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Lst>
  <p:notesMasterIdLst>
    <p:notesMasterId r:id="rId28"/>
  </p:notesMasterIdLst>
  <p:sldIdLst>
    <p:sldId id="256" r:id="rId4"/>
    <p:sldId id="258" r:id="rId5"/>
    <p:sldId id="263" r:id="rId6"/>
    <p:sldId id="266" r:id="rId7"/>
    <p:sldId id="269" r:id="rId8"/>
    <p:sldId id="271" r:id="rId9"/>
    <p:sldId id="278" r:id="rId10"/>
    <p:sldId id="277" r:id="rId11"/>
    <p:sldId id="270" r:id="rId12"/>
    <p:sldId id="279" r:id="rId13"/>
    <p:sldId id="276" r:id="rId14"/>
    <p:sldId id="282" r:id="rId15"/>
    <p:sldId id="283" r:id="rId16"/>
    <p:sldId id="284" r:id="rId17"/>
    <p:sldId id="285" r:id="rId18"/>
    <p:sldId id="286" r:id="rId19"/>
    <p:sldId id="288" r:id="rId20"/>
    <p:sldId id="261" r:id="rId21"/>
    <p:sldId id="262" r:id="rId22"/>
    <p:sldId id="289" r:id="rId23"/>
    <p:sldId id="265" r:id="rId24"/>
    <p:sldId id="290" r:id="rId25"/>
    <p:sldId id="291" r:id="rId26"/>
    <p:sldId id="268" r:id="rId27"/>
  </p:sldIdLst>
  <p:sldSz cx="12192000" cy="6858000"/>
  <p:notesSz cx="7315200" cy="96012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C752CCD-6F3E-4623-BB08-9C4F3B3957D2}">
          <p14:sldIdLst>
            <p14:sldId id="256"/>
            <p14:sldId id="258"/>
            <p14:sldId id="263"/>
            <p14:sldId id="266"/>
            <p14:sldId id="269"/>
            <p14:sldId id="271"/>
            <p14:sldId id="278"/>
            <p14:sldId id="277"/>
            <p14:sldId id="270"/>
            <p14:sldId id="279"/>
            <p14:sldId id="276"/>
            <p14:sldId id="282"/>
            <p14:sldId id="283"/>
            <p14:sldId id="284"/>
            <p14:sldId id="285"/>
            <p14:sldId id="286"/>
            <p14:sldId id="288"/>
            <p14:sldId id="261"/>
            <p14:sldId id="262"/>
            <p14:sldId id="289"/>
            <p14:sldId id="265"/>
            <p14:sldId id="290"/>
            <p14:sldId id="291"/>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ABF9DF-85D2-4214-8865-EB57EBA16C65}" v="1" dt="2024-10-23T14:22:03.11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4" autoAdjust="0"/>
    <p:restoredTop sz="58158" autoAdjust="0"/>
  </p:normalViewPr>
  <p:slideViewPr>
    <p:cSldViewPr snapToGrid="0">
      <p:cViewPr varScale="1">
        <p:scale>
          <a:sx n="102" d="100"/>
          <a:sy n="102" d="100"/>
        </p:scale>
        <p:origin x="2208" y="72"/>
      </p:cViewPr>
      <p:guideLst/>
    </p:cSldViewPr>
  </p:slideViewPr>
  <p:notesTextViewPr>
    <p:cViewPr>
      <p:scale>
        <a:sx n="125" d="100"/>
        <a:sy n="125" d="100"/>
      </p:scale>
      <p:origin x="0" y="0"/>
    </p:cViewPr>
  </p:notesTextViewPr>
  <p:sorterViewPr>
    <p:cViewPr>
      <p:scale>
        <a:sx n="100" d="100"/>
        <a:sy n="100" d="100"/>
      </p:scale>
      <p:origin x="0" y="-2751"/>
    </p:cViewPr>
  </p:sorterViewPr>
  <p:notesViewPr>
    <p:cSldViewPr snapToGrid="0" showGuides="1">
      <p:cViewPr varScale="1">
        <p:scale>
          <a:sx n="69" d="100"/>
          <a:sy n="69" d="100"/>
        </p:scale>
        <p:origin x="2505" y="2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TESCU Ioana (EFCA)" userId="3e063474-1cc8-4157-9072-3fccd4f8d7d4" providerId="ADAL" clId="{B0ABF9DF-85D2-4214-8865-EB57EBA16C65}"/>
    <pc:docChg chg="modSld modNotesMaster">
      <pc:chgData name="HARTESCU Ioana (EFCA)" userId="3e063474-1cc8-4157-9072-3fccd4f8d7d4" providerId="ADAL" clId="{B0ABF9DF-85D2-4214-8865-EB57EBA16C65}" dt="2024-10-23T14:22:03.112" v="34"/>
      <pc:docMkLst>
        <pc:docMk/>
      </pc:docMkLst>
      <pc:sldChg chg="modNotes">
        <pc:chgData name="HARTESCU Ioana (EFCA)" userId="3e063474-1cc8-4157-9072-3fccd4f8d7d4" providerId="ADAL" clId="{B0ABF9DF-85D2-4214-8865-EB57EBA16C65}" dt="2024-10-23T14:22:03.112" v="34"/>
        <pc:sldMkLst>
          <pc:docMk/>
          <pc:sldMk cId="2829664323" sldId="258"/>
        </pc:sldMkLst>
      </pc:sldChg>
      <pc:sldChg chg="modNotes">
        <pc:chgData name="HARTESCU Ioana (EFCA)" userId="3e063474-1cc8-4157-9072-3fccd4f8d7d4" providerId="ADAL" clId="{B0ABF9DF-85D2-4214-8865-EB57EBA16C65}" dt="2024-10-23T14:22:03.112" v="34"/>
        <pc:sldMkLst>
          <pc:docMk/>
          <pc:sldMk cId="1821134960" sldId="261"/>
        </pc:sldMkLst>
      </pc:sldChg>
      <pc:sldChg chg="modNotes">
        <pc:chgData name="HARTESCU Ioana (EFCA)" userId="3e063474-1cc8-4157-9072-3fccd4f8d7d4" providerId="ADAL" clId="{B0ABF9DF-85D2-4214-8865-EB57EBA16C65}" dt="2024-10-23T14:22:03.112" v="34"/>
        <pc:sldMkLst>
          <pc:docMk/>
          <pc:sldMk cId="1349520041" sldId="262"/>
        </pc:sldMkLst>
      </pc:sldChg>
      <pc:sldChg chg="modNotes">
        <pc:chgData name="HARTESCU Ioana (EFCA)" userId="3e063474-1cc8-4157-9072-3fccd4f8d7d4" providerId="ADAL" clId="{B0ABF9DF-85D2-4214-8865-EB57EBA16C65}" dt="2024-10-23T14:22:03.112" v="34"/>
        <pc:sldMkLst>
          <pc:docMk/>
          <pc:sldMk cId="2795092943" sldId="263"/>
        </pc:sldMkLst>
      </pc:sldChg>
      <pc:sldChg chg="modNotes">
        <pc:chgData name="HARTESCU Ioana (EFCA)" userId="3e063474-1cc8-4157-9072-3fccd4f8d7d4" providerId="ADAL" clId="{B0ABF9DF-85D2-4214-8865-EB57EBA16C65}" dt="2024-10-23T14:22:03.112" v="34"/>
        <pc:sldMkLst>
          <pc:docMk/>
          <pc:sldMk cId="3075027439" sldId="265"/>
        </pc:sldMkLst>
      </pc:sldChg>
      <pc:sldChg chg="modNotes modNotesTx">
        <pc:chgData name="HARTESCU Ioana (EFCA)" userId="3e063474-1cc8-4157-9072-3fccd4f8d7d4" providerId="ADAL" clId="{B0ABF9DF-85D2-4214-8865-EB57EBA16C65}" dt="2024-10-23T14:22:03.112" v="34"/>
        <pc:sldMkLst>
          <pc:docMk/>
          <pc:sldMk cId="870177972" sldId="266"/>
        </pc:sldMkLst>
      </pc:sldChg>
      <pc:sldChg chg="modNotes">
        <pc:chgData name="HARTESCU Ioana (EFCA)" userId="3e063474-1cc8-4157-9072-3fccd4f8d7d4" providerId="ADAL" clId="{B0ABF9DF-85D2-4214-8865-EB57EBA16C65}" dt="2024-10-23T14:22:03.112" v="34"/>
        <pc:sldMkLst>
          <pc:docMk/>
          <pc:sldMk cId="1631172361" sldId="268"/>
        </pc:sldMkLst>
      </pc:sldChg>
      <pc:sldChg chg="modNotes">
        <pc:chgData name="HARTESCU Ioana (EFCA)" userId="3e063474-1cc8-4157-9072-3fccd4f8d7d4" providerId="ADAL" clId="{B0ABF9DF-85D2-4214-8865-EB57EBA16C65}" dt="2024-10-23T14:22:03.112" v="34"/>
        <pc:sldMkLst>
          <pc:docMk/>
          <pc:sldMk cId="3054386694" sldId="271"/>
        </pc:sldMkLst>
      </pc:sldChg>
      <pc:sldChg chg="modNotes">
        <pc:chgData name="HARTESCU Ioana (EFCA)" userId="3e063474-1cc8-4157-9072-3fccd4f8d7d4" providerId="ADAL" clId="{B0ABF9DF-85D2-4214-8865-EB57EBA16C65}" dt="2024-10-23T14:22:03.112" v="34"/>
        <pc:sldMkLst>
          <pc:docMk/>
          <pc:sldMk cId="2147718538" sldId="277"/>
        </pc:sldMkLst>
      </pc:sldChg>
      <pc:sldChg chg="modNotes">
        <pc:chgData name="HARTESCU Ioana (EFCA)" userId="3e063474-1cc8-4157-9072-3fccd4f8d7d4" providerId="ADAL" clId="{B0ABF9DF-85D2-4214-8865-EB57EBA16C65}" dt="2024-10-23T14:22:03.112" v="34"/>
        <pc:sldMkLst>
          <pc:docMk/>
          <pc:sldMk cId="2918678711" sldId="278"/>
        </pc:sldMkLst>
      </pc:sldChg>
      <pc:sldChg chg="modNotes modNotesTx">
        <pc:chgData name="HARTESCU Ioana (EFCA)" userId="3e063474-1cc8-4157-9072-3fccd4f8d7d4" providerId="ADAL" clId="{B0ABF9DF-85D2-4214-8865-EB57EBA16C65}" dt="2024-10-23T14:22:03.112" v="34"/>
        <pc:sldMkLst>
          <pc:docMk/>
          <pc:sldMk cId="230649596" sldId="282"/>
        </pc:sldMkLst>
      </pc:sldChg>
      <pc:sldChg chg="modNotes">
        <pc:chgData name="HARTESCU Ioana (EFCA)" userId="3e063474-1cc8-4157-9072-3fccd4f8d7d4" providerId="ADAL" clId="{B0ABF9DF-85D2-4214-8865-EB57EBA16C65}" dt="2024-10-23T14:22:03.112" v="34"/>
        <pc:sldMkLst>
          <pc:docMk/>
          <pc:sldMk cId="4074353883" sldId="283"/>
        </pc:sldMkLst>
      </pc:sldChg>
      <pc:sldChg chg="modNotes">
        <pc:chgData name="HARTESCU Ioana (EFCA)" userId="3e063474-1cc8-4157-9072-3fccd4f8d7d4" providerId="ADAL" clId="{B0ABF9DF-85D2-4214-8865-EB57EBA16C65}" dt="2024-10-23T14:22:03.112" v="34"/>
        <pc:sldMkLst>
          <pc:docMk/>
          <pc:sldMk cId="656426548" sldId="285"/>
        </pc:sldMkLst>
      </pc:sldChg>
      <pc:sldChg chg="modNotes">
        <pc:chgData name="HARTESCU Ioana (EFCA)" userId="3e063474-1cc8-4157-9072-3fccd4f8d7d4" providerId="ADAL" clId="{B0ABF9DF-85D2-4214-8865-EB57EBA16C65}" dt="2024-10-23T14:22:03.112" v="34"/>
        <pc:sldMkLst>
          <pc:docMk/>
          <pc:sldMk cId="226120792" sldId="286"/>
        </pc:sldMkLst>
      </pc:sldChg>
      <pc:sldChg chg="modNotes">
        <pc:chgData name="HARTESCU Ioana (EFCA)" userId="3e063474-1cc8-4157-9072-3fccd4f8d7d4" providerId="ADAL" clId="{B0ABF9DF-85D2-4214-8865-EB57EBA16C65}" dt="2024-10-23T14:22:03.112" v="34"/>
        <pc:sldMkLst>
          <pc:docMk/>
          <pc:sldMk cId="3234163129" sldId="288"/>
        </pc:sldMkLst>
      </pc:sldChg>
      <pc:sldChg chg="modNotes">
        <pc:chgData name="HARTESCU Ioana (EFCA)" userId="3e063474-1cc8-4157-9072-3fccd4f8d7d4" providerId="ADAL" clId="{B0ABF9DF-85D2-4214-8865-EB57EBA16C65}" dt="2024-10-23T14:22:03.112" v="34"/>
        <pc:sldMkLst>
          <pc:docMk/>
          <pc:sldMk cId="4130228927" sldId="289"/>
        </pc:sldMkLst>
      </pc:sldChg>
      <pc:sldChg chg="modNotes">
        <pc:chgData name="HARTESCU Ioana (EFCA)" userId="3e063474-1cc8-4157-9072-3fccd4f8d7d4" providerId="ADAL" clId="{B0ABF9DF-85D2-4214-8865-EB57EBA16C65}" dt="2024-10-23T14:22:03.112" v="34"/>
        <pc:sldMkLst>
          <pc:docMk/>
          <pc:sldMk cId="3701143243" sldId="290"/>
        </pc:sldMkLst>
      </pc:sldChg>
      <pc:sldChg chg="modNotes">
        <pc:chgData name="HARTESCU Ioana (EFCA)" userId="3e063474-1cc8-4157-9072-3fccd4f8d7d4" providerId="ADAL" clId="{B0ABF9DF-85D2-4214-8865-EB57EBA16C65}" dt="2024-10-23T14:22:03.112" v="34"/>
        <pc:sldMkLst>
          <pc:docMk/>
          <pc:sldMk cId="585251414" sldId="291"/>
        </pc:sldMkLst>
      </pc:sldChg>
    </pc:docChg>
  </pc:docChgLst>
  <pc:docChgLst>
    <pc:chgData name="MATIK Marit (EFCA)" userId="5f8ed247-7fe4-4b8f-83a9-e291a45c8b0a" providerId="ADAL" clId="{DA299843-0625-46D6-BBA5-86C80B63265C}"/>
    <pc:docChg chg="custSel modSld">
      <pc:chgData name="MATIK Marit (EFCA)" userId="5f8ed247-7fe4-4b8f-83a9-e291a45c8b0a" providerId="ADAL" clId="{DA299843-0625-46D6-BBA5-86C80B63265C}" dt="2024-09-02T08:08:45.039" v="3" actId="478"/>
      <pc:docMkLst>
        <pc:docMk/>
      </pc:docMkLst>
      <pc:sldChg chg="delSp modSp mod">
        <pc:chgData name="MATIK Marit (EFCA)" userId="5f8ed247-7fe4-4b8f-83a9-e291a45c8b0a" providerId="ADAL" clId="{DA299843-0625-46D6-BBA5-86C80B63265C}" dt="2024-09-02T08:08:45.039" v="3" actId="478"/>
        <pc:sldMkLst>
          <pc:docMk/>
          <pc:sldMk cId="2025906380" sldId="256"/>
        </pc:sldMkLst>
        <pc:picChg chg="del">
          <ac:chgData name="MATIK Marit (EFCA)" userId="5f8ed247-7fe4-4b8f-83a9-e291a45c8b0a" providerId="ADAL" clId="{DA299843-0625-46D6-BBA5-86C80B63265C}" dt="2024-09-02T08:08:45.039" v="3" actId="478"/>
          <ac:picMkLst>
            <pc:docMk/>
            <pc:sldMk cId="2025906380" sldId="256"/>
            <ac:picMk id="6" creationId="{48A5EDEB-FA53-0D71-AEF1-C09332907936}"/>
          </ac:picMkLst>
        </pc:picChg>
        <pc:picChg chg="del">
          <ac:chgData name="MATIK Marit (EFCA)" userId="5f8ed247-7fe4-4b8f-83a9-e291a45c8b0a" providerId="ADAL" clId="{DA299843-0625-46D6-BBA5-86C80B63265C}" dt="2024-09-02T08:08:43.813" v="0" actId="478"/>
          <ac:picMkLst>
            <pc:docMk/>
            <pc:sldMk cId="2025906380" sldId="256"/>
            <ac:picMk id="10" creationId="{EE0B5E07-E8F3-C1CA-58F4-C0AD34B1CE71}"/>
          </ac:picMkLst>
        </pc:picChg>
        <pc:picChg chg="del mod">
          <ac:chgData name="MATIK Marit (EFCA)" userId="5f8ed247-7fe4-4b8f-83a9-e291a45c8b0a" providerId="ADAL" clId="{DA299843-0625-46D6-BBA5-86C80B63265C}" dt="2024-09-02T08:08:44.299" v="2" actId="478"/>
          <ac:picMkLst>
            <pc:docMk/>
            <pc:sldMk cId="2025906380" sldId="256"/>
            <ac:picMk id="12" creationId="{33601406-8572-2D51-82FE-C93D24527CC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169920" cy="481727"/>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143588" y="0"/>
            <a:ext cx="3169920" cy="481727"/>
          </a:xfrm>
          <a:prstGeom prst="rect">
            <a:avLst/>
          </a:prstGeom>
        </p:spPr>
        <p:txBody>
          <a:bodyPr vert="horz" lIns="99075" tIns="49538" rIns="99075" bIns="49538" rtlCol="0"/>
          <a:lstStyle>
            <a:lvl1pPr algn="r">
              <a:defRPr sz="1300"/>
            </a:lvl1pPr>
          </a:lstStyle>
          <a:p>
            <a:fld id="{F191E45F-AE7A-4E08-AB65-266D3C056C5C}" type="datetimeFigureOut">
              <a:rPr lang="de-DE" smtClean="0"/>
              <a:t>23.10.2024</a:t>
            </a:fld>
            <a:endParaRPr lang="de-DE"/>
          </a:p>
        </p:txBody>
      </p:sp>
      <p:sp>
        <p:nvSpPr>
          <p:cNvPr id="4" name="Folienbildplatzhalter 3"/>
          <p:cNvSpPr>
            <a:spLocks noGrp="1" noRot="1" noChangeAspect="1"/>
          </p:cNvSpPr>
          <p:nvPr>
            <p:ph type="sldImg" idx="2"/>
          </p:nvPr>
        </p:nvSpPr>
        <p:spPr>
          <a:xfrm>
            <a:off x="760413" y="188913"/>
            <a:ext cx="3616325" cy="2033587"/>
          </a:xfrm>
          <a:prstGeom prst="rect">
            <a:avLst/>
          </a:prstGeom>
          <a:noFill/>
          <a:ln w="12700">
            <a:solidFill>
              <a:prstClr val="black"/>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31521" y="2411361"/>
            <a:ext cx="5852160" cy="6513392"/>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119475"/>
            <a:ext cx="3169920" cy="481726"/>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143588" y="9119475"/>
            <a:ext cx="3169920" cy="481726"/>
          </a:xfrm>
          <a:prstGeom prst="rect">
            <a:avLst/>
          </a:prstGeom>
        </p:spPr>
        <p:txBody>
          <a:bodyPr vert="horz" lIns="99075" tIns="49538" rIns="99075" bIns="49538" rtlCol="0" anchor="b"/>
          <a:lstStyle>
            <a:lvl1pPr algn="r">
              <a:defRPr sz="1300"/>
            </a:lvl1pPr>
          </a:lstStyle>
          <a:p>
            <a:fld id="{B27FCAB5-4DFA-406D-8161-5B6192481F32}" type="slidenum">
              <a:rPr lang="de-DE" smtClean="0"/>
              <a:t>‹#›</a:t>
            </a:fld>
            <a:endParaRPr lang="de-DE"/>
          </a:p>
        </p:txBody>
      </p:sp>
    </p:spTree>
    <p:extLst>
      <p:ext uri="{BB962C8B-B14F-4D97-AF65-F5344CB8AC3E}">
        <p14:creationId xmlns:p14="http://schemas.microsoft.com/office/powerpoint/2010/main" val="375013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24" userDrawn="1">
          <p15:clr>
            <a:srgbClr val="F26B43"/>
          </p15:clr>
        </p15:guide>
        <p15:guide id="2" pos="230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uropa.eu/europass/en/description-eight-eqf-level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uropa.eu/europass/en/compare-qualification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impea.eu/wp-content/uploads/2020/12/KE-01-16-954-EN-N-1.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ossibleworks.com/blog/10-key-job-competencies-everyone-needs-to-know-abou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utica.edu/academic/Assessment/new/Bloom%20tx%20revised%20combined.pdf"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This </a:t>
            </a:r>
            <a:r>
              <a:rPr lang="de-DE" dirty="0" err="1"/>
              <a:t>is</a:t>
            </a:r>
            <a:r>
              <a:rPr lang="de-DE" dirty="0"/>
              <a:t> a </a:t>
            </a:r>
            <a:r>
              <a:rPr lang="de-DE" dirty="0" err="1"/>
              <a:t>compilation</a:t>
            </a:r>
            <a:r>
              <a:rPr lang="de-DE" dirty="0"/>
              <a:t> </a:t>
            </a:r>
            <a:r>
              <a:rPr lang="de-DE" dirty="0" err="1"/>
              <a:t>of</a:t>
            </a:r>
            <a:r>
              <a:rPr lang="de-DE" dirty="0"/>
              <a:t> </a:t>
            </a:r>
            <a:r>
              <a:rPr lang="de-DE" dirty="0" err="1"/>
              <a:t>the</a:t>
            </a:r>
            <a:r>
              <a:rPr lang="de-DE" dirty="0"/>
              <a:t> </a:t>
            </a:r>
            <a:r>
              <a:rPr lang="de-DE" dirty="0" err="1"/>
              <a:t>slides</a:t>
            </a:r>
            <a:r>
              <a:rPr lang="de-DE" dirty="0"/>
              <a:t> </a:t>
            </a:r>
            <a:r>
              <a:rPr lang="de-DE" dirty="0" err="1"/>
              <a:t>shown</a:t>
            </a:r>
            <a:r>
              <a:rPr lang="de-DE" dirty="0"/>
              <a:t> </a:t>
            </a:r>
            <a:r>
              <a:rPr lang="de-DE" dirty="0" err="1"/>
              <a:t>during</a:t>
            </a:r>
            <a:r>
              <a:rPr lang="de-DE" dirty="0"/>
              <a:t> </a:t>
            </a:r>
            <a:r>
              <a:rPr lang="de-DE" dirty="0" err="1"/>
              <a:t>the</a:t>
            </a:r>
            <a:r>
              <a:rPr lang="de-DE" dirty="0"/>
              <a:t> </a:t>
            </a:r>
            <a:r>
              <a:rPr lang="de-DE" dirty="0" err="1"/>
              <a:t>session</a:t>
            </a:r>
            <a:r>
              <a:rPr lang="de-DE" dirty="0"/>
              <a:t> on 9 April 2024. </a:t>
            </a:r>
            <a:r>
              <a:rPr lang="de-DE" dirty="0" err="1"/>
              <a:t>It</a:t>
            </a:r>
            <a:r>
              <a:rPr lang="de-DE" dirty="0"/>
              <a:t> </a:t>
            </a:r>
            <a:r>
              <a:rPr lang="de-DE" dirty="0" err="1"/>
              <a:t>serves</a:t>
            </a:r>
            <a:r>
              <a:rPr lang="de-DE" dirty="0"/>
              <a:t> </a:t>
            </a:r>
            <a:r>
              <a:rPr lang="de-DE" dirty="0" err="1"/>
              <a:t>as</a:t>
            </a:r>
            <a:r>
              <a:rPr lang="de-DE" dirty="0"/>
              <a:t> </a:t>
            </a:r>
            <a:r>
              <a:rPr lang="de-DE" dirty="0" err="1"/>
              <a:t>summary</a:t>
            </a:r>
            <a:r>
              <a:rPr lang="de-DE" dirty="0"/>
              <a:t> </a:t>
            </a:r>
            <a:r>
              <a:rPr lang="de-DE" dirty="0" err="1"/>
              <a:t>of</a:t>
            </a:r>
            <a:r>
              <a:rPr lang="de-DE" dirty="0"/>
              <a:t> </a:t>
            </a:r>
            <a:r>
              <a:rPr lang="de-DE" dirty="0" err="1"/>
              <a:t>that</a:t>
            </a:r>
            <a:r>
              <a:rPr lang="de-DE" dirty="0"/>
              <a:t> </a:t>
            </a:r>
            <a:r>
              <a:rPr lang="de-DE" dirty="0" err="1"/>
              <a:t>first</a:t>
            </a:r>
            <a:r>
              <a:rPr lang="de-DE" dirty="0"/>
              <a:t> </a:t>
            </a:r>
            <a:r>
              <a:rPr lang="de-DE" dirty="0" err="1"/>
              <a:t>session</a:t>
            </a:r>
            <a:r>
              <a:rPr lang="de-DE" dirty="0"/>
              <a:t> </a:t>
            </a:r>
            <a:r>
              <a:rPr lang="de-DE" dirty="0" err="1"/>
              <a:t>providing</a:t>
            </a:r>
            <a:r>
              <a:rPr lang="de-DE" dirty="0"/>
              <a:t> </a:t>
            </a:r>
            <a:r>
              <a:rPr lang="de-DE" dirty="0" err="1"/>
              <a:t>information</a:t>
            </a:r>
            <a:r>
              <a:rPr lang="de-DE" dirty="0"/>
              <a:t> </a:t>
            </a:r>
            <a:r>
              <a:rPr lang="de-DE" dirty="0" err="1"/>
              <a:t>about</a:t>
            </a:r>
            <a:r>
              <a:rPr lang="de-DE" dirty="0"/>
              <a:t> </a:t>
            </a:r>
            <a:r>
              <a:rPr lang="de-DE" dirty="0" err="1"/>
              <a:t>the</a:t>
            </a:r>
            <a:r>
              <a:rPr lang="de-DE" dirty="0"/>
              <a:t> </a:t>
            </a:r>
            <a:r>
              <a:rPr lang="de-DE" dirty="0" err="1"/>
              <a:t>topics</a:t>
            </a:r>
            <a:r>
              <a:rPr lang="de-DE" dirty="0"/>
              <a:t> and </a:t>
            </a:r>
            <a:r>
              <a:rPr lang="de-DE" dirty="0" err="1"/>
              <a:t>some</a:t>
            </a:r>
            <a:r>
              <a:rPr lang="de-DE" dirty="0"/>
              <a:t> </a:t>
            </a:r>
            <a:r>
              <a:rPr lang="de-DE" dirty="0" err="1"/>
              <a:t>sources</a:t>
            </a:r>
            <a:r>
              <a:rPr lang="de-DE" dirty="0"/>
              <a:t> </a:t>
            </a:r>
            <a:r>
              <a:rPr lang="de-DE" dirty="0" err="1"/>
              <a:t>for</a:t>
            </a:r>
            <a:r>
              <a:rPr lang="de-DE" dirty="0"/>
              <a:t> </a:t>
            </a:r>
            <a:r>
              <a:rPr lang="de-DE" dirty="0" err="1"/>
              <a:t>further</a:t>
            </a:r>
            <a:r>
              <a:rPr lang="de-DE" dirty="0"/>
              <a:t> </a:t>
            </a:r>
            <a:r>
              <a:rPr lang="de-DE" dirty="0" err="1"/>
              <a:t>research</a:t>
            </a:r>
            <a:r>
              <a:rPr lang="de-DE" dirty="0"/>
              <a:t>.</a:t>
            </a:r>
          </a:p>
          <a:p>
            <a:endParaRPr lang="de-DE" dirty="0"/>
          </a:p>
          <a:p>
            <a:r>
              <a:rPr lang="de-DE" dirty="0" err="1"/>
              <a:t>Its</a:t>
            </a:r>
            <a:r>
              <a:rPr lang="de-DE" dirty="0"/>
              <a:t> </a:t>
            </a:r>
            <a:r>
              <a:rPr lang="de-DE" dirty="0" err="1"/>
              <a:t>purpose</a:t>
            </a:r>
            <a:r>
              <a:rPr lang="de-DE" dirty="0"/>
              <a:t> </a:t>
            </a:r>
            <a:r>
              <a:rPr lang="de-DE" dirty="0" err="1"/>
              <a:t>is</a:t>
            </a:r>
            <a:r>
              <a:rPr lang="de-DE" dirty="0"/>
              <a:t> </a:t>
            </a:r>
            <a:r>
              <a:rPr lang="de-DE" dirty="0" err="1"/>
              <a:t>to</a:t>
            </a:r>
            <a:r>
              <a:rPr lang="de-DE" dirty="0"/>
              <a:t> </a:t>
            </a:r>
            <a:r>
              <a:rPr lang="de-DE" dirty="0" err="1"/>
              <a:t>assist</a:t>
            </a:r>
            <a:r>
              <a:rPr lang="de-DE" dirty="0"/>
              <a:t> </a:t>
            </a:r>
            <a:r>
              <a:rPr lang="de-DE" dirty="0" err="1"/>
              <a:t>the</a:t>
            </a:r>
            <a:r>
              <a:rPr lang="de-DE" dirty="0"/>
              <a:t> </a:t>
            </a:r>
            <a:r>
              <a:rPr lang="de-DE" dirty="0" err="1"/>
              <a:t>participants</a:t>
            </a:r>
            <a:r>
              <a:rPr lang="de-DE" dirty="0"/>
              <a:t>‘ </a:t>
            </a:r>
            <a:r>
              <a:rPr lang="de-DE" dirty="0" err="1"/>
              <a:t>memory</a:t>
            </a:r>
            <a:r>
              <a:rPr lang="de-DE" dirty="0"/>
              <a:t> and </a:t>
            </a:r>
            <a:r>
              <a:rPr lang="de-DE" dirty="0" err="1"/>
              <a:t>to</a:t>
            </a:r>
            <a:r>
              <a:rPr lang="de-DE" dirty="0"/>
              <a:t> </a:t>
            </a:r>
            <a:r>
              <a:rPr lang="de-DE" dirty="0" err="1"/>
              <a:t>emphasize</a:t>
            </a:r>
            <a:r>
              <a:rPr lang="de-DE" dirty="0"/>
              <a:t> </a:t>
            </a:r>
            <a:r>
              <a:rPr lang="de-DE" dirty="0" err="1"/>
              <a:t>the</a:t>
            </a:r>
            <a:r>
              <a:rPr lang="de-DE" dirty="0"/>
              <a:t> </a:t>
            </a:r>
            <a:r>
              <a:rPr lang="de-DE" dirty="0" err="1"/>
              <a:t>importance</a:t>
            </a:r>
            <a:r>
              <a:rPr lang="de-DE" dirty="0"/>
              <a:t> </a:t>
            </a:r>
            <a:r>
              <a:rPr lang="de-DE" dirty="0" err="1"/>
              <a:t>of</a:t>
            </a:r>
            <a:r>
              <a:rPr lang="de-DE" dirty="0"/>
              <a:t> </a:t>
            </a:r>
            <a:r>
              <a:rPr lang="de-DE" dirty="0" err="1"/>
              <a:t>cooperation</a:t>
            </a:r>
            <a:r>
              <a:rPr lang="de-DE" dirty="0"/>
              <a:t> </a:t>
            </a:r>
            <a:r>
              <a:rPr lang="de-DE" dirty="0" err="1"/>
              <a:t>when</a:t>
            </a:r>
            <a:r>
              <a:rPr lang="de-DE" dirty="0"/>
              <a:t> </a:t>
            </a:r>
            <a:r>
              <a:rPr lang="de-DE" dirty="0" err="1"/>
              <a:t>considering</a:t>
            </a:r>
            <a:r>
              <a:rPr lang="de-DE" dirty="0"/>
              <a:t> </a:t>
            </a:r>
            <a:r>
              <a:rPr lang="de-DE" dirty="0" err="1"/>
              <a:t>to</a:t>
            </a:r>
            <a:r>
              <a:rPr lang="de-DE" dirty="0"/>
              <a:t> </a:t>
            </a:r>
            <a:r>
              <a:rPr lang="de-DE" dirty="0" err="1"/>
              <a:t>implement</a:t>
            </a:r>
            <a:r>
              <a:rPr lang="de-DE" dirty="0"/>
              <a:t> </a:t>
            </a:r>
            <a:r>
              <a:rPr lang="de-DE" dirty="0" err="1"/>
              <a:t>the</a:t>
            </a:r>
            <a:r>
              <a:rPr lang="de-DE" dirty="0"/>
              <a:t> </a:t>
            </a:r>
            <a:r>
              <a:rPr lang="de-DE" dirty="0" err="1"/>
              <a:t>Sectoral</a:t>
            </a:r>
            <a:r>
              <a:rPr lang="de-DE" dirty="0"/>
              <a:t> </a:t>
            </a:r>
            <a:r>
              <a:rPr lang="de-DE" dirty="0" err="1"/>
              <a:t>Qualification</a:t>
            </a:r>
            <a:r>
              <a:rPr lang="de-DE" dirty="0"/>
              <a:t> Framework </a:t>
            </a:r>
            <a:r>
              <a:rPr lang="de-DE" dirty="0" err="1"/>
              <a:t>for</a:t>
            </a:r>
            <a:r>
              <a:rPr lang="de-DE" dirty="0"/>
              <a:t> Coast </a:t>
            </a:r>
            <a:r>
              <a:rPr lang="de-DE" dirty="0" err="1"/>
              <a:t>Guard</a:t>
            </a:r>
            <a:r>
              <a:rPr lang="de-DE" dirty="0"/>
              <a:t> </a:t>
            </a:r>
            <a:r>
              <a:rPr lang="de-DE" dirty="0" err="1"/>
              <a:t>Functions</a:t>
            </a:r>
            <a:r>
              <a:rPr lang="de-DE" dirty="0"/>
              <a:t> (SQFCGF).</a:t>
            </a:r>
          </a:p>
          <a:p>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B27FCAB5-4DFA-406D-8161-5B6192481F32}" type="slidenum">
              <a:rPr lang="de-DE" smtClean="0"/>
              <a:t>1</a:t>
            </a:fld>
            <a:endParaRPr lang="de-DE"/>
          </a:p>
        </p:txBody>
      </p:sp>
    </p:spTree>
    <p:extLst>
      <p:ext uri="{BB962C8B-B14F-4D97-AF65-F5344CB8AC3E}">
        <p14:creationId xmlns:p14="http://schemas.microsoft.com/office/powerpoint/2010/main" val="2644618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just" fontAlgn="base">
              <a:lnSpc>
                <a:spcPct val="107000"/>
              </a:lnSpc>
              <a:spcAft>
                <a:spcPts val="867"/>
              </a:spcAft>
            </a:pPr>
            <a:r>
              <a:rPr lang="en-GB" sz="1300" kern="0" dirty="0">
                <a:ea typeface="Times New Roman" panose="02020603050405020304" pitchFamily="18" charset="0"/>
                <a:cs typeface="Times New Roman" panose="02020603050405020304" pitchFamily="18" charset="0"/>
              </a:rPr>
              <a:t>The topics outline the session’s journey on 09 April 2024:</a:t>
            </a:r>
          </a:p>
          <a:p>
            <a:pPr algn="just" fontAlgn="base">
              <a:lnSpc>
                <a:spcPct val="107000"/>
              </a:lnSpc>
              <a:spcAft>
                <a:spcPts val="867"/>
              </a:spcAft>
            </a:pPr>
            <a:r>
              <a:rPr lang="en-GB" sz="1300" kern="0" dirty="0">
                <a:ea typeface="Times New Roman" panose="02020603050405020304" pitchFamily="18" charset="0"/>
                <a:cs typeface="Times New Roman" panose="02020603050405020304" pitchFamily="18" charset="0"/>
              </a:rPr>
              <a:t>Purpose of the session: to enhance our understanding for an effective implementation of the SQFCGF.</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1: Welcome and Introduction (09:00–09:20): </a:t>
            </a:r>
            <a:r>
              <a:rPr lang="en-GB" sz="1300" kern="0" dirty="0">
                <a:ea typeface="Times New Roman" panose="02020603050405020304" pitchFamily="18" charset="0"/>
                <a:cs typeface="Times New Roman" panose="02020603050405020304" pitchFamily="18" charset="0"/>
              </a:rPr>
              <a:t>Setting the stage for the workshop's goals and structure.</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2: Understanding the SQFCGF (09:30-10:15): </a:t>
            </a:r>
            <a:r>
              <a:rPr lang="en-GB" sz="1300" kern="0" dirty="0">
                <a:ea typeface="Times New Roman" panose="02020603050405020304" pitchFamily="18" charset="0"/>
                <a:cs typeface="Times New Roman" panose="02020603050405020304" pitchFamily="18" charset="0"/>
              </a:rPr>
              <a:t>Exploring the framework's purpose and significance at the EU level.</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3: Implementation Requirements and Best Practices (10:25-11:10): </a:t>
            </a:r>
            <a:r>
              <a:rPr lang="en-GB" sz="1300" kern="0" dirty="0">
                <a:ea typeface="Times New Roman" panose="02020603050405020304" pitchFamily="18" charset="0"/>
                <a:cs typeface="Times New Roman" panose="02020603050405020304" pitchFamily="18" charset="0"/>
              </a:rPr>
              <a:t>Detailing the requirements for implementing the SQFCGF. Showcasing successful case studies from EU MS and organizations.</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4: Interactive Exchange and Experience Sharing (11:20-12:05): </a:t>
            </a:r>
            <a:r>
              <a:rPr lang="en-GB" sz="1300" kern="0" dirty="0">
                <a:ea typeface="Times New Roman" panose="02020603050405020304" pitchFamily="18" charset="0"/>
                <a:cs typeface="Times New Roman" panose="02020603050405020304" pitchFamily="18" charset="0"/>
              </a:rPr>
              <a:t>Facilitating discussions for sharing insights and receiving advice on SQFCGF implementation.</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5: Practical Applications (12:15-12:45): </a:t>
            </a:r>
            <a:r>
              <a:rPr lang="en-GB" sz="1300" kern="0" dirty="0">
                <a:ea typeface="Times New Roman" panose="02020603050405020304" pitchFamily="18" charset="0"/>
                <a:cs typeface="Times New Roman" panose="02020603050405020304" pitchFamily="18" charset="0"/>
              </a:rPr>
              <a:t>Engaging in exercises applying SQFCGF to real scenarios.</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kern="0" dirty="0">
                <a:ea typeface="Times New Roman" panose="02020603050405020304" pitchFamily="18" charset="0"/>
                <a:cs typeface="Times New Roman" panose="02020603050405020304" pitchFamily="18" charset="0"/>
              </a:rPr>
              <a:t>Demonstrating curriculum development processes. Brainstorming solutions to common challenges.</a:t>
            </a:r>
            <a:endParaRPr lang="de-DE" sz="1300" kern="100" dirty="0">
              <a:ea typeface="Calibri" panose="020F0502020204030204" pitchFamily="34" charset="0"/>
              <a:cs typeface="Times New Roman" panose="02020603050405020304" pitchFamily="18" charset="0"/>
            </a:endParaRPr>
          </a:p>
          <a:p>
            <a:pPr algn="just" fontAlgn="base">
              <a:lnSpc>
                <a:spcPct val="107000"/>
              </a:lnSpc>
              <a:spcAft>
                <a:spcPts val="867"/>
              </a:spcAft>
            </a:pPr>
            <a:r>
              <a:rPr lang="en-GB" sz="1300" b="1" kern="0" dirty="0">
                <a:ea typeface="Times New Roman" panose="02020603050405020304" pitchFamily="18" charset="0"/>
                <a:cs typeface="Times New Roman" panose="02020603050405020304" pitchFamily="18" charset="0"/>
              </a:rPr>
              <a:t>Topic 6: Reflection and Closing (12:45-13.00): </a:t>
            </a:r>
            <a:r>
              <a:rPr lang="en-GB" sz="1300" kern="0" dirty="0">
                <a:ea typeface="Times New Roman" panose="02020603050405020304" pitchFamily="18" charset="0"/>
                <a:cs typeface="Times New Roman" panose="02020603050405020304" pitchFamily="18" charset="0"/>
              </a:rPr>
              <a:t>Summarizing key takeaways and reflecting on the SQFCGF's impact. Providing information on follow-up support for SQFCGF implementation.</a:t>
            </a:r>
          </a:p>
        </p:txBody>
      </p:sp>
      <p:sp>
        <p:nvSpPr>
          <p:cNvPr id="4" name="Foliennummernplatzhalter 3"/>
          <p:cNvSpPr>
            <a:spLocks noGrp="1"/>
          </p:cNvSpPr>
          <p:nvPr>
            <p:ph type="sldNum" sz="quarter" idx="5"/>
          </p:nvPr>
        </p:nvSpPr>
        <p:spPr/>
        <p:txBody>
          <a:bodyPr/>
          <a:lstStyle/>
          <a:p>
            <a:fld id="{B27FCAB5-4DFA-406D-8161-5B6192481F32}" type="slidenum">
              <a:rPr lang="de-DE" smtClean="0"/>
              <a:t>2</a:t>
            </a:fld>
            <a:endParaRPr lang="de-DE"/>
          </a:p>
        </p:txBody>
      </p:sp>
    </p:spTree>
    <p:extLst>
      <p:ext uri="{BB962C8B-B14F-4D97-AF65-F5344CB8AC3E}">
        <p14:creationId xmlns:p14="http://schemas.microsoft.com/office/powerpoint/2010/main" val="1163682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defTabSz="990752"/>
            <a:r>
              <a:rPr lang="en-US" b="0" i="0" dirty="0">
                <a:solidFill>
                  <a:srgbClr val="0D0D0D"/>
                </a:solidFill>
                <a:effectLst/>
                <a:latin typeface="+mn-lt"/>
              </a:rPr>
              <a:t>Not only as icebreaker, also as a fun and insightful exercise, we calculated the total distance we have collectively 'saved' by meeting virtually. It also assisted us to underscore the global nature of this online session and the environmental advantages of virtual gatherings. By this calculation exercise we got an idea of our combined environmental footprint reduction </a:t>
            </a:r>
            <a:r>
              <a:rPr lang="en-US" b="0" i="0" dirty="0" err="1">
                <a:solidFill>
                  <a:srgbClr val="0D0D0D"/>
                </a:solidFill>
                <a:effectLst/>
                <a:latin typeface="+mn-lt"/>
              </a:rPr>
              <a:t>highlighing</a:t>
            </a:r>
            <a:r>
              <a:rPr lang="en-US" b="0" i="0" dirty="0">
                <a:solidFill>
                  <a:srgbClr val="0D0D0D"/>
                </a:solidFill>
                <a:effectLst/>
                <a:latin typeface="+mn-lt"/>
              </a:rPr>
              <a:t> the global reach of the session.</a:t>
            </a:r>
          </a:p>
          <a:p>
            <a:endParaRPr lang="en-US" b="0" i="0" dirty="0">
              <a:solidFill>
                <a:srgbClr val="0D0D0D"/>
              </a:solidFill>
              <a:effectLst/>
              <a:latin typeface="+mn-lt"/>
            </a:endParaRPr>
          </a:p>
          <a:p>
            <a:r>
              <a:rPr lang="en-US" b="0" i="0" dirty="0">
                <a:solidFill>
                  <a:srgbClr val="0D0D0D"/>
                </a:solidFill>
                <a:effectLst/>
                <a:latin typeface="+mn-lt"/>
              </a:rPr>
              <a:t>With the help of an online map the participants researched the distance between their current location and the EFCA HQ in Vigo, Spain.</a:t>
            </a:r>
          </a:p>
          <a:p>
            <a:endParaRPr lang="en-US" b="0" i="0" dirty="0">
              <a:solidFill>
                <a:srgbClr val="0D0D0D"/>
              </a:solidFill>
              <a:effectLst/>
              <a:latin typeface="+mn-lt"/>
            </a:endParaRPr>
          </a:p>
          <a:p>
            <a:r>
              <a:rPr lang="en-US" b="0" i="0" dirty="0">
                <a:solidFill>
                  <a:srgbClr val="0D0D0D"/>
                </a:solidFill>
                <a:effectLst/>
                <a:latin typeface="+mn-lt"/>
              </a:rPr>
              <a:t>OUTCOME: we have collectively 'saved’: </a:t>
            </a:r>
            <a:r>
              <a:rPr lang="en-US" b="1" i="0" dirty="0">
                <a:solidFill>
                  <a:srgbClr val="0D0D0D"/>
                </a:solidFill>
                <a:effectLst/>
                <a:latin typeface="+mn-lt"/>
              </a:rPr>
              <a:t>108.000 km </a:t>
            </a:r>
            <a:r>
              <a:rPr lang="en-US" b="0" i="0" dirty="0">
                <a:solidFill>
                  <a:srgbClr val="0D0D0D"/>
                </a:solidFill>
                <a:effectLst/>
                <a:latin typeface="+mn-lt"/>
              </a:rPr>
              <a:t>of travel, which is 2,7 times around the world.</a:t>
            </a:r>
          </a:p>
          <a:p>
            <a:endParaRPr lang="en-US" b="0" i="0" dirty="0">
              <a:solidFill>
                <a:srgbClr val="0D0D0D"/>
              </a:solidFill>
              <a:effectLst/>
              <a:latin typeface="+mn-lt"/>
            </a:endParaRPr>
          </a:p>
          <a:p>
            <a:r>
              <a:rPr lang="en-US" b="0" i="0" dirty="0">
                <a:solidFill>
                  <a:srgbClr val="0D0D0D"/>
                </a:solidFill>
                <a:effectLst/>
                <a:latin typeface="+mn-lt"/>
              </a:rPr>
              <a:t>This is also to appreciate the diversity of our group and the environmental benefits of digital meetings. </a:t>
            </a:r>
          </a:p>
          <a:p>
            <a:endParaRPr lang="en-US" b="0" i="0" dirty="0">
              <a:solidFill>
                <a:srgbClr val="0D0D0D"/>
              </a:solidFill>
              <a:effectLst/>
              <a:latin typeface="Söhne"/>
            </a:endParaRPr>
          </a:p>
        </p:txBody>
      </p:sp>
      <p:sp>
        <p:nvSpPr>
          <p:cNvPr id="4" name="Foliennummernplatzhalter 3"/>
          <p:cNvSpPr>
            <a:spLocks noGrp="1"/>
          </p:cNvSpPr>
          <p:nvPr>
            <p:ph type="sldNum" sz="quarter" idx="5"/>
          </p:nvPr>
        </p:nvSpPr>
        <p:spPr/>
        <p:txBody>
          <a:bodyPr/>
          <a:lstStyle/>
          <a:p>
            <a:fld id="{B27FCAB5-4DFA-406D-8161-5B6192481F32}" type="slidenum">
              <a:rPr lang="de-DE" smtClean="0"/>
              <a:t>3</a:t>
            </a:fld>
            <a:endParaRPr lang="de-DE"/>
          </a:p>
        </p:txBody>
      </p:sp>
    </p:spTree>
    <p:extLst>
      <p:ext uri="{BB962C8B-B14F-4D97-AF65-F5344CB8AC3E}">
        <p14:creationId xmlns:p14="http://schemas.microsoft.com/office/powerpoint/2010/main" val="3009306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de-DE" dirty="0"/>
              <a:t>After </a:t>
            </a:r>
            <a:r>
              <a:rPr lang="de-DE" dirty="0" err="1"/>
              <a:t>having</a:t>
            </a:r>
            <a:r>
              <a:rPr lang="de-DE" dirty="0"/>
              <a:t> </a:t>
            </a:r>
            <a:r>
              <a:rPr lang="de-DE" dirty="0" err="1"/>
              <a:t>introduced</a:t>
            </a:r>
            <a:r>
              <a:rPr lang="de-DE" dirty="0"/>
              <a:t> </a:t>
            </a:r>
            <a:r>
              <a:rPr lang="de-DE" dirty="0" err="1"/>
              <a:t>himself</a:t>
            </a:r>
            <a:r>
              <a:rPr lang="de-DE" dirty="0"/>
              <a:t>, </a:t>
            </a:r>
            <a:r>
              <a:rPr lang="de-DE" dirty="0" err="1"/>
              <a:t>the</a:t>
            </a:r>
            <a:r>
              <a:rPr lang="de-DE" dirty="0"/>
              <a:t> expert </a:t>
            </a:r>
            <a:r>
              <a:rPr lang="de-DE" dirty="0" err="1"/>
              <a:t>the</a:t>
            </a:r>
            <a:r>
              <a:rPr lang="de-DE" dirty="0"/>
              <a:t> EFCA expert </a:t>
            </a:r>
            <a:r>
              <a:rPr lang="de-DE" dirty="0" err="1"/>
              <a:t>spoke</a:t>
            </a:r>
            <a:r>
              <a:rPr lang="de-DE" dirty="0"/>
              <a:t> </a:t>
            </a:r>
            <a:r>
              <a:rPr lang="de-DE" dirty="0" err="1"/>
              <a:t>about</a:t>
            </a:r>
            <a:r>
              <a:rPr lang="de-DE" dirty="0"/>
              <a:t>:</a:t>
            </a:r>
          </a:p>
          <a:p>
            <a:endParaRPr lang="de-DE" dirty="0"/>
          </a:p>
          <a:p>
            <a:r>
              <a:rPr lang="de-DE" dirty="0"/>
              <a:t>The Bologna </a:t>
            </a:r>
            <a:r>
              <a:rPr lang="de-DE" dirty="0" err="1"/>
              <a:t>Process</a:t>
            </a:r>
            <a:r>
              <a:rPr lang="de-DE" dirty="0"/>
              <a:t>: 	</a:t>
            </a:r>
            <a:r>
              <a:rPr lang="de-DE" dirty="0" err="1"/>
              <a:t>for</a:t>
            </a:r>
            <a:r>
              <a:rPr lang="de-DE" dirty="0"/>
              <a:t> </a:t>
            </a:r>
            <a:r>
              <a:rPr lang="de-DE" dirty="0" err="1"/>
              <a:t>higher</a:t>
            </a:r>
            <a:r>
              <a:rPr lang="de-DE" dirty="0"/>
              <a:t> </a:t>
            </a:r>
            <a:r>
              <a:rPr lang="de-DE" dirty="0" err="1"/>
              <a:t>education</a:t>
            </a:r>
            <a:endParaRPr lang="de-DE" dirty="0"/>
          </a:p>
          <a:p>
            <a:r>
              <a:rPr lang="de-DE" dirty="0"/>
              <a:t>The </a:t>
            </a:r>
            <a:r>
              <a:rPr lang="de-DE" dirty="0" err="1"/>
              <a:t>Copenhagen</a:t>
            </a:r>
            <a:r>
              <a:rPr lang="de-DE" dirty="0"/>
              <a:t> </a:t>
            </a:r>
            <a:r>
              <a:rPr lang="de-DE" dirty="0" err="1"/>
              <a:t>Process</a:t>
            </a:r>
            <a:r>
              <a:rPr lang="de-DE" dirty="0"/>
              <a:t>: 	</a:t>
            </a:r>
            <a:r>
              <a:rPr lang="de-DE" dirty="0" err="1"/>
              <a:t>for</a:t>
            </a:r>
            <a:r>
              <a:rPr lang="de-DE" dirty="0"/>
              <a:t> </a:t>
            </a:r>
            <a:r>
              <a:rPr lang="de-DE" dirty="0" err="1"/>
              <a:t>vocational</a:t>
            </a:r>
            <a:r>
              <a:rPr lang="de-DE" dirty="0"/>
              <a:t> </a:t>
            </a:r>
            <a:r>
              <a:rPr lang="de-DE" dirty="0" err="1"/>
              <a:t>education</a:t>
            </a:r>
            <a:r>
              <a:rPr lang="de-DE" dirty="0"/>
              <a:t> and </a:t>
            </a:r>
            <a:r>
              <a:rPr lang="de-DE" dirty="0" err="1"/>
              <a:t>training</a:t>
            </a:r>
            <a:endParaRPr lang="de-DE" dirty="0"/>
          </a:p>
          <a:p>
            <a:endParaRPr lang="de-DE" dirty="0"/>
          </a:p>
          <a:p>
            <a:pPr defTabSz="990752"/>
            <a:r>
              <a:rPr lang="de-DE" dirty="0"/>
              <a:t>The </a:t>
            </a:r>
            <a:r>
              <a:rPr lang="de-DE" dirty="0" err="1"/>
              <a:t>processes</a:t>
            </a:r>
            <a:r>
              <a:rPr lang="de-DE" dirty="0"/>
              <a:t> </a:t>
            </a:r>
            <a:r>
              <a:rPr lang="de-DE" dirty="0" err="1"/>
              <a:t>are</a:t>
            </a:r>
            <a:r>
              <a:rPr lang="de-DE" dirty="0"/>
              <a:t> </a:t>
            </a:r>
            <a:r>
              <a:rPr lang="de-DE" dirty="0" err="1"/>
              <a:t>related</a:t>
            </a:r>
            <a:r>
              <a:rPr lang="de-DE" dirty="0"/>
              <a:t> </a:t>
            </a:r>
            <a:r>
              <a:rPr lang="de-DE" dirty="0" err="1"/>
              <a:t>to</a:t>
            </a:r>
            <a:r>
              <a:rPr lang="de-DE" dirty="0"/>
              <a:t> </a:t>
            </a:r>
            <a:r>
              <a:rPr lang="de-DE" dirty="0" err="1"/>
              <a:t>each</a:t>
            </a:r>
            <a:r>
              <a:rPr lang="de-DE" dirty="0"/>
              <a:t> </a:t>
            </a:r>
            <a:r>
              <a:rPr lang="de-DE" dirty="0" err="1"/>
              <a:t>other</a:t>
            </a:r>
            <a:r>
              <a:rPr lang="de-DE" dirty="0"/>
              <a:t>. </a:t>
            </a:r>
            <a:r>
              <a:rPr lang="de-DE" dirty="0" err="1"/>
              <a:t>They</a:t>
            </a:r>
            <a:r>
              <a:rPr lang="de-DE" dirty="0"/>
              <a:t> </a:t>
            </a:r>
            <a:r>
              <a:rPr lang="de-DE" dirty="0" err="1"/>
              <a:t>have</a:t>
            </a:r>
            <a:r>
              <a:rPr lang="de-DE" dirty="0"/>
              <a:t> </a:t>
            </a:r>
            <a:r>
              <a:rPr lang="de-DE" dirty="0" err="1"/>
              <a:t>common</a:t>
            </a:r>
            <a:r>
              <a:rPr lang="de-DE" dirty="0"/>
              <a:t> </a:t>
            </a:r>
            <a:r>
              <a:rPr lang="de-DE" dirty="0" err="1"/>
              <a:t>aims</a:t>
            </a:r>
            <a:r>
              <a:rPr lang="de-DE" dirty="0"/>
              <a:t>/</a:t>
            </a:r>
            <a:r>
              <a:rPr lang="de-DE" dirty="0" err="1"/>
              <a:t>similar</a:t>
            </a:r>
            <a:r>
              <a:rPr lang="de-DE" dirty="0"/>
              <a:t> </a:t>
            </a:r>
            <a:r>
              <a:rPr lang="de-DE" dirty="0" err="1"/>
              <a:t>tools</a:t>
            </a:r>
            <a:r>
              <a:rPr lang="de-DE" dirty="0"/>
              <a:t> </a:t>
            </a:r>
            <a:r>
              <a:rPr lang="de-DE" dirty="0" err="1"/>
              <a:t>to</a:t>
            </a:r>
            <a:r>
              <a:rPr lang="de-DE" dirty="0"/>
              <a:t> </a:t>
            </a:r>
            <a:r>
              <a:rPr lang="de-DE" dirty="0" err="1"/>
              <a:t>assist</a:t>
            </a:r>
            <a:r>
              <a:rPr lang="de-DE" dirty="0"/>
              <a:t> </a:t>
            </a:r>
            <a:r>
              <a:rPr lang="de-DE" dirty="0" err="1"/>
              <a:t>with</a:t>
            </a:r>
            <a:r>
              <a:rPr lang="de-DE" dirty="0"/>
              <a:t> </a:t>
            </a:r>
            <a:r>
              <a:rPr lang="de-DE" dirty="0" err="1"/>
              <a:t>the</a:t>
            </a:r>
            <a:r>
              <a:rPr lang="de-DE" dirty="0"/>
              <a:t> design and </a:t>
            </a:r>
            <a:r>
              <a:rPr lang="de-DE" dirty="0" err="1"/>
              <a:t>description</a:t>
            </a:r>
            <a:r>
              <a:rPr lang="de-DE" dirty="0"/>
              <a:t> </a:t>
            </a:r>
            <a:r>
              <a:rPr lang="de-DE" dirty="0" err="1"/>
              <a:t>of</a:t>
            </a:r>
            <a:r>
              <a:rPr lang="de-DE" dirty="0"/>
              <a:t> </a:t>
            </a:r>
            <a:r>
              <a:rPr lang="de-DE" dirty="0" err="1"/>
              <a:t>courses</a:t>
            </a:r>
            <a:r>
              <a:rPr lang="de-DE" dirty="0"/>
              <a:t>.</a:t>
            </a:r>
          </a:p>
          <a:p>
            <a:endParaRPr lang="de-DE" dirty="0"/>
          </a:p>
          <a:p>
            <a:r>
              <a:rPr lang="de-DE" dirty="0"/>
              <a:t>Both </a:t>
            </a:r>
            <a:r>
              <a:rPr lang="de-DE" dirty="0" err="1"/>
              <a:t>aim</a:t>
            </a:r>
            <a:r>
              <a:rPr lang="de-DE" dirty="0"/>
              <a:t> at:		Development </a:t>
            </a:r>
            <a:r>
              <a:rPr lang="de-DE" dirty="0" err="1"/>
              <a:t>of</a:t>
            </a:r>
            <a:r>
              <a:rPr lang="de-DE" dirty="0"/>
              <a:t> </a:t>
            </a:r>
            <a:r>
              <a:rPr lang="de-DE" dirty="0" err="1"/>
              <a:t>knowledge</a:t>
            </a:r>
            <a:r>
              <a:rPr lang="de-DE" dirty="0"/>
              <a:t>, </a:t>
            </a:r>
            <a:r>
              <a:rPr lang="de-DE" dirty="0" err="1"/>
              <a:t>skills</a:t>
            </a:r>
            <a:r>
              <a:rPr lang="de-DE" dirty="0"/>
              <a:t>, </a:t>
            </a:r>
            <a:r>
              <a:rPr lang="de-DE" dirty="0" err="1"/>
              <a:t>responsibility</a:t>
            </a:r>
            <a:r>
              <a:rPr lang="de-DE" dirty="0"/>
              <a:t> and </a:t>
            </a:r>
            <a:r>
              <a:rPr lang="de-DE" dirty="0" err="1"/>
              <a:t>autonomy</a:t>
            </a:r>
            <a:r>
              <a:rPr lang="de-DE" dirty="0"/>
              <a:t> (</a:t>
            </a:r>
            <a:r>
              <a:rPr lang="de-DE" dirty="0" err="1"/>
              <a:t>competences</a:t>
            </a:r>
            <a:r>
              <a:rPr lang="de-DE" dirty="0"/>
              <a:t>).</a:t>
            </a:r>
          </a:p>
          <a:p>
            <a:r>
              <a:rPr lang="de-DE" dirty="0"/>
              <a:t>		Best </a:t>
            </a:r>
            <a:r>
              <a:rPr lang="de-DE" dirty="0" err="1"/>
              <a:t>practice</a:t>
            </a:r>
            <a:r>
              <a:rPr lang="de-DE" dirty="0"/>
              <a:t> </a:t>
            </a:r>
            <a:r>
              <a:rPr lang="de-DE" dirty="0" err="1"/>
              <a:t>education</a:t>
            </a:r>
            <a:r>
              <a:rPr lang="de-DE" dirty="0"/>
              <a:t> and </a:t>
            </a:r>
            <a:r>
              <a:rPr lang="de-DE" dirty="0" err="1"/>
              <a:t>training</a:t>
            </a:r>
            <a:endParaRPr lang="de-DE" dirty="0"/>
          </a:p>
          <a:p>
            <a:r>
              <a:rPr lang="de-DE" dirty="0"/>
              <a:t>		</a:t>
            </a:r>
            <a:r>
              <a:rPr lang="de-DE" dirty="0" err="1"/>
              <a:t>Compatibility</a:t>
            </a:r>
            <a:r>
              <a:rPr lang="de-DE" dirty="0"/>
              <a:t> and </a:t>
            </a:r>
            <a:r>
              <a:rPr lang="de-DE" dirty="0" err="1"/>
              <a:t>comparability</a:t>
            </a:r>
            <a:r>
              <a:rPr lang="de-DE" dirty="0"/>
              <a:t> </a:t>
            </a:r>
            <a:r>
              <a:rPr lang="de-DE" dirty="0" err="1"/>
              <a:t>of</a:t>
            </a:r>
            <a:r>
              <a:rPr lang="de-DE" dirty="0"/>
              <a:t> </a:t>
            </a:r>
            <a:r>
              <a:rPr lang="de-DE" dirty="0" err="1"/>
              <a:t>education</a:t>
            </a:r>
            <a:r>
              <a:rPr lang="de-DE" dirty="0"/>
              <a:t> and </a:t>
            </a:r>
            <a:r>
              <a:rPr lang="de-DE" dirty="0" err="1"/>
              <a:t>training</a:t>
            </a:r>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4</a:t>
            </a:fld>
            <a:endParaRPr lang="de-DE">
              <a:solidFill>
                <a:prstClr val="black"/>
              </a:solidFill>
              <a:latin typeface="Calibri" panose="020F0502020204030204"/>
            </a:endParaRPr>
          </a:p>
        </p:txBody>
      </p:sp>
    </p:spTree>
    <p:extLst>
      <p:ext uri="{BB962C8B-B14F-4D97-AF65-F5344CB8AC3E}">
        <p14:creationId xmlns:p14="http://schemas.microsoft.com/office/powerpoint/2010/main" val="3304983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90752">
              <a:defRPr/>
            </a:pPr>
            <a:r>
              <a:rPr lang="de-DE" dirty="0"/>
              <a:t>The Bologna </a:t>
            </a:r>
            <a:r>
              <a:rPr lang="de-DE" dirty="0" err="1"/>
              <a:t>Process</a:t>
            </a:r>
            <a:r>
              <a:rPr lang="de-DE" dirty="0"/>
              <a:t> </a:t>
            </a:r>
            <a:r>
              <a:rPr lang="de-DE" dirty="0" err="1"/>
              <a:t>has</a:t>
            </a:r>
            <a:r>
              <a:rPr lang="de-DE" dirty="0"/>
              <a:t> </a:t>
            </a:r>
            <a:r>
              <a:rPr lang="de-DE" dirty="0" err="1"/>
              <a:t>made</a:t>
            </a:r>
            <a:r>
              <a:rPr lang="de-DE" dirty="0"/>
              <a:t> </a:t>
            </a:r>
            <a:r>
              <a:rPr lang="de-DE" dirty="0" err="1"/>
              <a:t>it</a:t>
            </a:r>
            <a:r>
              <a:rPr lang="de-DE" dirty="0"/>
              <a:t> possible, </a:t>
            </a:r>
            <a:r>
              <a:rPr lang="de-DE" dirty="0" err="1"/>
              <a:t>that</a:t>
            </a:r>
            <a:r>
              <a:rPr lang="de-DE" dirty="0"/>
              <a:t> </a:t>
            </a:r>
            <a:r>
              <a:rPr lang="de-DE" dirty="0" err="1"/>
              <a:t>learners</a:t>
            </a:r>
            <a:r>
              <a:rPr lang="de-DE" dirty="0"/>
              <a:t>‘ </a:t>
            </a:r>
            <a:r>
              <a:rPr lang="de-DE" dirty="0" err="1"/>
              <a:t>needs</a:t>
            </a:r>
            <a:r>
              <a:rPr lang="de-DE" dirty="0"/>
              <a:t> </a:t>
            </a:r>
            <a:r>
              <a:rPr lang="de-DE" dirty="0" err="1"/>
              <a:t>are</a:t>
            </a:r>
            <a:r>
              <a:rPr lang="de-DE" dirty="0"/>
              <a:t> in </a:t>
            </a:r>
            <a:r>
              <a:rPr lang="de-DE" dirty="0" err="1"/>
              <a:t>the</a:t>
            </a:r>
            <a:r>
              <a:rPr lang="de-DE" dirty="0"/>
              <a:t> </a:t>
            </a:r>
            <a:r>
              <a:rPr lang="de-DE" dirty="0" err="1"/>
              <a:t>centre</a:t>
            </a:r>
            <a:r>
              <a:rPr lang="de-DE" dirty="0"/>
              <a:t> </a:t>
            </a:r>
            <a:r>
              <a:rPr lang="de-DE" dirty="0" err="1"/>
              <a:t>of</a:t>
            </a:r>
            <a:r>
              <a:rPr lang="de-DE" dirty="0"/>
              <a:t> </a:t>
            </a:r>
            <a:r>
              <a:rPr lang="de-DE" dirty="0" err="1"/>
              <a:t>education</a:t>
            </a:r>
            <a:r>
              <a:rPr lang="de-DE" dirty="0"/>
              <a:t> (</a:t>
            </a:r>
            <a:r>
              <a:rPr lang="de-DE" dirty="0" err="1"/>
              <a:t>student-centred</a:t>
            </a:r>
            <a:r>
              <a:rPr lang="de-DE" dirty="0"/>
              <a:t>/</a:t>
            </a:r>
            <a:r>
              <a:rPr lang="de-DE" dirty="0" err="1"/>
              <a:t>away</a:t>
            </a:r>
            <a:r>
              <a:rPr lang="de-DE" dirty="0"/>
              <a:t> </a:t>
            </a:r>
            <a:r>
              <a:rPr lang="de-DE" dirty="0" err="1"/>
              <a:t>from</a:t>
            </a:r>
            <a:r>
              <a:rPr lang="de-DE" dirty="0"/>
              <a:t> </a:t>
            </a:r>
            <a:r>
              <a:rPr lang="de-DE" dirty="0" err="1"/>
              <a:t>teacher-centred</a:t>
            </a:r>
            <a:r>
              <a:rPr lang="de-DE" dirty="0"/>
              <a:t>);</a:t>
            </a:r>
          </a:p>
          <a:p>
            <a:pPr defTabSz="990752">
              <a:defRPr/>
            </a:pPr>
            <a:r>
              <a:rPr lang="de-DE" dirty="0"/>
              <a:t>Education </a:t>
            </a:r>
            <a:r>
              <a:rPr lang="de-DE" dirty="0" err="1"/>
              <a:t>has</a:t>
            </a:r>
            <a:r>
              <a:rPr lang="de-DE" dirty="0"/>
              <a:t> </a:t>
            </a:r>
            <a:r>
              <a:rPr lang="de-DE" dirty="0" err="1"/>
              <a:t>become</a:t>
            </a:r>
            <a:r>
              <a:rPr lang="de-DE" dirty="0"/>
              <a:t> Learning Outcomes-</a:t>
            </a:r>
            <a:r>
              <a:rPr lang="de-DE" dirty="0" err="1"/>
              <a:t>based</a:t>
            </a:r>
            <a:r>
              <a:rPr lang="de-DE" dirty="0"/>
              <a:t>, not </a:t>
            </a:r>
            <a:r>
              <a:rPr lang="de-DE" dirty="0" err="1"/>
              <a:t>content-based</a:t>
            </a:r>
            <a:r>
              <a:rPr lang="de-DE" dirty="0"/>
              <a:t>;</a:t>
            </a:r>
          </a:p>
          <a:p>
            <a:r>
              <a:rPr lang="de-DE" dirty="0"/>
              <a:t>Education </a:t>
            </a:r>
            <a:r>
              <a:rPr lang="de-DE" dirty="0" err="1"/>
              <a:t>has</a:t>
            </a:r>
            <a:r>
              <a:rPr lang="de-DE" dirty="0"/>
              <a:t> </a:t>
            </a:r>
            <a:r>
              <a:rPr lang="de-DE" dirty="0" err="1"/>
              <a:t>become</a:t>
            </a:r>
            <a:r>
              <a:rPr lang="de-DE" dirty="0"/>
              <a:t> </a:t>
            </a:r>
            <a:r>
              <a:rPr lang="de-DE" dirty="0" err="1"/>
              <a:t>comparable</a:t>
            </a:r>
            <a:r>
              <a:rPr lang="de-DE" dirty="0"/>
              <a:t> (</a:t>
            </a:r>
            <a:r>
              <a:rPr lang="de-DE" dirty="0" err="1"/>
              <a:t>between</a:t>
            </a:r>
            <a:r>
              <a:rPr lang="de-DE" dirty="0"/>
              <a:t> </a:t>
            </a:r>
            <a:r>
              <a:rPr lang="de-DE" dirty="0" err="1"/>
              <a:t>universities</a:t>
            </a:r>
            <a:r>
              <a:rPr lang="de-DE" dirty="0"/>
              <a:t>, </a:t>
            </a:r>
            <a:r>
              <a:rPr lang="de-DE" dirty="0" err="1"/>
              <a:t>between</a:t>
            </a:r>
            <a:r>
              <a:rPr lang="de-DE" dirty="0"/>
              <a:t> countries) and so </a:t>
            </a:r>
            <a:r>
              <a:rPr lang="de-DE" dirty="0" err="1"/>
              <a:t>access</a:t>
            </a:r>
            <a:r>
              <a:rPr lang="de-DE" dirty="0"/>
              <a:t> </a:t>
            </a:r>
            <a:r>
              <a:rPr lang="de-DE" dirty="0" err="1"/>
              <a:t>to</a:t>
            </a:r>
            <a:r>
              <a:rPr lang="de-DE" dirty="0"/>
              <a:t> </a:t>
            </a:r>
            <a:r>
              <a:rPr lang="de-DE" dirty="0" err="1"/>
              <a:t>higher</a:t>
            </a:r>
            <a:r>
              <a:rPr lang="de-DE" dirty="0"/>
              <a:t> </a:t>
            </a:r>
            <a:r>
              <a:rPr lang="de-DE" dirty="0" err="1"/>
              <a:t>education</a:t>
            </a:r>
            <a:r>
              <a:rPr lang="de-DE" dirty="0"/>
              <a:t> was </a:t>
            </a:r>
            <a:r>
              <a:rPr lang="de-DE" dirty="0" err="1"/>
              <a:t>optimized</a:t>
            </a:r>
            <a:r>
              <a:rPr lang="de-DE" dirty="0"/>
              <a:t>;</a:t>
            </a:r>
          </a:p>
          <a:p>
            <a:r>
              <a:rPr lang="en-US" dirty="0"/>
              <a:t>In the context of academic education, "mobility" typically refers to the movement of students and sometimes faculty between educational institutions, often across different countries or regions, for the purpose of study or teaching. Mobility brings: </a:t>
            </a:r>
            <a:r>
              <a:rPr lang="en-US" b="0" dirty="0"/>
              <a:t>Cultural Exchange; Educational Enhancement; Language Skills; Professional Development and Network Expansion.</a:t>
            </a:r>
          </a:p>
          <a:p>
            <a:r>
              <a:rPr lang="en-US" b="0" dirty="0"/>
              <a:t>Quality Assurance (QA)</a:t>
            </a:r>
            <a:r>
              <a:rPr lang="en-US" dirty="0"/>
              <a:t> not only supports the reputation and credibility of educational institutions but also fosters continuous improvement, ensuring that they adapt to changing educational needs and challenges.</a:t>
            </a:r>
            <a:endParaRPr lang="de-DE" b="0" dirty="0"/>
          </a:p>
        </p:txBody>
      </p:sp>
      <p:sp>
        <p:nvSpPr>
          <p:cNvPr id="4" name="Foliennummernplatzhalter 3"/>
          <p:cNvSpPr>
            <a:spLocks noGrp="1"/>
          </p:cNvSpPr>
          <p:nvPr>
            <p:ph type="sldNum" sz="quarter" idx="5"/>
          </p:nvPr>
        </p:nvSpPr>
        <p:spPr/>
        <p:txBody>
          <a:bodyPr/>
          <a:lstStyle/>
          <a:p>
            <a:fld id="{9559D7CD-9515-418B-9979-7B2A2E99136B}" type="slidenum">
              <a:rPr lang="de-DE" smtClean="0"/>
              <a:t>5</a:t>
            </a:fld>
            <a:endParaRPr lang="de-DE"/>
          </a:p>
        </p:txBody>
      </p:sp>
    </p:spTree>
    <p:extLst>
      <p:ext uri="{BB962C8B-B14F-4D97-AF65-F5344CB8AC3E}">
        <p14:creationId xmlns:p14="http://schemas.microsoft.com/office/powerpoint/2010/main" val="4203531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en-US" dirty="0"/>
              <a:t>The EQF is a common reference framework with </a:t>
            </a:r>
            <a:r>
              <a:rPr lang="en-US" b="1" dirty="0"/>
              <a:t>eight levels </a:t>
            </a:r>
            <a:r>
              <a:rPr lang="en-US" dirty="0"/>
              <a:t>based on learning outcomes. </a:t>
            </a:r>
          </a:p>
          <a:p>
            <a:r>
              <a:rPr lang="en-US" dirty="0"/>
              <a:t>LINK:  </a:t>
            </a:r>
            <a:r>
              <a:rPr lang="en-US" dirty="0">
                <a:hlinkClick r:id="rId3"/>
              </a:rPr>
              <a:t>Description of the eight EQF levels | </a:t>
            </a:r>
            <a:r>
              <a:rPr lang="en-US" dirty="0" err="1">
                <a:hlinkClick r:id="rId3"/>
              </a:rPr>
              <a:t>Europass</a:t>
            </a:r>
            <a:r>
              <a:rPr lang="en-US" dirty="0"/>
              <a:t>.</a:t>
            </a:r>
          </a:p>
          <a:p>
            <a:endParaRPr lang="en-US" dirty="0"/>
          </a:p>
          <a:p>
            <a:r>
              <a:rPr lang="en-US" dirty="0"/>
              <a:t>The </a:t>
            </a:r>
            <a:r>
              <a:rPr lang="en-US" b="1" dirty="0"/>
              <a:t>EQF</a:t>
            </a:r>
            <a:r>
              <a:rPr lang="en-US" dirty="0"/>
              <a:t> covers </a:t>
            </a:r>
            <a:r>
              <a:rPr lang="en-US" b="1" dirty="0"/>
              <a:t>all</a:t>
            </a:r>
            <a:r>
              <a:rPr lang="en-US" dirty="0"/>
              <a:t> types and levels of qualifications, and serves as a </a:t>
            </a:r>
            <a:r>
              <a:rPr lang="en-US" b="1" dirty="0"/>
              <a:t>translation device</a:t>
            </a:r>
            <a:r>
              <a:rPr lang="en-US" dirty="0"/>
              <a:t> between the different National Qualifications Frameworks (NQFs) of participating countries.</a:t>
            </a:r>
          </a:p>
          <a:p>
            <a:endParaRPr lang="en-US" dirty="0"/>
          </a:p>
          <a:p>
            <a:r>
              <a:rPr lang="en-US" dirty="0"/>
              <a:t>The </a:t>
            </a:r>
            <a:r>
              <a:rPr lang="en-US" b="1" dirty="0"/>
              <a:t>EQF aims </a:t>
            </a:r>
            <a:r>
              <a:rPr lang="en-US" dirty="0"/>
              <a:t>to improve the transparency and comparability of people’s qualifications. It also aims to: </a:t>
            </a:r>
            <a:r>
              <a:rPr lang="en-US" dirty="0" err="1"/>
              <a:t>modernise</a:t>
            </a:r>
            <a:r>
              <a:rPr lang="en-US" dirty="0"/>
              <a:t> education and training systems, increase the employability, mobility and social integration of individuals, link all types of learning and support the validation of LOs.</a:t>
            </a:r>
          </a:p>
          <a:p>
            <a:r>
              <a:rPr lang="en-US" dirty="0"/>
              <a:t> </a:t>
            </a:r>
          </a:p>
          <a:p>
            <a:r>
              <a:rPr lang="en-US" dirty="0"/>
              <a:t>(What are LOs? LOs express what a person is expected to know and is able to do in the end of the training. They describe the content of qualifications, clarifying what is expected from a learner. They support progression in learning, making it possible to compare and combine learning from different contexts (formal, non-formal or informal)). </a:t>
            </a:r>
          </a:p>
          <a:p>
            <a:endParaRPr lang="en-US" dirty="0"/>
          </a:p>
          <a:p>
            <a:r>
              <a:rPr lang="en-US" dirty="0"/>
              <a:t>Formal: takes place in schools and brings qualifications. </a:t>
            </a:r>
          </a:p>
          <a:p>
            <a:r>
              <a:rPr lang="en-US" dirty="0"/>
              <a:t>Non-formal takes place in trainings and ends without certification. </a:t>
            </a:r>
          </a:p>
          <a:p>
            <a:r>
              <a:rPr lang="en-US" dirty="0"/>
              <a:t>Informal takes place in everyday life and brings experience without qualification.</a:t>
            </a:r>
          </a:p>
        </p:txBody>
      </p:sp>
      <p:sp>
        <p:nvSpPr>
          <p:cNvPr id="4" name="Foliennummernplatzhalter 3"/>
          <p:cNvSpPr>
            <a:spLocks noGrp="1"/>
          </p:cNvSpPr>
          <p:nvPr>
            <p:ph type="sldNum" sz="quarter" idx="5"/>
          </p:nvPr>
        </p:nvSpPr>
        <p:spPr/>
        <p:txBody>
          <a:bodyPr/>
          <a:lstStyle/>
          <a:p>
            <a:fld id="{9559D7CD-9515-418B-9979-7B2A2E99136B}" type="slidenum">
              <a:rPr lang="de-DE" smtClean="0"/>
              <a:t>6</a:t>
            </a:fld>
            <a:endParaRPr lang="de-DE"/>
          </a:p>
        </p:txBody>
      </p:sp>
    </p:spTree>
    <p:extLst>
      <p:ext uri="{BB962C8B-B14F-4D97-AF65-F5344CB8AC3E}">
        <p14:creationId xmlns:p14="http://schemas.microsoft.com/office/powerpoint/2010/main" val="329459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en-US" b="1" dirty="0"/>
              <a:t>Education and training providers </a:t>
            </a:r>
            <a:r>
              <a:rPr lang="en-US" dirty="0"/>
              <a:t>can… </a:t>
            </a:r>
          </a:p>
          <a:p>
            <a:r>
              <a:rPr lang="en-US" dirty="0"/>
              <a:t>…more easily understand the content, the level and therefore the value of qualifications of those who wish to continue their learning. </a:t>
            </a:r>
          </a:p>
          <a:p>
            <a:r>
              <a:rPr lang="en-US" dirty="0"/>
              <a:t>…more easily compare and assess qualifications from different countries and contexts.</a:t>
            </a:r>
          </a:p>
          <a:p>
            <a:endParaRPr lang="en-US" dirty="0"/>
          </a:p>
          <a:p>
            <a:pPr defTabSz="990752">
              <a:defRPr/>
            </a:pPr>
            <a:r>
              <a:rPr lang="en-US" b="1" dirty="0"/>
              <a:t>Qualification recognition bodies </a:t>
            </a:r>
            <a:r>
              <a:rPr lang="en-US" dirty="0"/>
              <a:t>can… </a:t>
            </a:r>
          </a:p>
          <a:p>
            <a:pPr defTabSz="990752">
              <a:defRPr/>
            </a:pPr>
            <a:r>
              <a:rPr lang="en-US" dirty="0"/>
              <a:t>…access useful information to better assess qualifications from another country, in particular in relation to their level and content. </a:t>
            </a:r>
          </a:p>
          <a:p>
            <a:pPr defTabSz="990752">
              <a:defRPr/>
            </a:pPr>
            <a:r>
              <a:rPr lang="en-US" dirty="0"/>
              <a:t>… more easily </a:t>
            </a:r>
            <a:r>
              <a:rPr lang="en-US" dirty="0" err="1"/>
              <a:t>recognise</a:t>
            </a:r>
            <a:r>
              <a:rPr lang="en-US" dirty="0"/>
              <a:t> foreign qualifications.</a:t>
            </a:r>
          </a:p>
          <a:p>
            <a:pPr defTabSz="990752">
              <a:defRPr/>
            </a:pPr>
            <a:endParaRPr lang="en-US" dirty="0"/>
          </a:p>
          <a:p>
            <a:pPr defTabSz="990752">
              <a:defRPr/>
            </a:pPr>
            <a:r>
              <a:rPr lang="en-US" b="1" dirty="0"/>
              <a:t>Sources</a:t>
            </a:r>
          </a:p>
          <a:p>
            <a:pPr defTabSz="990752">
              <a:defRPr/>
            </a:pPr>
            <a:r>
              <a:rPr lang="en-US" dirty="0"/>
              <a:t>• EQF Recommendation: http://eur-lex.europa.eu/legal-content/EN/TXT/PDF/?uri=CELEX:32017H0615(01)&amp;from=EN</a:t>
            </a:r>
          </a:p>
          <a:p>
            <a:pPr defTabSz="990752">
              <a:defRPr/>
            </a:pPr>
            <a:r>
              <a:rPr lang="en-US" dirty="0"/>
              <a:t>• Learning Opportunities and Qualifications in Europe: https://ec.europa.eu/ploteus/en</a:t>
            </a:r>
          </a:p>
          <a:p>
            <a:pPr defTabSz="990752">
              <a:defRPr/>
            </a:pPr>
            <a:r>
              <a:rPr lang="en-US" dirty="0"/>
              <a:t>• Learning outcomes: http://www.cedefop.europa.eu/en/events-and-projects/projects/learning-outcomes</a:t>
            </a:r>
          </a:p>
          <a:p>
            <a:pPr defTabSz="990752">
              <a:defRPr/>
            </a:pPr>
            <a:r>
              <a:rPr lang="en-US" dirty="0"/>
              <a:t>• Inventory on National Qualifications Framework: http://www.cedefop.europa.eu/en/events-and-projects/projects/national-qualifications-framework-nqf/european-inventory</a:t>
            </a:r>
            <a:endParaRPr lang="en-001" dirty="0"/>
          </a:p>
          <a:p>
            <a:pPr defTabSz="990752">
              <a:defRPr/>
            </a:pPr>
            <a:endParaRPr lang="en-US" dirty="0"/>
          </a:p>
          <a:p>
            <a:endParaRPr lang="en-US"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7</a:t>
            </a:fld>
            <a:endParaRPr lang="de-DE"/>
          </a:p>
        </p:txBody>
      </p:sp>
    </p:spTree>
    <p:extLst>
      <p:ext uri="{BB962C8B-B14F-4D97-AF65-F5344CB8AC3E}">
        <p14:creationId xmlns:p14="http://schemas.microsoft.com/office/powerpoint/2010/main" val="406340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en-US" b="1" dirty="0"/>
              <a:t>Employers </a:t>
            </a:r>
            <a:r>
              <a:rPr lang="en-US" dirty="0"/>
              <a:t>can… </a:t>
            </a:r>
          </a:p>
          <a:p>
            <a:r>
              <a:rPr lang="en-US" dirty="0"/>
              <a:t>…better </a:t>
            </a:r>
            <a:r>
              <a:rPr lang="en-US" b="1" dirty="0"/>
              <a:t>understand</a:t>
            </a:r>
            <a:r>
              <a:rPr lang="en-US" dirty="0"/>
              <a:t> what potential employees know and are able to do. …</a:t>
            </a:r>
            <a:r>
              <a:rPr lang="en-US" b="1" dirty="0"/>
              <a:t>more easily compare and interpret the qualifications of applicants from different countries and institutions.</a:t>
            </a:r>
          </a:p>
          <a:p>
            <a:r>
              <a:rPr lang="en-US" dirty="0"/>
              <a:t>…</a:t>
            </a:r>
            <a:r>
              <a:rPr lang="en-US" b="1" dirty="0"/>
              <a:t>compare</a:t>
            </a:r>
            <a:r>
              <a:rPr lang="en-US" dirty="0"/>
              <a:t> the qualifications of foreign applicants with national qualifications, to understand their relevance and how they match company or sector needs.</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8</a:t>
            </a:fld>
            <a:endParaRPr lang="de-DE"/>
          </a:p>
        </p:txBody>
      </p:sp>
    </p:spTree>
    <p:extLst>
      <p:ext uri="{BB962C8B-B14F-4D97-AF65-F5344CB8AC3E}">
        <p14:creationId xmlns:p14="http://schemas.microsoft.com/office/powerpoint/2010/main" val="200416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Optimized</a:t>
            </a:r>
            <a:r>
              <a:rPr lang="de-DE" dirty="0"/>
              <a:t> </a:t>
            </a:r>
            <a:r>
              <a:rPr lang="de-DE" dirty="0" err="1"/>
              <a:t>development</a:t>
            </a:r>
            <a:r>
              <a:rPr lang="de-DE" dirty="0"/>
              <a:t> </a:t>
            </a:r>
            <a:r>
              <a:rPr lang="en-GB" noProof="0" dirty="0"/>
              <a:t>of</a:t>
            </a:r>
            <a:r>
              <a:rPr lang="de-DE" dirty="0"/>
              <a:t> </a:t>
            </a:r>
            <a:r>
              <a:rPr lang="de-DE" dirty="0" err="1"/>
              <a:t>training</a:t>
            </a:r>
            <a:r>
              <a:rPr lang="de-DE" dirty="0"/>
              <a:t> </a:t>
            </a:r>
            <a:r>
              <a:rPr lang="de-DE" dirty="0" err="1"/>
              <a:t>respects</a:t>
            </a:r>
            <a:r>
              <a:rPr lang="de-DE" dirty="0"/>
              <a:t>:</a:t>
            </a:r>
          </a:p>
          <a:p>
            <a:endParaRPr lang="de-DE" dirty="0"/>
          </a:p>
          <a:p>
            <a:pPr defTabSz="990752">
              <a:defRPr/>
            </a:pPr>
            <a:r>
              <a:rPr lang="en-GB" dirty="0"/>
              <a:t>Constructive alignment</a:t>
            </a:r>
          </a:p>
          <a:p>
            <a:pPr defTabSz="990752">
              <a:defRPr/>
            </a:pPr>
            <a:r>
              <a:rPr lang="en-GB" dirty="0"/>
              <a:t>Blended learning</a:t>
            </a:r>
          </a:p>
          <a:p>
            <a:pPr defTabSz="990752">
              <a:defRPr/>
            </a:pPr>
            <a:r>
              <a:rPr lang="en-GB" dirty="0"/>
              <a:t>Formal, informal and non-formal learning</a:t>
            </a:r>
          </a:p>
          <a:p>
            <a:pPr defTabSz="990752">
              <a:defRPr/>
            </a:pPr>
            <a:r>
              <a:rPr lang="en-GB" dirty="0"/>
              <a:t>Facilitation of learning</a:t>
            </a:r>
          </a:p>
          <a:p>
            <a:r>
              <a:rPr lang="en-GB" dirty="0"/>
              <a:t>Formative assessment </a:t>
            </a:r>
          </a:p>
          <a:p>
            <a:r>
              <a:rPr lang="en-GB" dirty="0"/>
              <a:t>Feedback as learning opportunity</a:t>
            </a:r>
            <a:endParaRPr lang="en-001"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9</a:t>
            </a:fld>
            <a:endParaRPr lang="de-DE"/>
          </a:p>
        </p:txBody>
      </p:sp>
    </p:spTree>
    <p:extLst>
      <p:ext uri="{BB962C8B-B14F-4D97-AF65-F5344CB8AC3E}">
        <p14:creationId xmlns:p14="http://schemas.microsoft.com/office/powerpoint/2010/main" val="1665422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…compare the qualifications of foreign applicants with national qualifications, to understand their relevance and how they match company or sector needs.</a:t>
            </a:r>
          </a:p>
          <a:p>
            <a:endParaRPr lang="en-US" dirty="0"/>
          </a:p>
          <a:p>
            <a:r>
              <a:rPr lang="de-DE" dirty="0" err="1">
                <a:hlinkClick r:id="rId3"/>
              </a:rPr>
              <a:t>Compare</a:t>
            </a:r>
            <a:r>
              <a:rPr lang="de-DE" dirty="0">
                <a:hlinkClick r:id="rId3"/>
              </a:rPr>
              <a:t> </a:t>
            </a:r>
            <a:r>
              <a:rPr lang="de-DE" dirty="0" err="1">
                <a:hlinkClick r:id="rId3"/>
              </a:rPr>
              <a:t>Qualifications</a:t>
            </a:r>
            <a:r>
              <a:rPr lang="de-DE" dirty="0">
                <a:hlinkClick r:id="rId3"/>
              </a:rPr>
              <a:t> | Europass</a:t>
            </a: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10</a:t>
            </a:fld>
            <a:endParaRPr lang="de-DE"/>
          </a:p>
        </p:txBody>
      </p:sp>
    </p:spTree>
    <p:extLst>
      <p:ext uri="{BB962C8B-B14F-4D97-AF65-F5344CB8AC3E}">
        <p14:creationId xmlns:p14="http://schemas.microsoft.com/office/powerpoint/2010/main" val="2242229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Each MS has an NQF. An NQF is the “national version” of the EQF. NQFs include national elements and policies.</a:t>
            </a:r>
          </a:p>
          <a:p>
            <a:endParaRPr lang="en-US" dirty="0"/>
          </a:p>
          <a:p>
            <a:r>
              <a:rPr lang="en-US" dirty="0"/>
              <a:t>Because of the relationship between EQF and NQFs, any MS’s qualifications (e.g. diplomas, training certificates) are </a:t>
            </a:r>
            <a:r>
              <a:rPr lang="en-US" b="1" dirty="0"/>
              <a:t>comparable</a:t>
            </a:r>
            <a:r>
              <a:rPr lang="en-US" dirty="0"/>
              <a:t> and ‘</a:t>
            </a:r>
            <a:r>
              <a:rPr lang="en-US" b="1" dirty="0"/>
              <a:t>readable</a:t>
            </a:r>
            <a:r>
              <a:rPr lang="en-US" dirty="0"/>
              <a:t>’ in another MS. To be accredited, all courses and </a:t>
            </a:r>
            <a:r>
              <a:rPr lang="en-US" dirty="0" err="1"/>
              <a:t>programmes</a:t>
            </a:r>
            <a:r>
              <a:rPr lang="en-US" dirty="0"/>
              <a:t> in a given country, need to be referenced to the NQF. </a:t>
            </a:r>
          </a:p>
          <a:p>
            <a:endParaRPr lang="en-US" dirty="0"/>
          </a:p>
          <a:p>
            <a:r>
              <a:rPr lang="en-US" dirty="0"/>
              <a:t>The NQF level must be stated and the B/C principles of training design must be followed (</a:t>
            </a:r>
            <a:r>
              <a:rPr lang="en-US" b="1" dirty="0"/>
              <a:t>alignment</a:t>
            </a:r>
            <a:r>
              <a:rPr lang="en-US" dirty="0"/>
              <a:t>).</a:t>
            </a:r>
          </a:p>
          <a:p>
            <a:endParaRPr lang="en-US" dirty="0"/>
          </a:p>
          <a:p>
            <a:r>
              <a:rPr lang="en-US" dirty="0"/>
              <a:t>For example nowadays, in all countries, everyone understands what is meant by a Master. A Masters’ diploma obtained in the Netherlands is </a:t>
            </a:r>
            <a:r>
              <a:rPr lang="en-US" dirty="0" err="1"/>
              <a:t>recognised</a:t>
            </a:r>
            <a:r>
              <a:rPr lang="en-US" dirty="0"/>
              <a:t> in Spain and so on. </a:t>
            </a:r>
          </a:p>
          <a:p>
            <a:endParaRPr lang="en-US" dirty="0"/>
          </a:p>
          <a:p>
            <a:r>
              <a:rPr lang="en-US" dirty="0"/>
              <a:t>This is what the Bologna Process has achieved: it has led to the creation and acceptance of the EQF.</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11</a:t>
            </a:fld>
            <a:endParaRPr lang="de-DE"/>
          </a:p>
        </p:txBody>
      </p:sp>
    </p:spTree>
    <p:extLst>
      <p:ext uri="{BB962C8B-B14F-4D97-AF65-F5344CB8AC3E}">
        <p14:creationId xmlns:p14="http://schemas.microsoft.com/office/powerpoint/2010/main" val="2308307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defTabSz="990752">
              <a:defRPr/>
            </a:pPr>
            <a:r>
              <a:rPr lang="en-US" sz="1300" dirty="0">
                <a:ea typeface="Calibri" panose="020F0502020204030204" pitchFamily="34" charset="0"/>
                <a:cs typeface="Times New Roman" panose="02020603050405020304" pitchFamily="18" charset="0"/>
              </a:rPr>
              <a:t>SQFs support Vocational and Professional Training.</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SQFs are developed for certain areas if such a need arises. SQFs describe the qualification levels functioning in a specific sector (Border Guarding/Coast Guarding) or industry (</a:t>
            </a:r>
            <a:r>
              <a:rPr lang="en-US" sz="1300" dirty="0"/>
              <a:t>manufacturing of electrical equipment, computer</a:t>
            </a:r>
            <a:r>
              <a:rPr lang="en-US" sz="1300" dirty="0">
                <a:ea typeface="Calibri" panose="020F0502020204030204" pitchFamily="34" charset="0"/>
                <a:cs typeface="Times New Roman" panose="02020603050405020304" pitchFamily="18" charset="0"/>
              </a:rPr>
              <a:t>).</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SQFs are inclusive, not prescriptive. This means they do not prescribe what training should be delivered by the organization.</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 examples from a report: </a:t>
            </a:r>
          </a:p>
          <a:p>
            <a:pPr defTabSz="990752">
              <a:defRPr/>
            </a:pPr>
            <a:endParaRPr lang="en-US" sz="1300" dirty="0">
              <a:ea typeface="Calibri" panose="020F0502020204030204" pitchFamily="34" charset="0"/>
              <a:cs typeface="Times New Roman" panose="02020603050405020304" pitchFamily="18" charset="0"/>
            </a:endParaRPr>
          </a:p>
          <a:p>
            <a:pPr defTabSz="990752">
              <a:defRPr/>
            </a:pPr>
            <a:r>
              <a:rPr lang="en-US" sz="1300" dirty="0">
                <a:ea typeface="Calibri" panose="020F0502020204030204" pitchFamily="34" charset="0"/>
                <a:cs typeface="Times New Roman" panose="02020603050405020304" pitchFamily="18" charset="0"/>
              </a:rPr>
              <a:t>SQF for the sectors of: h</a:t>
            </a:r>
            <a:r>
              <a:rPr lang="en-US" sz="1300" dirty="0"/>
              <a:t>uman health and social services activities; arts, entertainment and recreation; cross sectoral SQFs; business administration; ICT service activities; finance, insurance and real estate; transportation and storage; scientific and technical activities; personal service -, administrative support service- and public administration and </a:t>
            </a:r>
            <a:r>
              <a:rPr lang="en-US" sz="1300" dirty="0" err="1"/>
              <a:t>defence</a:t>
            </a:r>
            <a:r>
              <a:rPr lang="en-US" sz="1300" dirty="0"/>
              <a:t> and membership; hospitality and tourism; education; construction; media; manufacturing of food, beverages and tobacco; manufacturing of electrical equipment, computer; Energy and water supply, sewerage and waste; agriculture, forestry, fishery…</a:t>
            </a:r>
            <a:endParaRPr lang="en-US" sz="1300" dirty="0">
              <a:ea typeface="Calibri" panose="020F0502020204030204" pitchFamily="34" charset="0"/>
              <a:cs typeface="Times New Roman" panose="02020603050405020304" pitchFamily="18" charset="0"/>
            </a:endParaRPr>
          </a:p>
          <a:p>
            <a:r>
              <a:rPr lang="de-DE" sz="1300" dirty="0">
                <a:hlinkClick r:id="rId3"/>
              </a:rPr>
              <a:t>Reference: KE-01-16-954-EN-N-1.pdf (impea.eu)</a:t>
            </a:r>
            <a:endParaRPr lang="de-DE" sz="1300" dirty="0"/>
          </a:p>
          <a:p>
            <a:endParaRPr lang="de-DE" sz="1300" dirty="0"/>
          </a:p>
          <a:p>
            <a:r>
              <a:rPr lang="de-DE" sz="1300" dirty="0"/>
              <a:t>This </a:t>
            </a:r>
            <a:r>
              <a:rPr lang="de-DE" sz="1300" dirty="0" err="1"/>
              <a:t>report</a:t>
            </a:r>
            <a:r>
              <a:rPr lang="de-DE" sz="1300" dirty="0"/>
              <a:t> </a:t>
            </a:r>
            <a:r>
              <a:rPr lang="de-DE" sz="1300" dirty="0" err="1"/>
              <a:t>does</a:t>
            </a:r>
            <a:r>
              <a:rPr lang="de-DE" sz="1300" dirty="0"/>
              <a:t> not </a:t>
            </a:r>
            <a:r>
              <a:rPr lang="de-DE" sz="1300" dirty="0" err="1"/>
              <a:t>include</a:t>
            </a:r>
            <a:r>
              <a:rPr lang="de-DE" sz="1300" dirty="0"/>
              <a:t> </a:t>
            </a:r>
            <a:r>
              <a:rPr lang="de-DE" sz="1300" dirty="0" err="1"/>
              <a:t>the</a:t>
            </a:r>
            <a:r>
              <a:rPr lang="de-DE" sz="1300" dirty="0"/>
              <a:t> Frontex SQF </a:t>
            </a:r>
            <a:r>
              <a:rPr lang="de-DE" sz="1300" dirty="0" err="1"/>
              <a:t>for</a:t>
            </a:r>
            <a:r>
              <a:rPr lang="de-DE" sz="1300" dirty="0"/>
              <a:t> Border </a:t>
            </a:r>
            <a:r>
              <a:rPr lang="de-DE" sz="1300" dirty="0" err="1"/>
              <a:t>Guarding</a:t>
            </a:r>
            <a:r>
              <a:rPr lang="de-DE" sz="1300" dirty="0"/>
              <a:t>.</a:t>
            </a:r>
          </a:p>
        </p:txBody>
      </p:sp>
      <p:sp>
        <p:nvSpPr>
          <p:cNvPr id="4" name="Foliennummernplatzhalter 3"/>
          <p:cNvSpPr>
            <a:spLocks noGrp="1"/>
          </p:cNvSpPr>
          <p:nvPr>
            <p:ph type="sldNum" sz="quarter" idx="5"/>
          </p:nvPr>
        </p:nvSpPr>
        <p:spPr/>
        <p:txBody>
          <a:bodyPr/>
          <a:lstStyle/>
          <a:p>
            <a:fld id="{9559D7CD-9515-418B-9979-7B2A2E99136B}" type="slidenum">
              <a:rPr lang="de-DE" smtClean="0"/>
              <a:t>12</a:t>
            </a:fld>
            <a:endParaRPr lang="de-DE"/>
          </a:p>
        </p:txBody>
      </p:sp>
    </p:spTree>
    <p:extLst>
      <p:ext uri="{BB962C8B-B14F-4D97-AF65-F5344CB8AC3E}">
        <p14:creationId xmlns:p14="http://schemas.microsoft.com/office/powerpoint/2010/main" val="1480017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defTabSz="990752" fontAlgn="base">
              <a:spcBef>
                <a:spcPct val="30000"/>
              </a:spcBef>
              <a:spcAft>
                <a:spcPct val="0"/>
              </a:spcAft>
              <a:defRPr/>
            </a:pPr>
            <a:r>
              <a:rPr lang="en-GB" sz="1300" dirty="0">
                <a:cs typeface="Times New Roman" panose="02020603050405020304" pitchFamily="18" charset="0"/>
              </a:rPr>
              <a:t>SQFs can directly be connected to the EQF (by e.g. an EU Agency); they can be directly connected to a country (e.g. the French SQF for hairdressers). </a:t>
            </a:r>
          </a:p>
          <a:p>
            <a:pPr defTabSz="990752" fontAlgn="base">
              <a:spcBef>
                <a:spcPct val="30000"/>
              </a:spcBef>
              <a:spcAft>
                <a:spcPct val="0"/>
              </a:spcAft>
              <a:defRPr/>
            </a:pPr>
            <a:r>
              <a:rPr lang="en-GB" sz="1300" dirty="0">
                <a:cs typeface="Times New Roman" panose="02020603050405020304" pitchFamily="18" charset="0"/>
              </a:rPr>
              <a:t>Each organisation with Coast Guarding responsibilities conducts different activities according to the nature of the organisation and the physical geography of the state and national mandate.  </a:t>
            </a:r>
          </a:p>
          <a:p>
            <a:pPr eaLnBrk="1" hangingPunct="1"/>
            <a:endParaRPr lang="en-IE" sz="1300" dirty="0"/>
          </a:p>
          <a:p>
            <a:pPr eaLnBrk="1" hangingPunct="1"/>
            <a:r>
              <a:rPr lang="en-IE" sz="1300" dirty="0"/>
              <a:t>Focus on the SQFCGF</a:t>
            </a:r>
          </a:p>
          <a:p>
            <a:pPr eaLnBrk="1" hangingPunct="1"/>
            <a:endParaRPr lang="en-IE" sz="1300" dirty="0"/>
          </a:p>
          <a:p>
            <a:pPr eaLnBrk="1" hangingPunct="1"/>
            <a:r>
              <a:rPr lang="en-IE" sz="1300" dirty="0"/>
              <a:t>Implications:</a:t>
            </a:r>
          </a:p>
          <a:p>
            <a:pPr eaLnBrk="1" hangingPunct="1"/>
            <a:r>
              <a:rPr lang="en-IE" sz="1300" dirty="0"/>
              <a:t>SQFCGF makes possible the development of courses that can be accredited (officially recognized, accepted or approved) because the SQFCGF is Bologna and Copenhagen compliant).</a:t>
            </a:r>
          </a:p>
          <a:p>
            <a:pPr eaLnBrk="1" hangingPunct="1"/>
            <a:endParaRPr lang="en-IE" sz="1300" dirty="0"/>
          </a:p>
          <a:p>
            <a:pPr eaLnBrk="1" hangingPunct="1"/>
            <a:r>
              <a:rPr lang="en-IE" sz="1300" dirty="0"/>
              <a:t>All new training courses developed by the agencies can be ‘accreditable’ by MS, as they will carry the SQFCGF level. As existing EFCA courses / curricula are reviewed, they will be aligned with the SQFCGF, because EFCA wishes to deliver courses that can be validated at national level (training certificates that have academic value); and such, inspire and support MS to develop their own NQFCGFs and aligned training.</a:t>
            </a:r>
          </a:p>
          <a:p>
            <a:endParaRPr lang="de-DE" sz="1500" dirty="0"/>
          </a:p>
        </p:txBody>
      </p:sp>
      <p:sp>
        <p:nvSpPr>
          <p:cNvPr id="4" name="Foliennummernplatzhalter 3"/>
          <p:cNvSpPr>
            <a:spLocks noGrp="1"/>
          </p:cNvSpPr>
          <p:nvPr>
            <p:ph type="sldNum" sz="quarter" idx="5"/>
          </p:nvPr>
        </p:nvSpPr>
        <p:spPr/>
        <p:txBody>
          <a:bodyPr/>
          <a:lstStyle/>
          <a:p>
            <a:fld id="{9559D7CD-9515-418B-9979-7B2A2E99136B}" type="slidenum">
              <a:rPr lang="de-DE" smtClean="0"/>
              <a:t>13</a:t>
            </a:fld>
            <a:endParaRPr lang="de-DE"/>
          </a:p>
        </p:txBody>
      </p:sp>
    </p:spTree>
    <p:extLst>
      <p:ext uri="{BB962C8B-B14F-4D97-AF65-F5344CB8AC3E}">
        <p14:creationId xmlns:p14="http://schemas.microsoft.com/office/powerpoint/2010/main" val="1140137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981406">
              <a:defRPr/>
            </a:pPr>
            <a:r>
              <a:rPr lang="en-US" dirty="0">
                <a:latin typeface="+mn-lt"/>
              </a:rPr>
              <a:t>SQFs are sets of reference points (common standards for specific education)</a:t>
            </a:r>
          </a:p>
          <a:p>
            <a:pPr defTabSz="1981406">
              <a:defRPr/>
            </a:pPr>
            <a:endParaRPr lang="en-US" dirty="0">
              <a:latin typeface="+mn-lt"/>
            </a:endParaRPr>
          </a:p>
          <a:p>
            <a:pPr defTabSz="1981406">
              <a:defRPr/>
            </a:pPr>
            <a:r>
              <a:rPr lang="en-US" dirty="0">
                <a:latin typeface="+mn-lt"/>
              </a:rPr>
              <a:t>Why? To be a useful tool that assists to assure the quality of training (Quality Assurance) and facilitation of learning. </a:t>
            </a:r>
          </a:p>
          <a:p>
            <a:pPr defTabSz="1981406">
              <a:defRPr/>
            </a:pPr>
            <a:endParaRPr lang="en-US" dirty="0">
              <a:latin typeface="+mn-lt"/>
            </a:endParaRPr>
          </a:p>
          <a:p>
            <a:pPr defTabSz="1981406">
              <a:defRPr/>
            </a:pPr>
            <a:r>
              <a:rPr lang="en-US" dirty="0">
                <a:latin typeface="+mn-lt"/>
              </a:rPr>
              <a:t>Important: </a:t>
            </a:r>
            <a:r>
              <a:rPr lang="en-US" b="1" dirty="0">
                <a:latin typeface="+mn-lt"/>
              </a:rPr>
              <a:t>SQFCGF is applied on a voluntary basis. </a:t>
            </a:r>
            <a:r>
              <a:rPr lang="en-US" dirty="0">
                <a:latin typeface="+mn-lt"/>
              </a:rPr>
              <a:t>It is a meta-framework for the specific sector of Coast Guarding and it is applicable in different national training systems across the EU. It is made for alignment and designed in a way that national and organizational specifics can be incorporated. In the end a </a:t>
            </a:r>
            <a:r>
              <a:rPr lang="en-US" b="1" dirty="0">
                <a:latin typeface="+mn-lt"/>
              </a:rPr>
              <a:t>course descriptor</a:t>
            </a:r>
            <a:r>
              <a:rPr lang="en-US" dirty="0">
                <a:latin typeface="+mn-lt"/>
              </a:rPr>
              <a:t> is tailored to the needs.</a:t>
            </a:r>
            <a:endParaRPr lang="en-US" dirty="0">
              <a:solidFill>
                <a:srgbClr val="483018"/>
              </a:solidFill>
              <a:latin typeface="+mn-lt"/>
            </a:endParaRPr>
          </a:p>
          <a:p>
            <a:pPr defTabSz="1981406">
              <a:defRPr/>
            </a:pPr>
            <a:endParaRPr lang="en-US" dirty="0">
              <a:solidFill>
                <a:srgbClr val="483018"/>
              </a:solidFill>
              <a:latin typeface="+mn-lt"/>
            </a:endParaRPr>
          </a:p>
          <a:p>
            <a:pPr defTabSz="1981406">
              <a:defRPr/>
            </a:pPr>
            <a:r>
              <a:rPr lang="en-US" dirty="0">
                <a:solidFill>
                  <a:srgbClr val="483018"/>
                </a:solidFill>
                <a:latin typeface="+mn-lt"/>
              </a:rPr>
              <a:t>Because it facilitates comprehension and interaction among different training systems it increases </a:t>
            </a:r>
            <a:r>
              <a:rPr lang="en-US" b="1" dirty="0">
                <a:solidFill>
                  <a:srgbClr val="483018"/>
                </a:solidFill>
                <a:latin typeface="+mn-lt"/>
              </a:rPr>
              <a:t>employability</a:t>
            </a:r>
            <a:r>
              <a:rPr lang="en-US" dirty="0">
                <a:solidFill>
                  <a:srgbClr val="483018"/>
                </a:solidFill>
                <a:latin typeface="+mn-lt"/>
              </a:rPr>
              <a:t>, </a:t>
            </a:r>
            <a:r>
              <a:rPr lang="en-US" b="1" dirty="0">
                <a:solidFill>
                  <a:srgbClr val="483018"/>
                </a:solidFill>
                <a:latin typeface="+mn-lt"/>
              </a:rPr>
              <a:t>mobility</a:t>
            </a:r>
            <a:r>
              <a:rPr lang="en-US" dirty="0">
                <a:solidFill>
                  <a:srgbClr val="483018"/>
                </a:solidFill>
                <a:latin typeface="+mn-lt"/>
              </a:rPr>
              <a:t> and </a:t>
            </a:r>
            <a:r>
              <a:rPr lang="en-US" b="1" dirty="0">
                <a:solidFill>
                  <a:srgbClr val="483018"/>
                </a:solidFill>
                <a:latin typeface="+mn-lt"/>
              </a:rPr>
              <a:t>lifelong learning</a:t>
            </a:r>
            <a:r>
              <a:rPr lang="en-US" dirty="0">
                <a:solidFill>
                  <a:srgbClr val="483018"/>
                </a:solidFill>
                <a:latin typeface="+mn-lt"/>
              </a:rPr>
              <a:t>. </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14</a:t>
            </a:fld>
            <a:endParaRPr lang="de-DE"/>
          </a:p>
        </p:txBody>
      </p:sp>
    </p:spTree>
    <p:extLst>
      <p:ext uri="{BB962C8B-B14F-4D97-AF65-F5344CB8AC3E}">
        <p14:creationId xmlns:p14="http://schemas.microsoft.com/office/powerpoint/2010/main" val="1200059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en-US" sz="1300" dirty="0"/>
              <a:t>by EFCA, EMSA &amp; Frontex</a:t>
            </a:r>
          </a:p>
          <a:p>
            <a:r>
              <a:rPr lang="en-US" sz="1300" b="1" dirty="0"/>
              <a:t>Functions:</a:t>
            </a:r>
          </a:p>
          <a:p>
            <a:pPr>
              <a:spcBef>
                <a:spcPts val="650"/>
              </a:spcBef>
            </a:pPr>
            <a:r>
              <a:rPr lang="en-GB" sz="1300" dirty="0"/>
              <a:t>1. Maritime Safety</a:t>
            </a:r>
          </a:p>
          <a:p>
            <a:pPr>
              <a:spcBef>
                <a:spcPts val="650"/>
              </a:spcBef>
            </a:pPr>
            <a:r>
              <a:rPr lang="en-GB" sz="1300" dirty="0"/>
              <a:t>2. Maritime Ship &amp; Port Security</a:t>
            </a:r>
          </a:p>
          <a:p>
            <a:pPr>
              <a:spcBef>
                <a:spcPts val="650"/>
              </a:spcBef>
            </a:pPr>
            <a:r>
              <a:rPr lang="en-GB" sz="1300" dirty="0"/>
              <a:t>3. Maritime Customs Activities</a:t>
            </a:r>
          </a:p>
          <a:p>
            <a:pPr>
              <a:spcBef>
                <a:spcPts val="650"/>
              </a:spcBef>
            </a:pPr>
            <a:r>
              <a:rPr lang="en-GB" sz="1300" dirty="0"/>
              <a:t>4. Prevention &amp; Suppression of </a:t>
            </a:r>
            <a:br>
              <a:rPr lang="en-GB" sz="1300" dirty="0"/>
            </a:br>
            <a:r>
              <a:rPr lang="en-GB" sz="1300" dirty="0"/>
              <a:t>    Trafficking &amp; Smuggling &amp; Law Enforcement</a:t>
            </a:r>
          </a:p>
          <a:p>
            <a:pPr>
              <a:spcBef>
                <a:spcPts val="650"/>
              </a:spcBef>
            </a:pPr>
            <a:r>
              <a:rPr lang="en-GB" sz="1300" dirty="0"/>
              <a:t>5. Maritime Monitoring &amp; Surveillance</a:t>
            </a:r>
          </a:p>
          <a:p>
            <a:pPr>
              <a:spcBef>
                <a:spcPts val="650"/>
              </a:spcBef>
            </a:pPr>
            <a:r>
              <a:rPr lang="en-GB" sz="1300" dirty="0"/>
              <a:t>6. Maritime Environmental Protection &amp; </a:t>
            </a:r>
            <a:br>
              <a:rPr lang="en-GB" sz="1300" dirty="0"/>
            </a:br>
            <a:r>
              <a:rPr lang="en-GB" sz="1300" dirty="0"/>
              <a:t>    Response</a:t>
            </a:r>
          </a:p>
          <a:p>
            <a:pPr>
              <a:spcBef>
                <a:spcPts val="650"/>
              </a:spcBef>
            </a:pPr>
            <a:r>
              <a:rPr lang="en-GB" sz="1300" dirty="0"/>
              <a:t>7. Maritime Search &amp; Rescue</a:t>
            </a:r>
          </a:p>
          <a:p>
            <a:pPr>
              <a:spcBef>
                <a:spcPts val="650"/>
              </a:spcBef>
            </a:pPr>
            <a:r>
              <a:rPr lang="en-GB" sz="1300" dirty="0"/>
              <a:t>8. Ship Casualty &amp; Maritime Assistance Service</a:t>
            </a:r>
          </a:p>
          <a:p>
            <a:pPr>
              <a:spcBef>
                <a:spcPts val="650"/>
              </a:spcBef>
            </a:pPr>
            <a:r>
              <a:rPr lang="en-GB" sz="1300" dirty="0"/>
              <a:t>9. Maritime Accident &amp; Disaster Response</a:t>
            </a:r>
          </a:p>
          <a:p>
            <a:pPr>
              <a:spcBef>
                <a:spcPts val="650"/>
              </a:spcBef>
            </a:pPr>
            <a:r>
              <a:rPr lang="en-GB" sz="1300" dirty="0"/>
              <a:t>10. Fisheries Inspection &amp; Control </a:t>
            </a:r>
            <a:r>
              <a:rPr lang="en-GB" sz="1300" b="1" dirty="0">
                <a:solidFill>
                  <a:srgbClr val="FF0000"/>
                </a:solidFill>
              </a:rPr>
              <a:t>– EFCA</a:t>
            </a:r>
          </a:p>
          <a:p>
            <a:pPr>
              <a:spcBef>
                <a:spcPts val="650"/>
              </a:spcBef>
            </a:pPr>
            <a:endParaRPr lang="en-GB" sz="1300" b="1" dirty="0">
              <a:solidFill>
                <a:srgbClr val="FF0000"/>
              </a:solidFill>
            </a:endParaRPr>
          </a:p>
          <a:p>
            <a:r>
              <a:rPr lang="en-US" sz="1300" dirty="0"/>
              <a:t>Narrowed down into learning areas describing </a:t>
            </a:r>
            <a:r>
              <a:rPr lang="en-US" sz="1300" b="1" dirty="0"/>
              <a:t>10</a:t>
            </a:r>
            <a:r>
              <a:rPr lang="en-US" sz="1300" dirty="0"/>
              <a:t> </a:t>
            </a:r>
            <a:r>
              <a:rPr lang="en-US" sz="1300" b="1" dirty="0"/>
              <a:t>coast guard functions </a:t>
            </a:r>
            <a:r>
              <a:rPr lang="en-US" sz="1300" dirty="0"/>
              <a:t>as LOs organized on levels 4-7, corresponding EQF 4-7.</a:t>
            </a:r>
          </a:p>
          <a:p>
            <a:endParaRPr lang="en-US" sz="1300" dirty="0"/>
          </a:p>
          <a:p>
            <a:r>
              <a:rPr lang="en-US" sz="1300" dirty="0"/>
              <a:t>LOs are statements describing significant and essential learning that learners have achieved at the end of a training.</a:t>
            </a:r>
          </a:p>
          <a:p>
            <a:endParaRPr lang="en-US" sz="1300" dirty="0"/>
          </a:p>
          <a:p>
            <a:r>
              <a:rPr lang="en-US" sz="1300" dirty="0"/>
              <a:t>3 types of LOs: Knowledge, Skills, Responsibility and Autonomy)</a:t>
            </a:r>
          </a:p>
          <a:p>
            <a:pPr>
              <a:spcBef>
                <a:spcPts val="650"/>
              </a:spcBef>
            </a:pPr>
            <a:endParaRPr lang="en-GB" sz="1300" b="1" dirty="0">
              <a:solidFill>
                <a:srgbClr val="FF0000"/>
              </a:solidFill>
            </a:endParaRP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15</a:t>
            </a:fld>
            <a:endParaRPr lang="de-DE"/>
          </a:p>
        </p:txBody>
      </p:sp>
    </p:spTree>
    <p:extLst>
      <p:ext uri="{BB962C8B-B14F-4D97-AF65-F5344CB8AC3E}">
        <p14:creationId xmlns:p14="http://schemas.microsoft.com/office/powerpoint/2010/main" val="3691721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defTabSz="990752">
              <a:defRPr/>
            </a:pPr>
            <a:r>
              <a:rPr lang="de-DE" sz="1300" dirty="0"/>
              <a:t>Job </a:t>
            </a:r>
            <a:r>
              <a:rPr lang="de-DE" sz="1300" dirty="0" err="1"/>
              <a:t>Competency</a:t>
            </a:r>
            <a:r>
              <a:rPr lang="de-DE" sz="1300" dirty="0"/>
              <a:t>:</a:t>
            </a:r>
          </a:p>
          <a:p>
            <a:pPr defTabSz="990752">
              <a:defRPr/>
            </a:pPr>
            <a:r>
              <a:rPr lang="en-US" sz="1300" dirty="0">
                <a:solidFill>
                  <a:srgbClr val="292929"/>
                </a:solidFill>
              </a:rPr>
              <a:t>Is a combination of skills, knowledge, attributes, and behaviors that enable an individual to perform a task or activity successfully on a given job. They are measurable on-the-job behaviors that an organization desires to see in its workforce or employees. They are critical behavioral traits and skills of its employees that allow an organization to achieve its business goals.</a:t>
            </a:r>
          </a:p>
          <a:p>
            <a:pPr defTabSz="990752">
              <a:defRPr/>
            </a:pPr>
            <a:r>
              <a:rPr lang="en-US" sz="1300" dirty="0">
                <a:solidFill>
                  <a:srgbClr val="292929"/>
                </a:solidFill>
              </a:rPr>
              <a:t>Source: </a:t>
            </a:r>
            <a:r>
              <a:rPr lang="en-US" sz="1300" dirty="0">
                <a:hlinkClick r:id="rId3"/>
              </a:rPr>
              <a:t>10 Key Job Competencies Everyone Needs to Know About (possibleworks.com)</a:t>
            </a:r>
            <a:endParaRPr lang="en-US" sz="1300" dirty="0">
              <a:solidFill>
                <a:srgbClr val="292929"/>
              </a:solidFill>
            </a:endParaRPr>
          </a:p>
          <a:p>
            <a:pPr defTabSz="990752">
              <a:defRPr/>
            </a:pPr>
            <a:endParaRPr lang="de-DE" sz="1300" dirty="0"/>
          </a:p>
          <a:p>
            <a:pPr defTabSz="990752">
              <a:defRPr/>
            </a:pPr>
            <a:r>
              <a:rPr lang="de-DE" sz="1300" dirty="0"/>
              <a:t>Learning Outcomes:</a:t>
            </a:r>
          </a:p>
          <a:p>
            <a:pPr defTabSz="990752">
              <a:defRPr/>
            </a:pPr>
            <a:r>
              <a:rPr lang="de-DE" sz="1300" dirty="0"/>
              <a:t>Core </a:t>
            </a:r>
            <a:r>
              <a:rPr lang="de-DE" sz="1300" dirty="0" err="1"/>
              <a:t>of</a:t>
            </a:r>
            <a:r>
              <a:rPr lang="de-DE" sz="1300" dirty="0"/>
              <a:t> </a:t>
            </a:r>
            <a:r>
              <a:rPr lang="de-DE" sz="1300" dirty="0" err="1"/>
              <a:t>course</a:t>
            </a:r>
            <a:r>
              <a:rPr lang="de-DE" sz="1300" dirty="0"/>
              <a:t> design; </a:t>
            </a:r>
            <a:r>
              <a:rPr lang="de-DE" sz="1300" dirty="0" err="1"/>
              <a:t>hierarchical</a:t>
            </a:r>
            <a:r>
              <a:rPr lang="de-DE" sz="1300" dirty="0"/>
              <a:t>; </a:t>
            </a:r>
            <a:r>
              <a:rPr lang="de-DE" sz="1300" dirty="0" err="1"/>
              <a:t>Bloom‘s</a:t>
            </a:r>
            <a:r>
              <a:rPr lang="de-DE" sz="1300" dirty="0"/>
              <a:t> </a:t>
            </a:r>
            <a:r>
              <a:rPr lang="de-DE" sz="1300" dirty="0" err="1"/>
              <a:t>Taxonomy</a:t>
            </a:r>
            <a:r>
              <a:rPr lang="de-DE" sz="1300" dirty="0"/>
              <a:t> (</a:t>
            </a:r>
            <a:r>
              <a:rPr lang="de-DE" sz="1300" dirty="0" err="1"/>
              <a:t>remember</a:t>
            </a:r>
            <a:r>
              <a:rPr lang="de-DE" sz="1300" dirty="0"/>
              <a:t>; </a:t>
            </a:r>
            <a:r>
              <a:rPr lang="de-DE" sz="1300" dirty="0" err="1"/>
              <a:t>understand</a:t>
            </a:r>
            <a:r>
              <a:rPr lang="de-DE" sz="1300" dirty="0"/>
              <a:t>; </a:t>
            </a:r>
            <a:r>
              <a:rPr lang="de-DE" sz="1300" dirty="0" err="1"/>
              <a:t>apply</a:t>
            </a:r>
            <a:r>
              <a:rPr lang="de-DE" sz="1300" dirty="0"/>
              <a:t>; </a:t>
            </a:r>
            <a:r>
              <a:rPr lang="de-DE" sz="1300" dirty="0" err="1"/>
              <a:t>analyze</a:t>
            </a:r>
            <a:r>
              <a:rPr lang="de-DE" sz="1300" dirty="0"/>
              <a:t>; </a:t>
            </a:r>
            <a:r>
              <a:rPr lang="de-DE" sz="1300" dirty="0" err="1"/>
              <a:t>evaluate</a:t>
            </a:r>
            <a:r>
              <a:rPr lang="de-DE" sz="1300" dirty="0"/>
              <a:t>; </a:t>
            </a:r>
            <a:r>
              <a:rPr lang="de-DE" sz="1300" dirty="0" err="1"/>
              <a:t>create</a:t>
            </a:r>
            <a:r>
              <a:rPr lang="de-DE" sz="1300" dirty="0"/>
              <a:t>. </a:t>
            </a:r>
            <a:r>
              <a:rPr lang="en-US" sz="1300" dirty="0">
                <a:hlinkClick r:id="rId4"/>
              </a:rPr>
              <a:t>Bloom </a:t>
            </a:r>
            <a:r>
              <a:rPr lang="en-US" sz="1300" dirty="0" err="1">
                <a:hlinkClick r:id="rId4"/>
              </a:rPr>
              <a:t>tx</a:t>
            </a:r>
            <a:r>
              <a:rPr lang="en-US" sz="1300" dirty="0">
                <a:hlinkClick r:id="rId4"/>
              </a:rPr>
              <a:t> revised combined.pdf (utica.edu)</a:t>
            </a:r>
            <a:endParaRPr lang="en-US" sz="1300" dirty="0"/>
          </a:p>
          <a:p>
            <a:pPr lvl="0" algn="just">
              <a:buClr>
                <a:srgbClr val="003399"/>
              </a:buClr>
            </a:pPr>
            <a:r>
              <a:rPr lang="en-US" sz="1300" dirty="0"/>
              <a:t>Explicit description of what a learner should know, understand and be able to do as a result of learning.</a:t>
            </a:r>
            <a:r>
              <a:rPr lang="sl-SI" sz="1300" dirty="0"/>
              <a:t> </a:t>
            </a:r>
            <a:endParaRPr lang="sl-SI" sz="1300" dirty="0">
              <a:solidFill>
                <a:srgbClr val="5A5A5A"/>
              </a:solidFill>
            </a:endParaRPr>
          </a:p>
          <a:p>
            <a:pPr lvl="0" algn="just">
              <a:buClr>
                <a:srgbClr val="003399"/>
              </a:buClr>
            </a:pPr>
            <a:r>
              <a:rPr lang="en-US" sz="1300" dirty="0"/>
              <a:t>They indicate a ‘threshold’ of learning, a minimum standard of learning</a:t>
            </a:r>
            <a:r>
              <a:rPr lang="sl-SI" sz="1300" dirty="0"/>
              <a:t>. </a:t>
            </a:r>
            <a:endParaRPr lang="en-US" sz="1300" dirty="0">
              <a:solidFill>
                <a:srgbClr val="5A5A5A"/>
              </a:solidFill>
            </a:endParaRPr>
          </a:p>
          <a:p>
            <a:pPr lvl="0" algn="just">
              <a:buClr>
                <a:srgbClr val="003399"/>
              </a:buClr>
            </a:pPr>
            <a:r>
              <a:rPr lang="en-US" sz="1300" dirty="0"/>
              <a:t>Not a ‘wish list’ of what a student should be capable of doing on completion of the learning activity</a:t>
            </a:r>
            <a:r>
              <a:rPr lang="sl-SI" sz="1300" dirty="0"/>
              <a:t>.</a:t>
            </a:r>
            <a:endParaRPr lang="en-US" sz="1300" dirty="0">
              <a:solidFill>
                <a:srgbClr val="5A5A5A"/>
              </a:solidFill>
            </a:endParaRPr>
          </a:p>
          <a:p>
            <a:pPr lvl="0" algn="just">
              <a:buClr>
                <a:srgbClr val="003399"/>
              </a:buClr>
            </a:pPr>
            <a:r>
              <a:rPr lang="de-DE" sz="1300" dirty="0"/>
              <a:t>De</a:t>
            </a:r>
            <a:r>
              <a:rPr lang="en-US" sz="1300" dirty="0" err="1"/>
              <a:t>finitions</a:t>
            </a:r>
            <a:r>
              <a:rPr lang="en-US" sz="1300" dirty="0"/>
              <a:t> do not include the word ‘teaching’</a:t>
            </a:r>
            <a:r>
              <a:rPr lang="sl-SI" sz="1300" dirty="0"/>
              <a:t>!</a:t>
            </a:r>
            <a:endParaRPr lang="de-DE" sz="1300" dirty="0"/>
          </a:p>
          <a:p>
            <a:pPr algn="just" defTabSz="990752">
              <a:buClr>
                <a:srgbClr val="003399"/>
              </a:buClr>
              <a:defRPr/>
            </a:pPr>
            <a:r>
              <a:rPr lang="en-US" sz="1300" dirty="0">
                <a:cs typeface="Arial" pitchFamily="34" charset="0"/>
              </a:rPr>
              <a:t>When writing learning outcomes focus on what you expect students to be able to demonstrate upon completion of the module or </a:t>
            </a:r>
            <a:r>
              <a:rPr lang="en-US" sz="1300" dirty="0" err="1">
                <a:cs typeface="Arial" pitchFamily="34" charset="0"/>
              </a:rPr>
              <a:t>programme</a:t>
            </a:r>
            <a:r>
              <a:rPr lang="en-US" sz="1300" dirty="0">
                <a:cs typeface="Arial" pitchFamily="34" charset="0"/>
              </a:rPr>
              <a:t>. </a:t>
            </a:r>
          </a:p>
          <a:p>
            <a:pPr algn="just">
              <a:spcBef>
                <a:spcPct val="0"/>
              </a:spcBef>
              <a:buClr>
                <a:srgbClr val="003399"/>
              </a:buClr>
            </a:pPr>
            <a:r>
              <a:rPr lang="en-US" sz="1300" dirty="0">
                <a:cs typeface="Arial" pitchFamily="34" charset="0"/>
              </a:rPr>
              <a:t>Avoid certain words that are unclear and subject to different interpretations in terms of what action they are specifying, like:</a:t>
            </a:r>
          </a:p>
          <a:p>
            <a:pPr algn="just">
              <a:spcBef>
                <a:spcPct val="0"/>
              </a:spcBef>
              <a:buClr>
                <a:srgbClr val="003399"/>
              </a:buClr>
            </a:pPr>
            <a:r>
              <a:rPr lang="en-US" sz="1300" strike="sngStrike" dirty="0">
                <a:cs typeface="Arial" pitchFamily="34" charset="0"/>
              </a:rPr>
              <a:t>Know</a:t>
            </a:r>
          </a:p>
          <a:p>
            <a:pPr algn="just">
              <a:spcBef>
                <a:spcPct val="0"/>
              </a:spcBef>
              <a:buClr>
                <a:srgbClr val="003399"/>
              </a:buClr>
            </a:pPr>
            <a:r>
              <a:rPr lang="en-US" sz="1300" strike="sngStrike" dirty="0">
                <a:cs typeface="Arial" pitchFamily="34" charset="0"/>
              </a:rPr>
              <a:t>Understand</a:t>
            </a:r>
          </a:p>
          <a:p>
            <a:pPr algn="just">
              <a:spcBef>
                <a:spcPct val="0"/>
              </a:spcBef>
              <a:buClr>
                <a:srgbClr val="003399"/>
              </a:buClr>
            </a:pPr>
            <a:r>
              <a:rPr lang="en-US" sz="1300" strike="sngStrike" dirty="0">
                <a:cs typeface="Arial" pitchFamily="34" charset="0"/>
              </a:rPr>
              <a:t>Be familiar with</a:t>
            </a:r>
          </a:p>
          <a:p>
            <a:pPr algn="just">
              <a:spcBef>
                <a:spcPct val="0"/>
              </a:spcBef>
              <a:buClr>
                <a:srgbClr val="003399"/>
              </a:buClr>
            </a:pPr>
            <a:r>
              <a:rPr lang="en-US" sz="1300" strike="sngStrike" dirty="0">
                <a:cs typeface="Arial" pitchFamily="34" charset="0"/>
              </a:rPr>
              <a:t>Be exposed to</a:t>
            </a:r>
          </a:p>
          <a:p>
            <a:pPr algn="just">
              <a:spcBef>
                <a:spcPct val="0"/>
              </a:spcBef>
              <a:buClr>
                <a:srgbClr val="003399"/>
              </a:buClr>
            </a:pPr>
            <a:r>
              <a:rPr lang="en-US" sz="1300" strike="sngStrike" dirty="0">
                <a:cs typeface="Arial" pitchFamily="34" charset="0"/>
              </a:rPr>
              <a:t>Be aware of</a:t>
            </a:r>
          </a:p>
          <a:p>
            <a:pPr algn="just">
              <a:spcBef>
                <a:spcPct val="0"/>
              </a:spcBef>
              <a:buClr>
                <a:srgbClr val="003399"/>
              </a:buClr>
            </a:pPr>
            <a:r>
              <a:rPr lang="en-US" sz="1300" strike="sngStrike" dirty="0">
                <a:cs typeface="Arial" pitchFamily="34" charset="0"/>
              </a:rPr>
              <a:t>Appreciate</a:t>
            </a:r>
          </a:p>
          <a:p>
            <a:pPr algn="just">
              <a:spcBef>
                <a:spcPct val="0"/>
              </a:spcBef>
              <a:buClr>
                <a:srgbClr val="003399"/>
              </a:buClr>
            </a:pPr>
            <a:r>
              <a:rPr lang="en-US" sz="1300" strike="sngStrike" dirty="0">
                <a:cs typeface="Arial" pitchFamily="34" charset="0"/>
              </a:rPr>
              <a:t>Become aware of</a:t>
            </a:r>
          </a:p>
          <a:p>
            <a:pPr algn="just">
              <a:spcBef>
                <a:spcPct val="0"/>
              </a:spcBef>
              <a:buClr>
                <a:srgbClr val="003399"/>
              </a:buClr>
            </a:pPr>
            <a:r>
              <a:rPr lang="en-US" sz="1300" strike="sngStrike" dirty="0">
                <a:cs typeface="Arial" pitchFamily="34" charset="0"/>
              </a:rPr>
              <a:t>Learn</a:t>
            </a:r>
          </a:p>
          <a:p>
            <a:pPr algn="just">
              <a:spcBef>
                <a:spcPct val="0"/>
              </a:spcBef>
              <a:buClr>
                <a:srgbClr val="003399"/>
              </a:buClr>
            </a:pPr>
            <a:r>
              <a:rPr lang="en-US" sz="1300" strike="sngStrike" dirty="0">
                <a:cs typeface="Arial" pitchFamily="34" charset="0"/>
              </a:rPr>
              <a:t>Develop</a:t>
            </a:r>
            <a:r>
              <a:rPr lang="en-US" sz="1300" dirty="0">
                <a:cs typeface="Arial" pitchFamily="34" charset="0"/>
              </a:rPr>
              <a:t> (knowledge,</a:t>
            </a:r>
            <a:r>
              <a:rPr lang="sl-SI" sz="1300" dirty="0">
                <a:cs typeface="Arial" pitchFamily="34" charset="0"/>
              </a:rPr>
              <a:t> </a:t>
            </a:r>
            <a:r>
              <a:rPr lang="en-US" sz="1300" dirty="0">
                <a:cs typeface="Arial" pitchFamily="34" charset="0"/>
              </a:rPr>
              <a:t>skills–it</a:t>
            </a:r>
            <a:r>
              <a:rPr lang="sl-SI" sz="1300" dirty="0">
                <a:cs typeface="Arial" pitchFamily="34" charset="0"/>
              </a:rPr>
              <a:t> </a:t>
            </a:r>
            <a:r>
              <a:rPr lang="en-US" sz="1300" dirty="0">
                <a:cs typeface="Arial" pitchFamily="34" charset="0"/>
              </a:rPr>
              <a:t>is ok to develop a photo!)</a:t>
            </a:r>
          </a:p>
          <a:p>
            <a:pPr lvl="0" algn="just">
              <a:buClr>
                <a:srgbClr val="003399"/>
              </a:buClr>
            </a:pPr>
            <a:endParaRPr lang="en-GB" sz="1300" dirty="0"/>
          </a:p>
          <a:p>
            <a:r>
              <a:rPr lang="de-DE" sz="1300" dirty="0" err="1"/>
              <a:t>Constructive</a:t>
            </a:r>
            <a:r>
              <a:rPr lang="de-DE" sz="1300" dirty="0"/>
              <a:t> Alignment: </a:t>
            </a:r>
          </a:p>
          <a:p>
            <a:r>
              <a:rPr lang="de-DE" sz="1300" dirty="0"/>
              <a:t>LOs, </a:t>
            </a:r>
            <a:r>
              <a:rPr lang="de-DE" sz="1300" dirty="0" err="1"/>
              <a:t>Facilitation</a:t>
            </a:r>
            <a:r>
              <a:rPr lang="de-DE" sz="1300" dirty="0"/>
              <a:t> </a:t>
            </a:r>
            <a:r>
              <a:rPr lang="de-DE" sz="1300" dirty="0" err="1"/>
              <a:t>of</a:t>
            </a:r>
            <a:r>
              <a:rPr lang="de-DE" sz="1300" dirty="0"/>
              <a:t> Learning Methods, and Assessment Methods </a:t>
            </a:r>
            <a:r>
              <a:rPr lang="de-DE" sz="1300" dirty="0" err="1"/>
              <a:t>are</a:t>
            </a:r>
            <a:r>
              <a:rPr lang="de-DE" sz="1300" dirty="0"/>
              <a:t> </a:t>
            </a:r>
            <a:r>
              <a:rPr lang="de-DE" sz="1300" dirty="0" err="1"/>
              <a:t>aligned</a:t>
            </a:r>
            <a:endParaRPr lang="de-DE" sz="1300" dirty="0"/>
          </a:p>
          <a:p>
            <a:endParaRPr lang="de-DE" sz="1300" dirty="0"/>
          </a:p>
          <a:p>
            <a:pPr defTabSz="990752">
              <a:defRPr/>
            </a:pPr>
            <a:r>
              <a:rPr lang="de-DE" sz="1300" dirty="0" err="1"/>
              <a:t>Learner-centred</a:t>
            </a:r>
            <a:r>
              <a:rPr lang="de-DE" sz="1300" dirty="0"/>
              <a:t> vs. Teacher-</a:t>
            </a:r>
            <a:r>
              <a:rPr lang="de-DE" sz="1300" dirty="0" err="1"/>
              <a:t>centred</a:t>
            </a:r>
            <a:r>
              <a:rPr lang="de-DE" sz="1300" dirty="0"/>
              <a:t>:</a:t>
            </a:r>
          </a:p>
          <a:p>
            <a:pPr defTabSz="990752">
              <a:defRPr/>
            </a:pPr>
            <a:r>
              <a:rPr lang="en-US" sz="1300" dirty="0">
                <a:cs typeface="Arial" pitchFamily="34" charset="0"/>
              </a:rPr>
              <a:t>It affects the approach to activities and the </a:t>
            </a:r>
            <a:r>
              <a:rPr lang="en-US" sz="1300" dirty="0" err="1">
                <a:cs typeface="Arial" pitchFamily="34" charset="0"/>
              </a:rPr>
              <a:t>organisation</a:t>
            </a:r>
            <a:r>
              <a:rPr lang="en-US" sz="1300" dirty="0">
                <a:cs typeface="Arial" pitchFamily="34" charset="0"/>
              </a:rPr>
              <a:t> of learning (</a:t>
            </a:r>
            <a:r>
              <a:rPr lang="en-US" sz="1300" b="1" dirty="0">
                <a:cs typeface="Arial" pitchFamily="34" charset="0"/>
              </a:rPr>
              <a:t>facilitation of learning</a:t>
            </a:r>
            <a:r>
              <a:rPr lang="en-US" sz="1300" dirty="0">
                <a:cs typeface="Arial" pitchFamily="34" charset="0"/>
              </a:rPr>
              <a:t>).</a:t>
            </a:r>
          </a:p>
          <a:p>
            <a:pPr defTabSz="990752">
              <a:defRPr/>
            </a:pPr>
            <a:endParaRPr lang="en-US" sz="1300" dirty="0">
              <a:cs typeface="Arial" pitchFamily="34" charset="0"/>
            </a:endParaRPr>
          </a:p>
          <a:p>
            <a:pPr defTabSz="990752">
              <a:defRPr/>
            </a:pPr>
            <a:endParaRPr lang="de-DE" sz="1300" dirty="0"/>
          </a:p>
          <a:p>
            <a:endParaRPr lang="de-DE" dirty="0"/>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16</a:t>
            </a:fld>
            <a:endParaRPr lang="de-DE"/>
          </a:p>
        </p:txBody>
      </p:sp>
    </p:spTree>
    <p:extLst>
      <p:ext uri="{BB962C8B-B14F-4D97-AF65-F5344CB8AC3E}">
        <p14:creationId xmlns:p14="http://schemas.microsoft.com/office/powerpoint/2010/main" val="1268398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l">
              <a:buFont typeface="Arial" panose="020B0604020202020204" pitchFamily="34" charset="0"/>
              <a:buNone/>
            </a:pPr>
            <a:r>
              <a:rPr lang="en-US" b="0" i="0" dirty="0">
                <a:solidFill>
                  <a:srgbClr val="0D0D0D"/>
                </a:solidFill>
                <a:effectLst/>
                <a:latin typeface="+mn-lt"/>
              </a:rPr>
              <a:t>Which requirements exist if the SQFCGF should be implemented?</a:t>
            </a:r>
          </a:p>
          <a:p>
            <a:pPr algn="l">
              <a:buFont typeface="Arial" panose="020B0604020202020204" pitchFamily="34" charset="0"/>
              <a:buChar char="•"/>
            </a:pPr>
            <a:r>
              <a:rPr lang="en-US" b="0" i="0" dirty="0">
                <a:solidFill>
                  <a:srgbClr val="0D0D0D"/>
                </a:solidFill>
                <a:effectLst/>
                <a:latin typeface="+mn-lt"/>
              </a:rPr>
              <a:t>Comprehensive knowledge about the SQFCGF (structure, components, objectives);</a:t>
            </a:r>
          </a:p>
          <a:p>
            <a:pPr algn="l">
              <a:buFont typeface="Arial" panose="020B0604020202020204" pitchFamily="34" charset="0"/>
              <a:buChar char="•"/>
            </a:pPr>
            <a:r>
              <a:rPr lang="en-US" b="0" i="0" dirty="0">
                <a:solidFill>
                  <a:srgbClr val="0D0D0D"/>
                </a:solidFill>
                <a:effectLst/>
                <a:latin typeface="+mn-lt"/>
              </a:rPr>
              <a:t>Awareness of how the framework aligns with EU maritime standards and the specific implications for the organization.</a:t>
            </a:r>
          </a:p>
          <a:p>
            <a:pPr algn="l">
              <a:buFont typeface="Arial" panose="020B0604020202020204" pitchFamily="34" charset="0"/>
              <a:buNone/>
            </a:pPr>
            <a:endParaRPr lang="en-US" b="0" i="0" dirty="0">
              <a:solidFill>
                <a:srgbClr val="0D0D0D"/>
              </a:solidFill>
              <a:effectLst/>
              <a:latin typeface="+mn-lt"/>
            </a:endParaRPr>
          </a:p>
          <a:p>
            <a:pPr algn="l">
              <a:buFont typeface="Arial" panose="020B0604020202020204" pitchFamily="34" charset="0"/>
              <a:buNone/>
            </a:pPr>
            <a:r>
              <a:rPr lang="en-US" b="0" i="0" dirty="0">
                <a:solidFill>
                  <a:srgbClr val="0D0D0D"/>
                </a:solidFill>
                <a:effectLst/>
                <a:latin typeface="+mn-lt"/>
              </a:rPr>
              <a:t>Thank you so much to our Partner in Italy for introducing their SQFCGF implementation.</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17</a:t>
            </a:fld>
            <a:endParaRPr lang="de-DE">
              <a:solidFill>
                <a:prstClr val="black"/>
              </a:solidFill>
              <a:latin typeface="Calibri" panose="020F0502020204030204"/>
            </a:endParaRPr>
          </a:p>
        </p:txBody>
      </p:sp>
    </p:spTree>
    <p:extLst>
      <p:ext uri="{BB962C8B-B14F-4D97-AF65-F5344CB8AC3E}">
        <p14:creationId xmlns:p14="http://schemas.microsoft.com/office/powerpoint/2010/main" val="2120661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l">
              <a:buFont typeface="+mj-lt"/>
              <a:buNone/>
            </a:pPr>
            <a:r>
              <a:rPr lang="en-US" b="1" i="0" dirty="0">
                <a:solidFill>
                  <a:srgbClr val="0D0D0D"/>
                </a:solidFill>
                <a:effectLst/>
                <a:latin typeface="+mn-lt"/>
              </a:rPr>
              <a:t>Training and Development</a:t>
            </a:r>
          </a:p>
          <a:p>
            <a:pPr algn="l">
              <a:buFont typeface="+mj-lt"/>
              <a:buNone/>
            </a:pPr>
            <a:r>
              <a:rPr lang="en-US" b="0" i="0" dirty="0">
                <a:solidFill>
                  <a:srgbClr val="0D0D0D"/>
                </a:solidFill>
                <a:effectLst/>
                <a:latin typeface="+mn-lt"/>
              </a:rPr>
              <a:t>Development of new training programs or modification of existing ones to comply with SQFCGF standards.</a:t>
            </a:r>
          </a:p>
          <a:p>
            <a:pPr algn="l">
              <a:buFont typeface="+mj-lt"/>
              <a:buNone/>
            </a:pPr>
            <a:r>
              <a:rPr lang="en-US" b="0" i="0" dirty="0">
                <a:solidFill>
                  <a:srgbClr val="0D0D0D"/>
                </a:solidFill>
                <a:effectLst/>
                <a:latin typeface="+mn-lt"/>
              </a:rPr>
              <a:t>Continuous professional development opportunities for staff to understand and apply SQFCGF principles.</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18</a:t>
            </a:fld>
            <a:endParaRPr lang="de-DE">
              <a:solidFill>
                <a:prstClr val="black"/>
              </a:solidFill>
              <a:latin typeface="Calibri" panose="020F0502020204030204"/>
            </a:endParaRPr>
          </a:p>
        </p:txBody>
      </p:sp>
    </p:spTree>
    <p:extLst>
      <p:ext uri="{BB962C8B-B14F-4D97-AF65-F5344CB8AC3E}">
        <p14:creationId xmlns:p14="http://schemas.microsoft.com/office/powerpoint/2010/main" val="2747766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de-DE" b="1" dirty="0">
                <a:latin typeface="+mn-lt"/>
              </a:rPr>
              <a:t>Ressource </a:t>
            </a:r>
            <a:r>
              <a:rPr lang="de-DE" b="1" dirty="0" err="1">
                <a:latin typeface="+mn-lt"/>
              </a:rPr>
              <a:t>Allocation</a:t>
            </a:r>
            <a:r>
              <a:rPr lang="de-DE" b="1" dirty="0">
                <a:latin typeface="+mn-lt"/>
              </a:rPr>
              <a:t>:</a:t>
            </a:r>
          </a:p>
          <a:p>
            <a:r>
              <a:rPr lang="de-DE" dirty="0">
                <a:latin typeface="+mn-lt"/>
              </a:rPr>
              <a:t>Financial, human, </a:t>
            </a:r>
            <a:r>
              <a:rPr lang="de-DE" dirty="0" err="1">
                <a:latin typeface="+mn-lt"/>
              </a:rPr>
              <a:t>technological</a:t>
            </a:r>
            <a:r>
              <a:rPr lang="de-DE" dirty="0">
                <a:latin typeface="+mn-lt"/>
              </a:rPr>
              <a:t> </a:t>
            </a:r>
            <a:r>
              <a:rPr lang="de-DE" dirty="0" err="1">
                <a:latin typeface="+mn-lt"/>
              </a:rPr>
              <a:t>ressources</a:t>
            </a:r>
            <a:r>
              <a:rPr lang="de-DE" dirty="0">
                <a:latin typeface="+mn-lt"/>
              </a:rPr>
              <a:t> </a:t>
            </a:r>
            <a:r>
              <a:rPr lang="de-DE" dirty="0" err="1">
                <a:latin typeface="+mn-lt"/>
              </a:rPr>
              <a:t>to</a:t>
            </a:r>
            <a:r>
              <a:rPr lang="de-DE" dirty="0">
                <a:latin typeface="+mn-lt"/>
              </a:rPr>
              <a:t> support </a:t>
            </a:r>
            <a:r>
              <a:rPr lang="de-DE" dirty="0" err="1">
                <a:latin typeface="+mn-lt"/>
              </a:rPr>
              <a:t>the</a:t>
            </a:r>
            <a:r>
              <a:rPr lang="de-DE" dirty="0">
                <a:latin typeface="+mn-lt"/>
              </a:rPr>
              <a:t> </a:t>
            </a:r>
            <a:r>
              <a:rPr lang="de-DE" dirty="0" err="1">
                <a:latin typeface="+mn-lt"/>
              </a:rPr>
              <a:t>implementation</a:t>
            </a:r>
            <a:r>
              <a:rPr lang="de-DE" dirty="0">
                <a:latin typeface="+mn-lt"/>
              </a:rPr>
              <a:t>.</a:t>
            </a:r>
          </a:p>
          <a:p>
            <a:pPr defTabSz="990752">
              <a:defRPr/>
            </a:pPr>
            <a:r>
              <a:rPr lang="en-US" b="0" i="0" dirty="0">
                <a:solidFill>
                  <a:srgbClr val="0D0D0D"/>
                </a:solidFill>
                <a:effectLst/>
                <a:latin typeface="+mn-lt"/>
              </a:rPr>
              <a:t>Investment in training materials, technology platforms, and other tools that facilitate adherence to SQFCGF standards.</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19</a:t>
            </a:fld>
            <a:endParaRPr lang="de-DE">
              <a:solidFill>
                <a:prstClr val="black"/>
              </a:solidFill>
              <a:latin typeface="Calibri" panose="020F0502020204030204"/>
            </a:endParaRPr>
          </a:p>
        </p:txBody>
      </p:sp>
    </p:spTree>
    <p:extLst>
      <p:ext uri="{BB962C8B-B14F-4D97-AF65-F5344CB8AC3E}">
        <p14:creationId xmlns:p14="http://schemas.microsoft.com/office/powerpoint/2010/main" val="2504963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l">
              <a:buFont typeface="+mj-lt"/>
              <a:buNone/>
            </a:pPr>
            <a:r>
              <a:rPr lang="en-US" b="1" i="0" dirty="0">
                <a:solidFill>
                  <a:srgbClr val="0D0D0D"/>
                </a:solidFill>
                <a:effectLst/>
                <a:latin typeface="+mn-lt"/>
              </a:rPr>
              <a:t>Quality Assurance Mechanisms:</a:t>
            </a:r>
            <a:endParaRPr lang="en-US" b="0" i="0" dirty="0">
              <a:solidFill>
                <a:srgbClr val="0D0D0D"/>
              </a:solidFill>
              <a:effectLst/>
              <a:latin typeface="+mn-lt"/>
            </a:endParaRPr>
          </a:p>
          <a:p>
            <a:pPr algn="l">
              <a:buFont typeface="+mj-lt"/>
              <a:buNone/>
            </a:pPr>
            <a:r>
              <a:rPr lang="en-US" b="0" i="0" dirty="0">
                <a:solidFill>
                  <a:srgbClr val="0D0D0D"/>
                </a:solidFill>
                <a:effectLst/>
                <a:latin typeface="+mn-lt"/>
              </a:rPr>
              <a:t>Establishment of internal quality assurance processes to monitor compliance with the SQFCGF.</a:t>
            </a:r>
          </a:p>
          <a:p>
            <a:pPr algn="l">
              <a:buFont typeface="+mj-lt"/>
              <a:buNone/>
            </a:pPr>
            <a:r>
              <a:rPr lang="en-US" b="0" i="0" dirty="0">
                <a:solidFill>
                  <a:srgbClr val="0D0D0D"/>
                </a:solidFill>
                <a:effectLst/>
                <a:latin typeface="+mn-lt"/>
              </a:rPr>
              <a:t>Regular review and update of training programs to ensure they remain aligned with the framework’s evolving standards.</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20</a:t>
            </a:fld>
            <a:endParaRPr lang="de-DE">
              <a:solidFill>
                <a:prstClr val="black"/>
              </a:solidFill>
              <a:latin typeface="Calibri" panose="020F0502020204030204"/>
            </a:endParaRPr>
          </a:p>
        </p:txBody>
      </p:sp>
    </p:spTree>
    <p:extLst>
      <p:ext uri="{BB962C8B-B14F-4D97-AF65-F5344CB8AC3E}">
        <p14:creationId xmlns:p14="http://schemas.microsoft.com/office/powerpoint/2010/main" val="2519253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l">
              <a:buFont typeface="+mj-lt"/>
              <a:buNone/>
            </a:pPr>
            <a:r>
              <a:rPr lang="en-US" b="1" i="0" dirty="0">
                <a:solidFill>
                  <a:srgbClr val="0D0D0D"/>
                </a:solidFill>
                <a:effectLst/>
                <a:latin typeface="+mn-lt"/>
              </a:rPr>
              <a:t>Evaluation and Feedback:</a:t>
            </a:r>
            <a:endParaRPr lang="en-US" b="0" i="0" dirty="0">
              <a:solidFill>
                <a:srgbClr val="0D0D0D"/>
              </a:solidFill>
              <a:effectLst/>
              <a:latin typeface="+mn-lt"/>
            </a:endParaRPr>
          </a:p>
          <a:p>
            <a:pPr algn="l">
              <a:buFont typeface="+mj-lt"/>
              <a:buNone/>
            </a:pPr>
            <a:r>
              <a:rPr lang="en-US" b="0" i="0" dirty="0">
                <a:solidFill>
                  <a:srgbClr val="0D0D0D"/>
                </a:solidFill>
                <a:effectLst/>
                <a:latin typeface="+mn-lt"/>
              </a:rPr>
              <a:t>Ongoing evaluation of the implementation process to identify challenges, successes, and areas for improvement.</a:t>
            </a:r>
          </a:p>
          <a:p>
            <a:pPr algn="l">
              <a:buFont typeface="+mj-lt"/>
              <a:buNone/>
            </a:pPr>
            <a:r>
              <a:rPr lang="en-US" b="0" i="0" dirty="0">
                <a:solidFill>
                  <a:srgbClr val="0D0D0D"/>
                </a:solidFill>
                <a:effectLst/>
                <a:latin typeface="+mn-lt"/>
              </a:rPr>
              <a:t>Mechanisms for collecting feedback from trainees and trainers on the effectiveness of the SQFCGF-aligned training programs.</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21</a:t>
            </a:fld>
            <a:endParaRPr lang="de-DE">
              <a:solidFill>
                <a:prstClr val="black"/>
              </a:solidFill>
              <a:latin typeface="Calibri" panose="020F0502020204030204"/>
            </a:endParaRPr>
          </a:p>
        </p:txBody>
      </p:sp>
    </p:spTree>
    <p:extLst>
      <p:ext uri="{BB962C8B-B14F-4D97-AF65-F5344CB8AC3E}">
        <p14:creationId xmlns:p14="http://schemas.microsoft.com/office/powerpoint/2010/main" val="3034649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algn="l">
              <a:buFont typeface="+mj-lt"/>
              <a:buNone/>
            </a:pPr>
            <a:r>
              <a:rPr lang="en-US" b="1" i="0" dirty="0">
                <a:solidFill>
                  <a:srgbClr val="0D0D0D"/>
                </a:solidFill>
                <a:effectLst/>
                <a:latin typeface="+mn-lt"/>
              </a:rPr>
              <a:t>Collaboration and Networking:</a:t>
            </a:r>
            <a:endParaRPr lang="en-US" b="0" i="0" dirty="0">
              <a:solidFill>
                <a:srgbClr val="0D0D0D"/>
              </a:solidFill>
              <a:effectLst/>
              <a:latin typeface="+mn-lt"/>
            </a:endParaRPr>
          </a:p>
          <a:p>
            <a:pPr algn="l">
              <a:buFont typeface="+mj-lt"/>
              <a:buNone/>
            </a:pPr>
            <a:r>
              <a:rPr lang="en-US" b="0" i="0" dirty="0">
                <a:solidFill>
                  <a:srgbClr val="0D0D0D"/>
                </a:solidFill>
                <a:effectLst/>
                <a:latin typeface="+mn-lt"/>
              </a:rPr>
              <a:t>Engagement with other organizations, regulatory bodies, and industry stakeholders to share best practices and lessons learned.</a:t>
            </a:r>
          </a:p>
          <a:p>
            <a:pPr algn="l">
              <a:buFont typeface="+mj-lt"/>
              <a:buNone/>
            </a:pPr>
            <a:r>
              <a:rPr lang="en-US" b="0" i="0" dirty="0">
                <a:solidFill>
                  <a:srgbClr val="0D0D0D"/>
                </a:solidFill>
                <a:effectLst/>
                <a:latin typeface="+mn-lt"/>
              </a:rPr>
              <a:t>Participation in forums, working groups, and consortia dedicated to the SQFCGF to stay informed about developments and contribute to the framework’s implementation and updates.</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22</a:t>
            </a:fld>
            <a:endParaRPr lang="de-DE">
              <a:solidFill>
                <a:prstClr val="black"/>
              </a:solidFill>
              <a:latin typeface="Calibri" panose="020F0502020204030204"/>
            </a:endParaRPr>
          </a:p>
        </p:txBody>
      </p:sp>
    </p:spTree>
    <p:extLst>
      <p:ext uri="{BB962C8B-B14F-4D97-AF65-F5344CB8AC3E}">
        <p14:creationId xmlns:p14="http://schemas.microsoft.com/office/powerpoint/2010/main" val="1409294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pPr defTabSz="990752">
              <a:defRPr/>
            </a:pPr>
            <a:r>
              <a:rPr lang="en-US" b="1" i="0" dirty="0">
                <a:solidFill>
                  <a:srgbClr val="0D0D0D"/>
                </a:solidFill>
                <a:effectLst/>
                <a:latin typeface="+mn-lt"/>
              </a:rPr>
              <a:t>Successful implementation starts with:</a:t>
            </a:r>
          </a:p>
          <a:p>
            <a:pPr defTabSz="990752">
              <a:defRPr/>
            </a:pPr>
            <a:r>
              <a:rPr lang="en-US" b="0" i="0" dirty="0">
                <a:solidFill>
                  <a:srgbClr val="0D0D0D"/>
                </a:solidFill>
                <a:effectLst/>
                <a:latin typeface="+mn-lt"/>
              </a:rPr>
              <a:t>Clear identification of who the stakeholders are.</a:t>
            </a:r>
          </a:p>
          <a:p>
            <a:pPr defTabSz="990752">
              <a:defRPr/>
            </a:pPr>
            <a:r>
              <a:rPr lang="en-US" b="0" i="0" dirty="0">
                <a:solidFill>
                  <a:srgbClr val="0D0D0D"/>
                </a:solidFill>
                <a:effectLst/>
                <a:latin typeface="+mn-lt"/>
              </a:rPr>
              <a:t>Understanding their perspectives.</a:t>
            </a:r>
          </a:p>
          <a:p>
            <a:pPr defTabSz="990752">
              <a:defRPr/>
            </a:pPr>
            <a:r>
              <a:rPr lang="en-US" b="0" i="0" dirty="0">
                <a:solidFill>
                  <a:srgbClr val="0D0D0D"/>
                </a:solidFill>
                <a:effectLst/>
                <a:latin typeface="+mn-lt"/>
              </a:rPr>
              <a:t>Understanding their needs regarding the SQFCGF and its implementation.</a:t>
            </a:r>
          </a:p>
          <a:p>
            <a:endParaRPr lang="de-DE" dirty="0"/>
          </a:p>
        </p:txBody>
      </p:sp>
      <p:sp>
        <p:nvSpPr>
          <p:cNvPr id="4" name="Foliennummernplatzhalter 3"/>
          <p:cNvSpPr>
            <a:spLocks noGrp="1"/>
          </p:cNvSpPr>
          <p:nvPr>
            <p:ph type="sldNum" sz="quarter" idx="5"/>
          </p:nvPr>
        </p:nvSpPr>
        <p:spPr/>
        <p:txBody>
          <a:bodyPr/>
          <a:lstStyle/>
          <a:p>
            <a:pPr defTabSz="990752">
              <a:defRPr/>
            </a:pPr>
            <a:fld id="{B64C4054-DD56-43E5-A91E-83F693259FCE}" type="slidenum">
              <a:rPr lang="de-DE">
                <a:solidFill>
                  <a:prstClr val="black"/>
                </a:solidFill>
                <a:latin typeface="Calibri" panose="020F0502020204030204"/>
              </a:rPr>
              <a:pPr defTabSz="990752">
                <a:defRPr/>
              </a:pPr>
              <a:t>23</a:t>
            </a:fld>
            <a:endParaRPr lang="de-DE">
              <a:solidFill>
                <a:prstClr val="black"/>
              </a:solidFill>
              <a:latin typeface="Calibri" panose="020F0502020204030204"/>
            </a:endParaRPr>
          </a:p>
        </p:txBody>
      </p:sp>
    </p:spTree>
    <p:extLst>
      <p:ext uri="{BB962C8B-B14F-4D97-AF65-F5344CB8AC3E}">
        <p14:creationId xmlns:p14="http://schemas.microsoft.com/office/powerpoint/2010/main" val="1496809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58825" y="187325"/>
            <a:ext cx="3617913" cy="2035175"/>
          </a:xfrm>
        </p:spPr>
      </p:sp>
      <p:sp>
        <p:nvSpPr>
          <p:cNvPr id="3" name="Notizenplatzhalter 2"/>
          <p:cNvSpPr>
            <a:spLocks noGrp="1"/>
          </p:cNvSpPr>
          <p:nvPr>
            <p:ph type="body" idx="1"/>
          </p:nvPr>
        </p:nvSpPr>
        <p:spPr/>
        <p:txBody>
          <a:bodyPr/>
          <a:lstStyle/>
          <a:p>
            <a:r>
              <a:rPr lang="en-US" b="1" i="0" dirty="0">
                <a:solidFill>
                  <a:srgbClr val="0D0D0D"/>
                </a:solidFill>
                <a:effectLst/>
                <a:latin typeface="+mn-lt"/>
              </a:rPr>
              <a:t>Summary; Q&amp;A; lessons learned; look into the future.</a:t>
            </a:r>
          </a:p>
          <a:p>
            <a:endParaRPr lang="en-US" b="1" i="0" dirty="0">
              <a:solidFill>
                <a:srgbClr val="0D0D0D"/>
              </a:solidFill>
              <a:effectLst/>
              <a:latin typeface="+mn-lt"/>
            </a:endParaRPr>
          </a:p>
          <a:p>
            <a:r>
              <a:rPr lang="en-US" b="0" i="0" dirty="0">
                <a:solidFill>
                  <a:srgbClr val="0D0D0D"/>
                </a:solidFill>
                <a:effectLst/>
                <a:latin typeface="+mn-lt"/>
              </a:rPr>
              <a:t>With the help of the chat waterfall the participants exchanged ideas, asked for further clarification about concepts. The session was summed up and it was promised that there would be three more awareness sessions until the end of the year. The next session will be held on 22. May 2024 at 09:00 hrs.</a:t>
            </a:r>
          </a:p>
          <a:p>
            <a:endParaRPr lang="en-US" b="0" i="0" dirty="0">
              <a:solidFill>
                <a:srgbClr val="0D0D0D"/>
              </a:solidFill>
              <a:effectLst/>
              <a:latin typeface="+mn-lt"/>
            </a:endParaRPr>
          </a:p>
          <a:p>
            <a:r>
              <a:rPr lang="en-US" b="0" i="0" dirty="0">
                <a:solidFill>
                  <a:srgbClr val="0D0D0D"/>
                </a:solidFill>
                <a:effectLst/>
                <a:latin typeface="+mn-lt"/>
              </a:rPr>
              <a:t>The closing remarks thanked the participants for their interest in the topic.</a:t>
            </a:r>
          </a:p>
          <a:p>
            <a:endParaRPr lang="en-US" b="0" i="0" dirty="0">
              <a:solidFill>
                <a:srgbClr val="0D0D0D"/>
              </a:solidFill>
              <a:effectLst/>
              <a:latin typeface="+mn-lt"/>
            </a:endParaRP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24</a:t>
            </a:fld>
            <a:endParaRPr lang="de-DE"/>
          </a:p>
        </p:txBody>
      </p:sp>
    </p:spTree>
    <p:extLst>
      <p:ext uri="{BB962C8B-B14F-4D97-AF65-F5344CB8AC3E}">
        <p14:creationId xmlns:p14="http://schemas.microsoft.com/office/powerpoint/2010/main" val="1811600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CE4A4-D11D-528F-9192-29E1631FA66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C60759F-9C68-6E0C-ADC2-4D8C074EF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27EC5B3-50A6-9850-FBEA-3D2844CE311C}"/>
              </a:ext>
            </a:extLst>
          </p:cNvPr>
          <p:cNvSpPr>
            <a:spLocks noGrp="1"/>
          </p:cNvSpPr>
          <p:nvPr>
            <p:ph type="dt" sz="half" idx="10"/>
          </p:nvPr>
        </p:nvSpPr>
        <p:spPr/>
        <p:txBody>
          <a:bodyPr/>
          <a:lstStyle/>
          <a:p>
            <a:fld id="{33AB53FD-78E4-41D1-A3D5-780DBF38D790}" type="datetime1">
              <a:rPr lang="de-DE" smtClean="0"/>
              <a:t>23.10.2024</a:t>
            </a:fld>
            <a:endParaRPr lang="de-DE"/>
          </a:p>
        </p:txBody>
      </p:sp>
      <p:sp>
        <p:nvSpPr>
          <p:cNvPr id="5" name="Fußzeilenplatzhalter 4">
            <a:extLst>
              <a:ext uri="{FF2B5EF4-FFF2-40B4-BE49-F238E27FC236}">
                <a16:creationId xmlns:a16="http://schemas.microsoft.com/office/drawing/2014/main" id="{DB799677-FB54-4D39-349D-2EF9836380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014FC78-4898-0826-E182-7F4CAFF6F9EA}"/>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3663695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35A70-DA61-5092-A945-92C6C5500C8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6583D56-99C9-2871-93BF-AA00D2F847F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22AB43A-27B1-FF6F-B9B6-9D7565233BEF}"/>
              </a:ext>
            </a:extLst>
          </p:cNvPr>
          <p:cNvSpPr>
            <a:spLocks noGrp="1"/>
          </p:cNvSpPr>
          <p:nvPr>
            <p:ph type="dt" sz="half" idx="10"/>
          </p:nvPr>
        </p:nvSpPr>
        <p:spPr/>
        <p:txBody>
          <a:bodyPr/>
          <a:lstStyle/>
          <a:p>
            <a:fld id="{8A94DA44-7C9C-4A04-88DC-91601AC46CEE}" type="datetime1">
              <a:rPr lang="de-DE" smtClean="0"/>
              <a:t>23.10.2024</a:t>
            </a:fld>
            <a:endParaRPr lang="de-DE"/>
          </a:p>
        </p:txBody>
      </p:sp>
      <p:sp>
        <p:nvSpPr>
          <p:cNvPr id="5" name="Fußzeilenplatzhalter 4">
            <a:extLst>
              <a:ext uri="{FF2B5EF4-FFF2-40B4-BE49-F238E27FC236}">
                <a16:creationId xmlns:a16="http://schemas.microsoft.com/office/drawing/2014/main" id="{78027391-669C-0050-5BA2-658E17FC142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731E8D2-E38E-ADB5-31EF-DCA6242C77C2}"/>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1271274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BB893-AAD2-16C6-DFEE-1A34AD33DE4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AF94216-BB5C-4C13-80FD-09A3CB02B8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F36E530-873D-9B3B-6865-1065DE310A76}"/>
              </a:ext>
            </a:extLst>
          </p:cNvPr>
          <p:cNvSpPr>
            <a:spLocks noGrp="1"/>
          </p:cNvSpPr>
          <p:nvPr>
            <p:ph type="dt" sz="half" idx="10"/>
          </p:nvPr>
        </p:nvSpPr>
        <p:spPr/>
        <p:txBody>
          <a:bodyPr/>
          <a:lstStyle/>
          <a:p>
            <a:fld id="{930B5A8E-0E79-4CAF-A1C9-86C0986BE695}" type="datetime1">
              <a:rPr lang="de-DE" smtClean="0"/>
              <a:t>23.10.2024</a:t>
            </a:fld>
            <a:endParaRPr lang="de-DE"/>
          </a:p>
        </p:txBody>
      </p:sp>
      <p:sp>
        <p:nvSpPr>
          <p:cNvPr id="5" name="Fußzeilenplatzhalter 4">
            <a:extLst>
              <a:ext uri="{FF2B5EF4-FFF2-40B4-BE49-F238E27FC236}">
                <a16:creationId xmlns:a16="http://schemas.microsoft.com/office/drawing/2014/main" id="{0E683B70-0FEA-F3F8-1542-CEF7EBCE710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74F5A0C-BD61-239F-32A8-BEB3D6617CD8}"/>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241503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EC313-2F24-3F20-5F27-6890F57F2C4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D28D431-DCB9-B82D-7804-DAD0351BD5B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37291DF-F970-8512-D81E-AF71FDE38DAB}"/>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7D9FE57-8AA1-F355-CA16-8C0A88C25612}"/>
              </a:ext>
            </a:extLst>
          </p:cNvPr>
          <p:cNvSpPr>
            <a:spLocks noGrp="1"/>
          </p:cNvSpPr>
          <p:nvPr>
            <p:ph type="dt" sz="half" idx="10"/>
          </p:nvPr>
        </p:nvSpPr>
        <p:spPr/>
        <p:txBody>
          <a:bodyPr/>
          <a:lstStyle/>
          <a:p>
            <a:fld id="{0D277F0A-8C82-4B8D-B6E2-1EF706C56B09}" type="datetime1">
              <a:rPr lang="de-DE" smtClean="0"/>
              <a:t>23.10.2024</a:t>
            </a:fld>
            <a:endParaRPr lang="de-DE"/>
          </a:p>
        </p:txBody>
      </p:sp>
      <p:sp>
        <p:nvSpPr>
          <p:cNvPr id="6" name="Fußzeilenplatzhalter 5">
            <a:extLst>
              <a:ext uri="{FF2B5EF4-FFF2-40B4-BE49-F238E27FC236}">
                <a16:creationId xmlns:a16="http://schemas.microsoft.com/office/drawing/2014/main" id="{8C97402E-39D9-C01A-819E-21EFB723196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00DEAAC-3BF1-8EED-3FA3-51AB52E98061}"/>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2420789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E60BB0-A5D6-74D2-B13E-FF094ABE527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D347F53-7414-1FFE-849B-1BFE1B2AD8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73EE1FB-8884-9EB6-F786-2B9130CCEF7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0C5CB5E-4C55-4C3C-2FDE-D778E5D5BD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A12F2E2-9EAE-9051-A856-14A193E06C6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B1326A2-CE1A-19E8-99F3-F752FA22E6C1}"/>
              </a:ext>
            </a:extLst>
          </p:cNvPr>
          <p:cNvSpPr>
            <a:spLocks noGrp="1"/>
          </p:cNvSpPr>
          <p:nvPr>
            <p:ph type="dt" sz="half" idx="10"/>
          </p:nvPr>
        </p:nvSpPr>
        <p:spPr/>
        <p:txBody>
          <a:bodyPr/>
          <a:lstStyle/>
          <a:p>
            <a:fld id="{FAAEA501-AD01-4849-8AE7-1D35F50358D9}" type="datetime1">
              <a:rPr lang="de-DE" smtClean="0"/>
              <a:t>23.10.2024</a:t>
            </a:fld>
            <a:endParaRPr lang="de-DE"/>
          </a:p>
        </p:txBody>
      </p:sp>
      <p:sp>
        <p:nvSpPr>
          <p:cNvPr id="8" name="Fußzeilenplatzhalter 7">
            <a:extLst>
              <a:ext uri="{FF2B5EF4-FFF2-40B4-BE49-F238E27FC236}">
                <a16:creationId xmlns:a16="http://schemas.microsoft.com/office/drawing/2014/main" id="{7C636130-319D-4F98-D5D3-FFF87AA81F80}"/>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645E6C2-2BEF-311E-D27C-B238547A0DF5}"/>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583313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017CEB-BF3E-093D-1028-280990A5E3F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17B8E31-9A50-97B5-3980-C168F30CEEE0}"/>
              </a:ext>
            </a:extLst>
          </p:cNvPr>
          <p:cNvSpPr>
            <a:spLocks noGrp="1"/>
          </p:cNvSpPr>
          <p:nvPr>
            <p:ph type="dt" sz="half" idx="10"/>
          </p:nvPr>
        </p:nvSpPr>
        <p:spPr/>
        <p:txBody>
          <a:bodyPr/>
          <a:lstStyle/>
          <a:p>
            <a:fld id="{B4182779-76D3-44C8-9379-D9C7FB785D25}" type="datetime1">
              <a:rPr lang="de-DE" smtClean="0"/>
              <a:t>23.10.2024</a:t>
            </a:fld>
            <a:endParaRPr lang="de-DE"/>
          </a:p>
        </p:txBody>
      </p:sp>
      <p:sp>
        <p:nvSpPr>
          <p:cNvPr id="4" name="Fußzeilenplatzhalter 3">
            <a:extLst>
              <a:ext uri="{FF2B5EF4-FFF2-40B4-BE49-F238E27FC236}">
                <a16:creationId xmlns:a16="http://schemas.microsoft.com/office/drawing/2014/main" id="{1158555F-A5DD-C2D2-0563-CD258E302B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84FA485-DF9C-EC47-4A10-E4AA3F35A86C}"/>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1436554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51687CD-9B35-6A01-ADF2-CC527941CD35}"/>
              </a:ext>
            </a:extLst>
          </p:cNvPr>
          <p:cNvSpPr>
            <a:spLocks noGrp="1"/>
          </p:cNvSpPr>
          <p:nvPr>
            <p:ph type="dt" sz="half" idx="10"/>
          </p:nvPr>
        </p:nvSpPr>
        <p:spPr/>
        <p:txBody>
          <a:bodyPr/>
          <a:lstStyle/>
          <a:p>
            <a:fld id="{D04C1E2C-E00E-452F-9D24-3E9CAC83FFBD}" type="datetime1">
              <a:rPr lang="de-DE" smtClean="0"/>
              <a:t>23.10.2024</a:t>
            </a:fld>
            <a:endParaRPr lang="de-DE"/>
          </a:p>
        </p:txBody>
      </p:sp>
      <p:sp>
        <p:nvSpPr>
          <p:cNvPr id="3" name="Fußzeilenplatzhalter 2">
            <a:extLst>
              <a:ext uri="{FF2B5EF4-FFF2-40B4-BE49-F238E27FC236}">
                <a16:creationId xmlns:a16="http://schemas.microsoft.com/office/drawing/2014/main" id="{91AC3FA5-41EA-8E61-7362-903166765BE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9CAE99F-D3C5-08D8-57D5-AA211845D5A6}"/>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3183828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0103E5-0C3C-7A56-1984-B1ADC6E5953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38F8D12-9819-8900-FC5B-6EBF6C7B5A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36FF55C-7218-2C6B-8BFA-CFD8328B0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11DDE9F-850D-4022-B808-45DED734F947}"/>
              </a:ext>
            </a:extLst>
          </p:cNvPr>
          <p:cNvSpPr>
            <a:spLocks noGrp="1"/>
          </p:cNvSpPr>
          <p:nvPr>
            <p:ph type="dt" sz="half" idx="10"/>
          </p:nvPr>
        </p:nvSpPr>
        <p:spPr/>
        <p:txBody>
          <a:bodyPr/>
          <a:lstStyle/>
          <a:p>
            <a:fld id="{8A5ED4A3-49E6-458F-99BC-9B13B13F497F}" type="datetime1">
              <a:rPr lang="de-DE" smtClean="0"/>
              <a:t>23.10.2024</a:t>
            </a:fld>
            <a:endParaRPr lang="de-DE"/>
          </a:p>
        </p:txBody>
      </p:sp>
      <p:sp>
        <p:nvSpPr>
          <p:cNvPr id="6" name="Fußzeilenplatzhalter 5">
            <a:extLst>
              <a:ext uri="{FF2B5EF4-FFF2-40B4-BE49-F238E27FC236}">
                <a16:creationId xmlns:a16="http://schemas.microsoft.com/office/drawing/2014/main" id="{C8ED0966-A9E1-3908-A8DC-55C7B76AFB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1567ED9-FF6B-E732-8F7C-44B3FC5B9E86}"/>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2425734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E0A8A-AF9D-C73C-9525-500F401779D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E13E948-2822-A4BE-6472-6441A5278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FA44263-0218-C7B2-8D78-8590406D4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65150B8-6BF9-1C9A-97EE-C4512B61A5F7}"/>
              </a:ext>
            </a:extLst>
          </p:cNvPr>
          <p:cNvSpPr>
            <a:spLocks noGrp="1"/>
          </p:cNvSpPr>
          <p:nvPr>
            <p:ph type="dt" sz="half" idx="10"/>
          </p:nvPr>
        </p:nvSpPr>
        <p:spPr/>
        <p:txBody>
          <a:bodyPr/>
          <a:lstStyle/>
          <a:p>
            <a:fld id="{987DF28F-B58E-4DC3-B85A-D85C523560EA}" type="datetime1">
              <a:rPr lang="de-DE" smtClean="0"/>
              <a:t>23.10.2024</a:t>
            </a:fld>
            <a:endParaRPr lang="de-DE"/>
          </a:p>
        </p:txBody>
      </p:sp>
      <p:sp>
        <p:nvSpPr>
          <p:cNvPr id="6" name="Fußzeilenplatzhalter 5">
            <a:extLst>
              <a:ext uri="{FF2B5EF4-FFF2-40B4-BE49-F238E27FC236}">
                <a16:creationId xmlns:a16="http://schemas.microsoft.com/office/drawing/2014/main" id="{3AD04528-E936-DD9C-3FE3-DE39DF96E53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2AEDDE6-74C5-18C6-7EB1-B6DC7F5FCA4A}"/>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3370816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3B35EA-1408-F1BE-B81E-A77DA8F3D7E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1B047C6-F28E-2C36-B231-F0C61000A0E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E47F8CB-A38F-6730-D3B4-2948BD552508}"/>
              </a:ext>
            </a:extLst>
          </p:cNvPr>
          <p:cNvSpPr>
            <a:spLocks noGrp="1"/>
          </p:cNvSpPr>
          <p:nvPr>
            <p:ph type="dt" sz="half" idx="10"/>
          </p:nvPr>
        </p:nvSpPr>
        <p:spPr/>
        <p:txBody>
          <a:bodyPr/>
          <a:lstStyle/>
          <a:p>
            <a:fld id="{E46386EB-7895-47BC-BF0A-A3849305CF48}" type="datetime1">
              <a:rPr lang="de-DE" smtClean="0"/>
              <a:t>23.10.2024</a:t>
            </a:fld>
            <a:endParaRPr lang="de-DE"/>
          </a:p>
        </p:txBody>
      </p:sp>
      <p:sp>
        <p:nvSpPr>
          <p:cNvPr id="5" name="Fußzeilenplatzhalter 4">
            <a:extLst>
              <a:ext uri="{FF2B5EF4-FFF2-40B4-BE49-F238E27FC236}">
                <a16:creationId xmlns:a16="http://schemas.microsoft.com/office/drawing/2014/main" id="{7757613F-6C8F-A37F-6533-F83F3F24A7B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6BA523-3A37-5359-5A62-58A97FD5BB13}"/>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35863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7C5FB10-32D8-92FB-BD76-15567AEC2A1E}"/>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1D3B708-2E3D-6C2F-232B-7B139D8CD0A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4EAB311-EBCB-C326-963F-7446CBA256C8}"/>
              </a:ext>
            </a:extLst>
          </p:cNvPr>
          <p:cNvSpPr>
            <a:spLocks noGrp="1"/>
          </p:cNvSpPr>
          <p:nvPr>
            <p:ph type="dt" sz="half" idx="10"/>
          </p:nvPr>
        </p:nvSpPr>
        <p:spPr/>
        <p:txBody>
          <a:bodyPr/>
          <a:lstStyle/>
          <a:p>
            <a:fld id="{3122478D-6067-4A77-96CF-3880E83F7325}" type="datetime1">
              <a:rPr lang="de-DE" smtClean="0"/>
              <a:t>23.10.2024</a:t>
            </a:fld>
            <a:endParaRPr lang="de-DE"/>
          </a:p>
        </p:txBody>
      </p:sp>
      <p:sp>
        <p:nvSpPr>
          <p:cNvPr id="5" name="Fußzeilenplatzhalter 4">
            <a:extLst>
              <a:ext uri="{FF2B5EF4-FFF2-40B4-BE49-F238E27FC236}">
                <a16:creationId xmlns:a16="http://schemas.microsoft.com/office/drawing/2014/main" id="{8F0EA7AB-D311-FEF5-2822-F19AACBEB7F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8D3189E-5FB8-115B-A9FF-10168866BB53}"/>
              </a:ext>
            </a:extLst>
          </p:cNvPr>
          <p:cNvSpPr>
            <a:spLocks noGrp="1"/>
          </p:cNvSpPr>
          <p:nvPr>
            <p:ph type="sldNum" sz="quarter" idx="12"/>
          </p:nvPr>
        </p:nvSpPr>
        <p:spPr/>
        <p:txBody>
          <a:bodyPr/>
          <a:lstStyle/>
          <a:p>
            <a:fld id="{B0A3DA51-693F-4574-80B3-687BF79E45F7}" type="slidenum">
              <a:rPr lang="de-DE" smtClean="0"/>
              <a:t>‹#›</a:t>
            </a:fld>
            <a:endParaRPr lang="de-DE"/>
          </a:p>
        </p:txBody>
      </p:sp>
    </p:spTree>
    <p:extLst>
      <p:ext uri="{BB962C8B-B14F-4D97-AF65-F5344CB8AC3E}">
        <p14:creationId xmlns:p14="http://schemas.microsoft.com/office/powerpoint/2010/main" val="1727181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e-DE"/>
              <a:t>Mastertitelformat bearbeiten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AA3DB99D-A7BF-4956-930F-D17E06CE743F}" type="datetimeFigureOut">
              <a:rPr lang="de-DE" smtClean="0"/>
              <a:t>23.10.2024</a:t>
            </a:fld>
            <a:endParaRPr lang="de-DE"/>
          </a:p>
        </p:txBody>
      </p:sp>
      <p:sp>
        <p:nvSpPr>
          <p:cNvPr id="5" name="Footer Placeholder 4"/>
          <p:cNvSpPr>
            <a:spLocks noGrp="1"/>
          </p:cNvSpPr>
          <p:nvPr>
            <p:ph type="ftr" sz="quarter" idx="11"/>
          </p:nvPr>
        </p:nvSpPr>
        <p:spPr>
          <a:xfrm>
            <a:off x="1876424" y="5410201"/>
            <a:ext cx="5124886" cy="365125"/>
          </a:xfrm>
        </p:spPr>
        <p:txBody>
          <a:bodyPr/>
          <a:lstStyle/>
          <a:p>
            <a:endParaRPr lang="de-DE"/>
          </a:p>
        </p:txBody>
      </p:sp>
      <p:sp>
        <p:nvSpPr>
          <p:cNvPr id="6" name="Slide Number Placeholder 5"/>
          <p:cNvSpPr>
            <a:spLocks noGrp="1"/>
          </p:cNvSpPr>
          <p:nvPr>
            <p:ph type="sldNum" sz="quarter" idx="12"/>
          </p:nvPr>
        </p:nvSpPr>
        <p:spPr>
          <a:xfrm>
            <a:off x="9896911" y="5410199"/>
            <a:ext cx="771089" cy="365125"/>
          </a:xfrm>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788801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03511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AA3DB99D-A7BF-4956-930F-D17E06CE743F}"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840487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574953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e-DE"/>
              <a:t>Mastertitelformat bearbeiten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41410" y="3073397"/>
            <a:ext cx="4878391"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3073397"/>
            <a:ext cx="4875210"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AA3DB99D-A7BF-4956-930F-D17E06CE743F}" type="datetimeFigureOut">
              <a:rPr lang="de-DE" smtClean="0"/>
              <a:t>23.10.2024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412007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AA3DB99D-A7BF-4956-930F-D17E06CE743F}" type="datetimeFigureOut">
              <a:rPr lang="de-DE" smtClean="0"/>
              <a:t>23.10.2024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06821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DB99D-A7BF-4956-930F-D17E06CE743F}" type="datetimeFigureOut">
              <a:rPr lang="de-DE" smtClean="0"/>
              <a:t>23.10.2024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93310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856326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940980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e-DE"/>
              <a:t>Bild durch Klicken auf Symbol hinzufügen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963145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091435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e-DE"/>
              <a:t>Mastertitelformat bearbeiten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6724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AA3DB99D-A7BF-4956-930F-D17E06CE743F}"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558170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e-DE"/>
              <a:t>Mastertitelformat bearbeiten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AA3DB99D-A7BF-4956-930F-D17E06CE743F}" type="datetimeFigureOut">
              <a:rPr lang="de-DE" smtClean="0"/>
              <a:t>23.10.2024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4119769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e-DE"/>
              <a:t>Mastertitelformat bearbeiten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AA3DB99D-A7BF-4956-930F-D17E06CE743F}" type="datetimeFigureOut">
              <a:rPr lang="de-DE" smtClean="0"/>
              <a:t>23.10.2024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262857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280964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3DB99D-A7BF-4956-930F-D17E06CE743F}"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77635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9A9031-5DDA-8A39-7AE9-EE03FFF4334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AE387DD-5549-0245-2CF8-D8DFD75D92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DFD53EA-ED7C-F7CE-8C06-862898816EAE}"/>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BE3668D2-595E-C9A1-612A-794A2A07FBA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4DEEC1-8640-FA29-0A8E-90C64AA3EBB8}"/>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10916986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3CE89-8863-ECC3-5241-026B5111526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45151D6-5AE5-8F99-AA45-2992BFD693C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BD97209-E252-2819-0780-606F996D0BD2}"/>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2C6E87A5-B523-8DA2-1E03-4B6960B985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18BD599-EB18-A065-195D-720333DC1C43}"/>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2201049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A9CC5B-65B2-DFC5-5973-8933115A628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6BCBD99-1981-7E51-1BAE-BE7BBB28FA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C8C3447-CAD4-839D-A869-F266C0CA76DE}"/>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18659BAE-0DE2-D207-64E3-1EBC2F76BC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DC8A2ED-4839-D0D3-29D6-1FCF49618D60}"/>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30642986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A01079-61CF-C5D7-4E85-DC9FA03FF38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60C52CE-A652-5B07-75F8-EE6EA82208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56CAD3D-D793-A21C-F839-D0EC007DD7CB}"/>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3A1642E-DD84-F97F-6BD3-776082203390}"/>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6" name="Fußzeilenplatzhalter 5">
            <a:extLst>
              <a:ext uri="{FF2B5EF4-FFF2-40B4-BE49-F238E27FC236}">
                <a16:creationId xmlns:a16="http://schemas.microsoft.com/office/drawing/2014/main" id="{1517CB99-FF49-2F61-5A22-E88A8022D61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E663173-9D1B-8F33-985B-710AE84436CF}"/>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17484037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217460-41FF-14C6-05BF-B99C2AD2EB1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302B6FB-E8DC-F6DC-1559-A926864DFA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036D0AA-8CB4-8260-BC91-E35709A86E40}"/>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7F7423F-B7C5-85E7-FB3B-E4618F5BF9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288E058-C767-0EC1-C417-F6A0754DBCF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DEC8A44-4B5C-EF28-B502-3A026500BC1B}"/>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8" name="Fußzeilenplatzhalter 7">
            <a:extLst>
              <a:ext uri="{FF2B5EF4-FFF2-40B4-BE49-F238E27FC236}">
                <a16:creationId xmlns:a16="http://schemas.microsoft.com/office/drawing/2014/main" id="{F212437E-AAC4-8F40-3DF9-7836EEC66F4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20AC9CA-E347-850A-3958-1806CAC1DD9E}"/>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155434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24991A-DA0A-56E4-D139-30BD4EA466A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B98FDE5-0D3E-E459-4601-4C8F8596A32A}"/>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4" name="Fußzeilenplatzhalter 3">
            <a:extLst>
              <a:ext uri="{FF2B5EF4-FFF2-40B4-BE49-F238E27FC236}">
                <a16:creationId xmlns:a16="http://schemas.microsoft.com/office/drawing/2014/main" id="{47939737-678E-75FA-5F17-4910DADB76D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D7A0C67-91A2-58C3-92E8-84877E57219A}"/>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892833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1BE25D3-88DA-1212-14C1-0436ADEA8C66}"/>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3" name="Fußzeilenplatzhalter 2">
            <a:extLst>
              <a:ext uri="{FF2B5EF4-FFF2-40B4-BE49-F238E27FC236}">
                <a16:creationId xmlns:a16="http://schemas.microsoft.com/office/drawing/2014/main" id="{4570718D-EB1A-A685-AA34-718C698A3CD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38BEAC7-23D7-FAA0-60CD-0AEEF577C1E8}"/>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2625382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A0235D-AF51-F8AA-ACB5-B0955168A22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8D48A5D-510D-0F2C-6664-238ECDC3AB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BF09C1D-C01D-891D-34E4-24A804BB7B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82118E9-968C-69CC-5A83-E37CC2CC97D1}"/>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6" name="Fußzeilenplatzhalter 5">
            <a:extLst>
              <a:ext uri="{FF2B5EF4-FFF2-40B4-BE49-F238E27FC236}">
                <a16:creationId xmlns:a16="http://schemas.microsoft.com/office/drawing/2014/main" id="{F1458947-2594-B0D2-23F4-39673155728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82A0D1A-1CAC-0966-F300-1E0E13CB177D}"/>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27942505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59F045-B867-621F-28B6-9BCDF5889BE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FD9DE65-84D9-2865-FE7D-57F070D0F2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998D5D5-09EA-1356-DADE-4DBC3D9F8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DA97CD1-64C1-B150-D6FE-27355B95D1E1}"/>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6" name="Fußzeilenplatzhalter 5">
            <a:extLst>
              <a:ext uri="{FF2B5EF4-FFF2-40B4-BE49-F238E27FC236}">
                <a16:creationId xmlns:a16="http://schemas.microsoft.com/office/drawing/2014/main" id="{075689BA-1682-F2C3-FEA3-B53E181B28C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03DC364-AC06-9A31-F8E3-2FC49666E1D7}"/>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9720273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21CFD3-B6B1-AA60-0D7B-F943734766C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1F30024-FC46-1394-F1B7-A55A2CE1111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2FA2C6E-CF8D-504F-E723-4B1D798532A6}"/>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2E324B1C-DBE7-04A2-019A-8EE1F7E54E8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57B2303-A814-3DB3-46FF-748E55837B31}"/>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1966188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EFE0B84-0293-532C-5902-25E01F384D2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7881359-376C-EF96-DCD8-EE961B082FF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1C6CCEC-8912-970D-EE47-164B14639495}"/>
              </a:ext>
            </a:extLst>
          </p:cNvPr>
          <p:cNvSpPr>
            <a:spLocks noGrp="1"/>
          </p:cNvSpPr>
          <p:nvPr>
            <p:ph type="dt" sz="half" idx="10"/>
          </p:nvPr>
        </p:nvSpPr>
        <p:spPr/>
        <p:txBody>
          <a:body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EC0AB85B-B412-5B94-67E1-BFB604B702E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C42007-D336-8879-BC9F-1812A34AD84F}"/>
              </a:ext>
            </a:extLst>
          </p:cNvPr>
          <p:cNvSpPr>
            <a:spLocks noGrp="1"/>
          </p:cNvSpPr>
          <p:nvPr>
            <p:ph type="sldNum" sz="quarter" idx="12"/>
          </p:nvPr>
        </p:nvSpPr>
        <p:spPr/>
        <p:txBody>
          <a:bodyPr/>
          <a:lstStyle/>
          <a:p>
            <a:fld id="{926E45DC-D7E9-4810-BD01-C42E0D68EB77}" type="slidenum">
              <a:rPr lang="de-DE" smtClean="0"/>
              <a:t>‹#›</a:t>
            </a:fld>
            <a:endParaRPr lang="de-DE"/>
          </a:p>
        </p:txBody>
      </p:sp>
    </p:spTree>
    <p:extLst>
      <p:ext uri="{BB962C8B-B14F-4D97-AF65-F5344CB8AC3E}">
        <p14:creationId xmlns:p14="http://schemas.microsoft.com/office/powerpoint/2010/main" val="250319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C531CD1-F22F-91F8-BDBD-94B5CD8997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753C74B-3662-6DE7-DDDC-D4F8778E31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63710CF-BB6F-F971-C16B-CB56512D4E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903CD-D8F7-4EDE-94C7-8BD584D33A5C}" type="datetime1">
              <a:rPr lang="de-DE" smtClean="0"/>
              <a:t>23.10.2024</a:t>
            </a:fld>
            <a:endParaRPr lang="de-DE"/>
          </a:p>
        </p:txBody>
      </p:sp>
      <p:sp>
        <p:nvSpPr>
          <p:cNvPr id="5" name="Fußzeilenplatzhalter 4">
            <a:extLst>
              <a:ext uri="{FF2B5EF4-FFF2-40B4-BE49-F238E27FC236}">
                <a16:creationId xmlns:a16="http://schemas.microsoft.com/office/drawing/2014/main" id="{F10D4F62-4136-74C0-DFAE-15B0BE9F51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DBEAFA1-9DE4-5A35-BB8F-B51C4ACE02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3DA51-693F-4574-80B3-687BF79E45F7}" type="slidenum">
              <a:rPr lang="de-DE" smtClean="0"/>
              <a:t>‹#›</a:t>
            </a:fld>
            <a:endParaRPr lang="de-DE"/>
          </a:p>
        </p:txBody>
      </p:sp>
    </p:spTree>
    <p:extLst>
      <p:ext uri="{BB962C8B-B14F-4D97-AF65-F5344CB8AC3E}">
        <p14:creationId xmlns:p14="http://schemas.microsoft.com/office/powerpoint/2010/main" val="998172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A3DB99D-A7BF-4956-930F-D17E06CE743F}" type="datetimeFigureOut">
              <a:rPr lang="de-DE" smtClean="0"/>
              <a:t>23.10.2024</a:t>
            </a:fld>
            <a:endParaRPr lang="de-D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6E0C4C-9771-466D-9DFB-FFE2D4492795}" type="slidenum">
              <a:rPr lang="de-DE" smtClean="0"/>
              <a:t>‹#›</a:t>
            </a:fld>
            <a:endParaRPr lang="de-DE"/>
          </a:p>
        </p:txBody>
      </p:sp>
    </p:spTree>
    <p:extLst>
      <p:ext uri="{BB962C8B-B14F-4D97-AF65-F5344CB8AC3E}">
        <p14:creationId xmlns:p14="http://schemas.microsoft.com/office/powerpoint/2010/main" val="32847040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D9267EA-4ED6-F414-5B24-1587DF77A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2EE9CF8-B549-B483-C147-91E9FD8CB5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222306B-53A0-A5F2-1814-1261C66279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54898-A982-450C-B65D-BB609AB70590}" type="datetimeFigureOut">
              <a:rPr lang="de-DE" smtClean="0"/>
              <a:t>23.10.2024</a:t>
            </a:fld>
            <a:endParaRPr lang="de-DE"/>
          </a:p>
        </p:txBody>
      </p:sp>
      <p:sp>
        <p:nvSpPr>
          <p:cNvPr id="5" name="Fußzeilenplatzhalter 4">
            <a:extLst>
              <a:ext uri="{FF2B5EF4-FFF2-40B4-BE49-F238E27FC236}">
                <a16:creationId xmlns:a16="http://schemas.microsoft.com/office/drawing/2014/main" id="{E54F3A1F-A2B1-5E9C-46A2-0581DFE6D0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17AA493-58CA-8D02-2891-5FBDB81CB7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E45DC-D7E9-4810-BD01-C42E0D68EB77}" type="slidenum">
              <a:rPr lang="de-DE" smtClean="0"/>
              <a:t>‹#›</a:t>
            </a:fld>
            <a:endParaRPr lang="de-DE"/>
          </a:p>
        </p:txBody>
      </p:sp>
    </p:spTree>
    <p:extLst>
      <p:ext uri="{BB962C8B-B14F-4D97-AF65-F5344CB8AC3E}">
        <p14:creationId xmlns:p14="http://schemas.microsoft.com/office/powerpoint/2010/main" val="36455382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europa.eu/europass/en/description-eight-eqf-levels"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europa.eu/europass/en/compare-qualifications"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impea.eu/wp-content/uploads/2020/12/KE-01-16-954-EN-N-1.pdf"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s://www.utica.edu/academic/Assessment/new/Bloom%20tx%20revised%20combined.pdf"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30.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30.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F4BE919-2023-4C36-D9D6-758E263C1147}"/>
              </a:ext>
            </a:extLst>
          </p:cNvPr>
          <p:cNvPicPr>
            <a:picLocks noChangeAspect="1"/>
          </p:cNvPicPr>
          <p:nvPr/>
        </p:nvPicPr>
        <p:blipFill>
          <a:blip r:embed="rId3"/>
          <a:stretch>
            <a:fillRect/>
          </a:stretch>
        </p:blipFill>
        <p:spPr>
          <a:xfrm>
            <a:off x="789033" y="2127332"/>
            <a:ext cx="6403619" cy="3762126"/>
          </a:xfrm>
          <a:prstGeom prst="rect">
            <a:avLst/>
          </a:prstGeom>
        </p:spPr>
      </p:pic>
      <p:sp>
        <p:nvSpPr>
          <p:cNvPr id="8" name="Foliennummernplatzhalter 7">
            <a:extLst>
              <a:ext uri="{FF2B5EF4-FFF2-40B4-BE49-F238E27FC236}">
                <a16:creationId xmlns:a16="http://schemas.microsoft.com/office/drawing/2014/main" id="{DF5750D5-AA8B-0C80-2E93-4B2F080D6ED7}"/>
              </a:ext>
            </a:extLst>
          </p:cNvPr>
          <p:cNvSpPr>
            <a:spLocks noGrp="1"/>
          </p:cNvSpPr>
          <p:nvPr>
            <p:ph type="sldNum" sz="quarter" idx="12"/>
          </p:nvPr>
        </p:nvSpPr>
        <p:spPr/>
        <p:txBody>
          <a:bodyPr/>
          <a:lstStyle/>
          <a:p>
            <a:fld id="{B0A3DA51-693F-4574-80B3-687BF79E45F7}" type="slidenum">
              <a:rPr lang="de-DE" smtClean="0"/>
              <a:t>1</a:t>
            </a:fld>
            <a:r>
              <a:rPr lang="de-DE" dirty="0"/>
              <a:t>/8</a:t>
            </a:r>
          </a:p>
        </p:txBody>
      </p:sp>
      <p:sp>
        <p:nvSpPr>
          <p:cNvPr id="9" name="Textfeld 8">
            <a:extLst>
              <a:ext uri="{FF2B5EF4-FFF2-40B4-BE49-F238E27FC236}">
                <a16:creationId xmlns:a16="http://schemas.microsoft.com/office/drawing/2014/main" id="{9FB3E2B5-182B-9AB7-2ECF-7B6DE78836F9}"/>
              </a:ext>
            </a:extLst>
          </p:cNvPr>
          <p:cNvSpPr txBox="1"/>
          <p:nvPr/>
        </p:nvSpPr>
        <p:spPr>
          <a:xfrm>
            <a:off x="789032" y="362648"/>
            <a:ext cx="10673961" cy="1077218"/>
          </a:xfrm>
          <a:prstGeom prst="rect">
            <a:avLst/>
          </a:prstGeom>
          <a:noFill/>
        </p:spPr>
        <p:txBody>
          <a:bodyPr wrap="square" rtlCol="0">
            <a:spAutoFit/>
          </a:bodyPr>
          <a:lstStyle/>
          <a:p>
            <a:r>
              <a:rPr lang="de-DE" sz="3200" b="1" dirty="0">
                <a:solidFill>
                  <a:schemeClr val="accent1"/>
                </a:solidFill>
              </a:rPr>
              <a:t>Handout and Summary </a:t>
            </a:r>
            <a:r>
              <a:rPr lang="de-DE" sz="3200" dirty="0"/>
              <a:t>of </a:t>
            </a:r>
            <a:r>
              <a:rPr lang="de-DE" sz="3200" dirty="0" err="1"/>
              <a:t>the</a:t>
            </a:r>
            <a:r>
              <a:rPr lang="de-DE" sz="3200" dirty="0"/>
              <a:t> 1st Information and </a:t>
            </a:r>
            <a:r>
              <a:rPr lang="de-DE" sz="3200" dirty="0" err="1"/>
              <a:t>Discussion</a:t>
            </a:r>
            <a:r>
              <a:rPr lang="de-DE" sz="3200" dirty="0"/>
              <a:t> Session </a:t>
            </a:r>
            <a:r>
              <a:rPr lang="de-DE" sz="3200" dirty="0" err="1"/>
              <a:t>about</a:t>
            </a:r>
            <a:r>
              <a:rPr lang="de-DE" sz="3200" dirty="0"/>
              <a:t> </a:t>
            </a:r>
            <a:r>
              <a:rPr lang="de-DE" sz="3200" dirty="0" err="1"/>
              <a:t>the</a:t>
            </a:r>
            <a:r>
              <a:rPr lang="de-DE" sz="3200" dirty="0"/>
              <a:t> SQFCGF, </a:t>
            </a:r>
            <a:r>
              <a:rPr lang="de-DE" sz="3200" dirty="0" err="1"/>
              <a:t>held</a:t>
            </a:r>
            <a:r>
              <a:rPr lang="de-DE" sz="3200" dirty="0"/>
              <a:t> on 09. April 24</a:t>
            </a:r>
          </a:p>
        </p:txBody>
      </p:sp>
    </p:spTree>
    <p:extLst>
      <p:ext uri="{BB962C8B-B14F-4D97-AF65-F5344CB8AC3E}">
        <p14:creationId xmlns:p14="http://schemas.microsoft.com/office/powerpoint/2010/main" val="2025906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AA4E6858-CC9E-D5D0-1659-D02FA2E82E8D}"/>
              </a:ext>
            </a:extLst>
          </p:cNvPr>
          <p:cNvPicPr>
            <a:picLocks noChangeAspect="1"/>
          </p:cNvPicPr>
          <p:nvPr/>
        </p:nvPicPr>
        <p:blipFill rotWithShape="1">
          <a:blip r:embed="rId3"/>
          <a:srcRect b="64723"/>
          <a:stretch/>
        </p:blipFill>
        <p:spPr>
          <a:xfrm>
            <a:off x="120216" y="2123455"/>
            <a:ext cx="11951568" cy="1676434"/>
          </a:xfrm>
          <a:prstGeom prst="rect">
            <a:avLst/>
          </a:prstGeom>
          <a:ln w="28575">
            <a:solidFill>
              <a:schemeClr val="accent5">
                <a:lumMod val="75000"/>
              </a:schemeClr>
            </a:solidFill>
          </a:ln>
        </p:spPr>
      </p:pic>
    </p:spTree>
    <p:extLst>
      <p:ext uri="{BB962C8B-B14F-4D97-AF65-F5344CB8AC3E}">
        <p14:creationId xmlns:p14="http://schemas.microsoft.com/office/powerpoint/2010/main" val="2829664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7">
            <a:extLst>
              <a:ext uri="{FF2B5EF4-FFF2-40B4-BE49-F238E27FC236}">
                <a16:creationId xmlns:a16="http://schemas.microsoft.com/office/drawing/2014/main" id="{A6506DA1-D8CB-D98A-F8CB-824D5E61A591}"/>
              </a:ext>
            </a:extLst>
          </p:cNvPr>
          <p:cNvSpPr txBox="1"/>
          <p:nvPr/>
        </p:nvSpPr>
        <p:spPr>
          <a:xfrm>
            <a:off x="4139939" y="5047868"/>
            <a:ext cx="7417324" cy="1938992"/>
          </a:xfrm>
          <a:prstGeom prst="rect">
            <a:avLst/>
          </a:prstGeom>
          <a:noFill/>
        </p:spPr>
        <p:txBody>
          <a:bodyPr wrap="square" rtlCol="0">
            <a:spAutoFit/>
          </a:bodyPr>
          <a:lstStyle/>
          <a:p>
            <a:r>
              <a:rPr lang="de-DE" sz="4000" b="1" dirty="0" err="1">
                <a:solidFill>
                  <a:schemeClr val="accent6"/>
                </a:solidFill>
              </a:rPr>
              <a:t>We</a:t>
            </a:r>
            <a:r>
              <a:rPr lang="de-DE" sz="4000" b="1" dirty="0">
                <a:solidFill>
                  <a:schemeClr val="accent6"/>
                </a:solidFill>
              </a:rPr>
              <a:t> </a:t>
            </a:r>
            <a:r>
              <a:rPr lang="de-DE" sz="4000" b="1" dirty="0" err="1">
                <a:solidFill>
                  <a:schemeClr val="accent6"/>
                </a:solidFill>
              </a:rPr>
              <a:t>have</a:t>
            </a:r>
            <a:r>
              <a:rPr lang="de-DE" sz="4000" b="1" dirty="0">
                <a:solidFill>
                  <a:schemeClr val="accent6"/>
                </a:solidFill>
              </a:rPr>
              <a:t> </a:t>
            </a:r>
            <a:r>
              <a:rPr lang="de-DE" sz="4000" b="1" dirty="0" err="1">
                <a:solidFill>
                  <a:schemeClr val="accent6"/>
                </a:solidFill>
              </a:rPr>
              <a:t>collectively</a:t>
            </a:r>
            <a:r>
              <a:rPr lang="de-DE" sz="4000" b="1" dirty="0">
                <a:solidFill>
                  <a:schemeClr val="accent6"/>
                </a:solidFill>
              </a:rPr>
              <a:t> </a:t>
            </a:r>
            <a:r>
              <a:rPr lang="de-DE" sz="4000" b="1" dirty="0" err="1">
                <a:solidFill>
                  <a:schemeClr val="accent6"/>
                </a:solidFill>
              </a:rPr>
              <a:t>saved</a:t>
            </a:r>
            <a:r>
              <a:rPr lang="de-DE" sz="4000" b="1" dirty="0">
                <a:solidFill>
                  <a:schemeClr val="accent6"/>
                </a:solidFill>
              </a:rPr>
              <a:t>:</a:t>
            </a:r>
            <a:br>
              <a:rPr lang="de-DE" sz="4000" b="1" dirty="0">
                <a:solidFill>
                  <a:schemeClr val="accent6"/>
                </a:solidFill>
              </a:rPr>
            </a:br>
            <a:r>
              <a:rPr lang="de-DE" sz="4000" b="1" dirty="0">
                <a:solidFill>
                  <a:srgbClr val="FF0000"/>
                </a:solidFill>
              </a:rPr>
              <a:t>108.000 km = </a:t>
            </a:r>
            <a:br>
              <a:rPr lang="de-DE" sz="4000" b="1" dirty="0">
                <a:solidFill>
                  <a:srgbClr val="FF0000"/>
                </a:solidFill>
              </a:rPr>
            </a:br>
            <a:r>
              <a:rPr lang="de-DE" sz="4000" b="1" dirty="0">
                <a:solidFill>
                  <a:srgbClr val="FF0000"/>
                </a:solidFill>
              </a:rPr>
              <a:t>2,7 </a:t>
            </a:r>
            <a:r>
              <a:rPr lang="de-DE" sz="4000" b="1" dirty="0" err="1">
                <a:solidFill>
                  <a:srgbClr val="FF0000"/>
                </a:solidFill>
              </a:rPr>
              <a:t>times</a:t>
            </a:r>
            <a:r>
              <a:rPr lang="de-DE" sz="4000" b="1" dirty="0">
                <a:solidFill>
                  <a:srgbClr val="FF0000"/>
                </a:solidFill>
              </a:rPr>
              <a:t> </a:t>
            </a:r>
            <a:r>
              <a:rPr lang="de-DE" sz="4000" b="1" dirty="0" err="1">
                <a:solidFill>
                  <a:srgbClr val="FF0000"/>
                </a:solidFill>
              </a:rPr>
              <a:t>around</a:t>
            </a:r>
            <a:r>
              <a:rPr lang="de-DE" sz="4000" b="1" dirty="0">
                <a:solidFill>
                  <a:srgbClr val="FF0000"/>
                </a:solidFill>
              </a:rPr>
              <a:t> </a:t>
            </a:r>
            <a:r>
              <a:rPr lang="de-DE" sz="4000" b="1" dirty="0" err="1">
                <a:solidFill>
                  <a:srgbClr val="FF0000"/>
                </a:solidFill>
              </a:rPr>
              <a:t>the</a:t>
            </a:r>
            <a:r>
              <a:rPr lang="de-DE" sz="4000" b="1" dirty="0">
                <a:solidFill>
                  <a:srgbClr val="FF0000"/>
                </a:solidFill>
              </a:rPr>
              <a:t> </a:t>
            </a:r>
            <a:r>
              <a:rPr lang="de-DE" sz="4000" b="1" dirty="0" err="1">
                <a:solidFill>
                  <a:srgbClr val="FF0000"/>
                </a:solidFill>
              </a:rPr>
              <a:t>world</a:t>
            </a:r>
            <a:endParaRPr lang="de-DE" sz="4000" b="1" dirty="0">
              <a:solidFill>
                <a:srgbClr val="FF0000"/>
              </a:solidFill>
            </a:endParaRPr>
          </a:p>
        </p:txBody>
      </p:sp>
      <p:pic>
        <p:nvPicPr>
          <p:cNvPr id="1026" name="Picture 2" descr="Europa Karte, Map Globe, Karte, Europa">
            <a:extLst>
              <a:ext uri="{FF2B5EF4-FFF2-40B4-BE49-F238E27FC236}">
                <a16:creationId xmlns:a16="http://schemas.microsoft.com/office/drawing/2014/main" id="{65B4647A-17F1-E33B-B7B3-22641AF53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927" y="1346914"/>
            <a:ext cx="6096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chner, Laptop, Arbeitsplatz, Maus">
            <a:extLst>
              <a:ext uri="{FF2B5EF4-FFF2-40B4-BE49-F238E27FC236}">
                <a16:creationId xmlns:a16="http://schemas.microsoft.com/office/drawing/2014/main" id="{1DC10EC3-67A6-43AA-B6FE-2B43B15ABC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683" y="4168515"/>
            <a:ext cx="3590341" cy="2330970"/>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a:extLst>
              <a:ext uri="{FF2B5EF4-FFF2-40B4-BE49-F238E27FC236}">
                <a16:creationId xmlns:a16="http://schemas.microsoft.com/office/drawing/2014/main" id="{4AD23DC4-F9E2-6E81-3041-AF1E4C222564}"/>
              </a:ext>
            </a:extLst>
          </p:cNvPr>
          <p:cNvPicPr>
            <a:picLocks noChangeAspect="1"/>
          </p:cNvPicPr>
          <p:nvPr/>
        </p:nvPicPr>
        <p:blipFill rotWithShape="1">
          <a:blip r:embed="rId5"/>
          <a:srcRect t="1991" b="11694"/>
          <a:stretch/>
        </p:blipFill>
        <p:spPr>
          <a:xfrm>
            <a:off x="656343" y="501650"/>
            <a:ext cx="3007020" cy="2803159"/>
          </a:xfrm>
          <a:prstGeom prst="rect">
            <a:avLst/>
          </a:prstGeom>
        </p:spPr>
      </p:pic>
      <p:pic>
        <p:nvPicPr>
          <p:cNvPr id="7" name="Grafik 6">
            <a:extLst>
              <a:ext uri="{FF2B5EF4-FFF2-40B4-BE49-F238E27FC236}">
                <a16:creationId xmlns:a16="http://schemas.microsoft.com/office/drawing/2014/main" id="{DDC6ACC0-2DF9-ACC2-04C1-D2B162021276}"/>
              </a:ext>
            </a:extLst>
          </p:cNvPr>
          <p:cNvPicPr>
            <a:picLocks noChangeAspect="1"/>
          </p:cNvPicPr>
          <p:nvPr/>
        </p:nvPicPr>
        <p:blipFill>
          <a:blip r:embed="rId6"/>
          <a:stretch>
            <a:fillRect/>
          </a:stretch>
        </p:blipFill>
        <p:spPr>
          <a:xfrm>
            <a:off x="8089768" y="1903229"/>
            <a:ext cx="3590341" cy="2827394"/>
          </a:xfrm>
          <a:prstGeom prst="rect">
            <a:avLst/>
          </a:prstGeom>
        </p:spPr>
      </p:pic>
      <p:sp>
        <p:nvSpPr>
          <p:cNvPr id="8" name="Textfeld 7">
            <a:extLst>
              <a:ext uri="{FF2B5EF4-FFF2-40B4-BE49-F238E27FC236}">
                <a16:creationId xmlns:a16="http://schemas.microsoft.com/office/drawing/2014/main" id="{22F61115-F0C1-4EDA-27EE-168DCA220BA2}"/>
              </a:ext>
            </a:extLst>
          </p:cNvPr>
          <p:cNvSpPr txBox="1"/>
          <p:nvPr/>
        </p:nvSpPr>
        <p:spPr>
          <a:xfrm>
            <a:off x="3450210" y="76370"/>
            <a:ext cx="8502977" cy="1323439"/>
          </a:xfrm>
          <a:prstGeom prst="rect">
            <a:avLst/>
          </a:prstGeom>
          <a:noFill/>
        </p:spPr>
        <p:txBody>
          <a:bodyPr wrap="square" rtlCol="0">
            <a:spAutoFit/>
          </a:bodyPr>
          <a:lstStyle/>
          <a:p>
            <a:r>
              <a:rPr lang="de-DE" sz="4000" b="1" dirty="0" err="1">
                <a:solidFill>
                  <a:schemeClr val="accent6"/>
                </a:solidFill>
              </a:rPr>
              <a:t>From</a:t>
            </a:r>
            <a:r>
              <a:rPr lang="de-DE" sz="4000" b="1" dirty="0">
                <a:solidFill>
                  <a:schemeClr val="accent6"/>
                </a:solidFill>
              </a:rPr>
              <a:t> </a:t>
            </a:r>
            <a:r>
              <a:rPr lang="de-DE" sz="4000" b="1" dirty="0" err="1">
                <a:solidFill>
                  <a:schemeClr val="accent6"/>
                </a:solidFill>
              </a:rPr>
              <a:t>the</a:t>
            </a:r>
            <a:r>
              <a:rPr lang="de-DE" sz="4000" b="1" dirty="0">
                <a:solidFill>
                  <a:schemeClr val="accent6"/>
                </a:solidFill>
              </a:rPr>
              <a:t> </a:t>
            </a:r>
            <a:r>
              <a:rPr lang="de-DE" sz="4000" b="1" dirty="0" err="1">
                <a:solidFill>
                  <a:schemeClr val="accent6"/>
                </a:solidFill>
              </a:rPr>
              <a:t>participants</a:t>
            </a:r>
            <a:r>
              <a:rPr lang="de-DE" sz="4000" b="1" dirty="0">
                <a:solidFill>
                  <a:schemeClr val="accent6"/>
                </a:solidFill>
              </a:rPr>
              <a:t>‘ </a:t>
            </a:r>
            <a:r>
              <a:rPr lang="de-DE" sz="4000" b="1" dirty="0" err="1">
                <a:solidFill>
                  <a:schemeClr val="accent6"/>
                </a:solidFill>
              </a:rPr>
              <a:t>location</a:t>
            </a:r>
            <a:r>
              <a:rPr lang="de-DE" sz="4000" b="1" dirty="0">
                <a:solidFill>
                  <a:schemeClr val="accent6"/>
                </a:solidFill>
              </a:rPr>
              <a:t> </a:t>
            </a:r>
            <a:r>
              <a:rPr lang="de-DE" sz="4000" b="1" dirty="0" err="1">
                <a:solidFill>
                  <a:schemeClr val="accent6"/>
                </a:solidFill>
              </a:rPr>
              <a:t>to</a:t>
            </a:r>
            <a:r>
              <a:rPr lang="de-DE" sz="4000" b="1" dirty="0">
                <a:solidFill>
                  <a:schemeClr val="accent6"/>
                </a:solidFill>
              </a:rPr>
              <a:t> VIGO and back</a:t>
            </a:r>
          </a:p>
        </p:txBody>
      </p:sp>
    </p:spTree>
    <p:extLst>
      <p:ext uri="{BB962C8B-B14F-4D97-AF65-F5344CB8AC3E}">
        <p14:creationId xmlns:p14="http://schemas.microsoft.com/office/powerpoint/2010/main" val="279509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EEAA1A7-7BA2-4144-8537-ED079840A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491" y="1288969"/>
            <a:ext cx="4759051" cy="4806439"/>
          </a:xfrm>
          <a:prstGeom prst="rect">
            <a:avLst/>
          </a:prstGeom>
        </p:spPr>
      </p:pic>
      <p:pic>
        <p:nvPicPr>
          <p:cNvPr id="5" name="Grafik 4">
            <a:extLst>
              <a:ext uri="{FF2B5EF4-FFF2-40B4-BE49-F238E27FC236}">
                <a16:creationId xmlns:a16="http://schemas.microsoft.com/office/drawing/2014/main" id="{5ADC263C-5DCE-4646-AFCE-5A0139F9BD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1082" y="921542"/>
            <a:ext cx="4149588" cy="2750493"/>
          </a:xfrm>
          <a:prstGeom prst="rect">
            <a:avLst/>
          </a:prstGeom>
        </p:spPr>
      </p:pic>
      <p:pic>
        <p:nvPicPr>
          <p:cNvPr id="6" name="Grafik 5">
            <a:extLst>
              <a:ext uri="{FF2B5EF4-FFF2-40B4-BE49-F238E27FC236}">
                <a16:creationId xmlns:a16="http://schemas.microsoft.com/office/drawing/2014/main" id="{480EADF7-9140-45BB-996D-B72F3BDED2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5222" y="452887"/>
            <a:ext cx="2348835" cy="2348835"/>
          </a:xfrm>
          <a:prstGeom prst="rect">
            <a:avLst/>
          </a:prstGeom>
        </p:spPr>
      </p:pic>
      <p:pic>
        <p:nvPicPr>
          <p:cNvPr id="7" name="Grafik 6">
            <a:extLst>
              <a:ext uri="{FF2B5EF4-FFF2-40B4-BE49-F238E27FC236}">
                <a16:creationId xmlns:a16="http://schemas.microsoft.com/office/drawing/2014/main" id="{AE714D4B-B72D-4430-8A86-EF5DC3FDF9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2811" y="3323985"/>
            <a:ext cx="3483001" cy="2317779"/>
          </a:xfrm>
          <a:prstGeom prst="rect">
            <a:avLst/>
          </a:prstGeom>
        </p:spPr>
      </p:pic>
    </p:spTree>
    <p:extLst>
      <p:ext uri="{BB962C8B-B14F-4D97-AF65-F5344CB8AC3E}">
        <p14:creationId xmlns:p14="http://schemas.microsoft.com/office/powerpoint/2010/main" val="870177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50341-38F4-4AFE-BAF5-0AADFEE96FF3}"/>
              </a:ext>
            </a:extLst>
          </p:cNvPr>
          <p:cNvSpPr>
            <a:spLocks noGrp="1"/>
          </p:cNvSpPr>
          <p:nvPr>
            <p:ph type="title"/>
          </p:nvPr>
        </p:nvSpPr>
        <p:spPr>
          <a:xfrm>
            <a:off x="1455310" y="507388"/>
            <a:ext cx="1574492" cy="1030289"/>
          </a:xfrm>
          <a:solidFill>
            <a:schemeClr val="accent1"/>
          </a:solidFill>
        </p:spPr>
        <p:txBody>
          <a:bodyPr>
            <a:normAutofit/>
          </a:bodyPr>
          <a:lstStyle/>
          <a:p>
            <a:pPr algn="ctr"/>
            <a:r>
              <a:rPr lang="de-DE" sz="2400" b="1" dirty="0">
                <a:solidFill>
                  <a:srgbClr val="FF9900"/>
                </a:solidFill>
              </a:rPr>
              <a:t>Bologna </a:t>
            </a:r>
            <a:r>
              <a:rPr lang="de-DE" sz="2400" b="1" dirty="0" err="1">
                <a:solidFill>
                  <a:srgbClr val="FF9900"/>
                </a:solidFill>
              </a:rPr>
              <a:t>Process</a:t>
            </a:r>
            <a:endParaRPr lang="de-DE" sz="2400" b="1" dirty="0">
              <a:solidFill>
                <a:srgbClr val="FF9900"/>
              </a:solidFill>
            </a:endParaRPr>
          </a:p>
        </p:txBody>
      </p:sp>
      <p:sp>
        <p:nvSpPr>
          <p:cNvPr id="3" name="Textfeld 2">
            <a:extLst>
              <a:ext uri="{FF2B5EF4-FFF2-40B4-BE49-F238E27FC236}">
                <a16:creationId xmlns:a16="http://schemas.microsoft.com/office/drawing/2014/main" id="{881CD846-9C23-4ED8-9F3E-3F041B93563D}"/>
              </a:ext>
            </a:extLst>
          </p:cNvPr>
          <p:cNvSpPr txBox="1"/>
          <p:nvPr/>
        </p:nvSpPr>
        <p:spPr>
          <a:xfrm>
            <a:off x="3243618" y="1022532"/>
            <a:ext cx="6987655" cy="506157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sz="4400" dirty="0" err="1"/>
              <a:t>Learner-centredness</a:t>
            </a:r>
            <a:endParaRPr lang="de-DE" sz="4400" dirty="0"/>
          </a:p>
          <a:p>
            <a:pPr marL="285750" indent="-285750">
              <a:lnSpc>
                <a:spcPct val="150000"/>
              </a:lnSpc>
              <a:buFont typeface="Arial" panose="020B0604020202020204" pitchFamily="34" charset="0"/>
              <a:buChar char="•"/>
            </a:pPr>
            <a:r>
              <a:rPr lang="de-DE" sz="4400" dirty="0"/>
              <a:t>LO </a:t>
            </a:r>
            <a:r>
              <a:rPr lang="de-DE" sz="4400" dirty="0" err="1"/>
              <a:t>based</a:t>
            </a:r>
            <a:endParaRPr lang="de-DE" sz="4400" dirty="0"/>
          </a:p>
          <a:p>
            <a:pPr marL="285750" indent="-285750">
              <a:lnSpc>
                <a:spcPct val="150000"/>
              </a:lnSpc>
              <a:buFont typeface="Arial" panose="020B0604020202020204" pitchFamily="34" charset="0"/>
              <a:buChar char="•"/>
            </a:pPr>
            <a:r>
              <a:rPr lang="de-DE" sz="4400" dirty="0" err="1"/>
              <a:t>Compatibility</a:t>
            </a:r>
            <a:endParaRPr lang="de-DE" sz="4400" dirty="0"/>
          </a:p>
          <a:p>
            <a:pPr marL="285750" indent="-285750">
              <a:lnSpc>
                <a:spcPct val="150000"/>
              </a:lnSpc>
              <a:buFont typeface="Arial" panose="020B0604020202020204" pitchFamily="34" charset="0"/>
              <a:buChar char="•"/>
            </a:pPr>
            <a:r>
              <a:rPr lang="de-DE" sz="4400" dirty="0"/>
              <a:t>Mobility</a:t>
            </a:r>
          </a:p>
          <a:p>
            <a:pPr marL="285750" indent="-285750">
              <a:lnSpc>
                <a:spcPct val="150000"/>
              </a:lnSpc>
              <a:buFont typeface="Arial" panose="020B0604020202020204" pitchFamily="34" charset="0"/>
              <a:buChar char="•"/>
            </a:pPr>
            <a:r>
              <a:rPr lang="de-DE" sz="4400" dirty="0"/>
              <a:t>QA</a:t>
            </a:r>
          </a:p>
        </p:txBody>
      </p:sp>
    </p:spTree>
    <p:extLst>
      <p:ext uri="{BB962C8B-B14F-4D97-AF65-F5344CB8AC3E}">
        <p14:creationId xmlns:p14="http://schemas.microsoft.com/office/powerpoint/2010/main" val="275030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p:txBody>
      </p:sp>
      <p:sp>
        <p:nvSpPr>
          <p:cNvPr id="7" name="Textfeld 6">
            <a:extLst>
              <a:ext uri="{FF2B5EF4-FFF2-40B4-BE49-F238E27FC236}">
                <a16:creationId xmlns:a16="http://schemas.microsoft.com/office/drawing/2014/main" id="{7B441499-AC91-4286-9110-42B701F4D5F2}"/>
              </a:ext>
            </a:extLst>
          </p:cNvPr>
          <p:cNvSpPr txBox="1"/>
          <p:nvPr/>
        </p:nvSpPr>
        <p:spPr>
          <a:xfrm>
            <a:off x="811025" y="1959429"/>
            <a:ext cx="9274549" cy="4046942"/>
          </a:xfrm>
          <a:prstGeom prst="rect">
            <a:avLst/>
          </a:prstGeom>
          <a:noFill/>
        </p:spPr>
        <p:txBody>
          <a:bodyPr wrap="square">
            <a:spAutoFit/>
          </a:bodyPr>
          <a:lstStyle/>
          <a:p>
            <a:pPr marL="571500" lvl="0" indent="-571500">
              <a:lnSpc>
                <a:spcPct val="150000"/>
              </a:lnSpc>
              <a:buFont typeface="Arial" panose="020B0604020202020204" pitchFamily="34" charset="0"/>
              <a:buChar char="•"/>
            </a:pPr>
            <a:r>
              <a:rPr lang="en-US" sz="4400" dirty="0"/>
              <a:t>Reference framework</a:t>
            </a:r>
            <a:endParaRPr lang="en-001" sz="4400" dirty="0"/>
          </a:p>
          <a:p>
            <a:pPr marL="571500" lvl="0" indent="-571500">
              <a:lnSpc>
                <a:spcPct val="150000"/>
              </a:lnSpc>
              <a:buFont typeface="Arial" panose="020B0604020202020204" pitchFamily="34" charset="0"/>
              <a:buChar char="•"/>
            </a:pPr>
            <a:r>
              <a:rPr lang="en-US" sz="4400" dirty="0"/>
              <a:t>8 levels </a:t>
            </a:r>
          </a:p>
          <a:p>
            <a:pPr marL="571500" lvl="0" indent="-571500">
              <a:lnSpc>
                <a:spcPct val="150000"/>
              </a:lnSpc>
              <a:buFont typeface="Arial" panose="020B0604020202020204" pitchFamily="34" charset="0"/>
              <a:buChar char="•"/>
            </a:pPr>
            <a:r>
              <a:rPr lang="en-US" sz="4400" dirty="0"/>
              <a:t>Describes types of LOs: </a:t>
            </a:r>
            <a:r>
              <a:rPr lang="en-US" sz="4400" b="1" dirty="0">
                <a:solidFill>
                  <a:srgbClr val="FFFF00"/>
                </a:solidFill>
              </a:rPr>
              <a:t>knowledge</a:t>
            </a:r>
            <a:r>
              <a:rPr lang="en-US" sz="4400" dirty="0"/>
              <a:t>, </a:t>
            </a:r>
            <a:r>
              <a:rPr lang="en-US" sz="4400" b="1" dirty="0">
                <a:solidFill>
                  <a:srgbClr val="FFC000"/>
                </a:solidFill>
              </a:rPr>
              <a:t>skills</a:t>
            </a:r>
            <a:r>
              <a:rPr lang="en-US" sz="4400" dirty="0"/>
              <a:t>, </a:t>
            </a:r>
            <a:r>
              <a:rPr lang="en-US" sz="4400" b="1" dirty="0">
                <a:solidFill>
                  <a:schemeClr val="accent6"/>
                </a:solidFill>
              </a:rPr>
              <a:t>responsibility &amp; autonomy</a:t>
            </a:r>
          </a:p>
        </p:txBody>
      </p:sp>
      <p:sp>
        <p:nvSpPr>
          <p:cNvPr id="8" name="Interaktive Schaltfläche: Informationen abrufen 7">
            <a:hlinkClick r:id="rId3" highlightClick="1"/>
            <a:extLst>
              <a:ext uri="{FF2B5EF4-FFF2-40B4-BE49-F238E27FC236}">
                <a16:creationId xmlns:a16="http://schemas.microsoft.com/office/drawing/2014/main" id="{CC0015D1-12AF-40CF-8C9D-6BCEC73E1C0F}"/>
              </a:ext>
            </a:extLst>
          </p:cNvPr>
          <p:cNvSpPr/>
          <p:nvPr/>
        </p:nvSpPr>
        <p:spPr>
          <a:xfrm>
            <a:off x="9309357" y="5637881"/>
            <a:ext cx="776217" cy="73697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97CB187E-763D-A98B-42D7-207CC79BA020}"/>
              </a:ext>
            </a:extLst>
          </p:cNvPr>
          <p:cNvSpPr txBox="1"/>
          <p:nvPr/>
        </p:nvSpPr>
        <p:spPr>
          <a:xfrm>
            <a:off x="6618469" y="1490331"/>
            <a:ext cx="5355772" cy="2308324"/>
          </a:xfrm>
          <a:prstGeom prst="rect">
            <a:avLst/>
          </a:prstGeom>
          <a:noFill/>
          <a:ln w="12700">
            <a:solidFill>
              <a:schemeClr val="tx1"/>
            </a:solidFill>
          </a:ln>
        </p:spPr>
        <p:txBody>
          <a:bodyPr wrap="square" rtlCol="0">
            <a:spAutoFit/>
          </a:bodyPr>
          <a:lstStyle/>
          <a:p>
            <a:r>
              <a:rPr lang="en-US" sz="3200" dirty="0"/>
              <a:t>8: PhD; 7: Master </a:t>
            </a:r>
            <a:r>
              <a:rPr lang="en-US" sz="2400" dirty="0"/>
              <a:t>(Academic Levels)</a:t>
            </a:r>
            <a:endParaRPr lang="en-US" sz="3200" dirty="0"/>
          </a:p>
          <a:p>
            <a:r>
              <a:rPr lang="en-US" sz="3200" dirty="0"/>
              <a:t>6: Bachelor; 5: Higher Diploma </a:t>
            </a:r>
            <a:r>
              <a:rPr lang="en-US" sz="2400" dirty="0"/>
              <a:t>(Post Upper Secondary Level)</a:t>
            </a:r>
          </a:p>
          <a:p>
            <a:r>
              <a:rPr lang="en-US" sz="3200" dirty="0"/>
              <a:t>4: Higher Certificate </a:t>
            </a:r>
            <a:br>
              <a:rPr lang="en-US" sz="3200" dirty="0"/>
            </a:br>
            <a:r>
              <a:rPr lang="en-US" sz="2400" dirty="0"/>
              <a:t>(Upper Secondary Level)</a:t>
            </a:r>
            <a:endParaRPr lang="en-US" sz="3200" dirty="0"/>
          </a:p>
        </p:txBody>
      </p:sp>
      <p:sp>
        <p:nvSpPr>
          <p:cNvPr id="4" name="Pfeil: nach rechts 3">
            <a:extLst>
              <a:ext uri="{FF2B5EF4-FFF2-40B4-BE49-F238E27FC236}">
                <a16:creationId xmlns:a16="http://schemas.microsoft.com/office/drawing/2014/main" id="{97027C11-4CC9-079C-F47D-20B369855C6D}"/>
              </a:ext>
            </a:extLst>
          </p:cNvPr>
          <p:cNvSpPr/>
          <p:nvPr/>
        </p:nvSpPr>
        <p:spPr>
          <a:xfrm rot="20995312">
            <a:off x="3459555" y="3087987"/>
            <a:ext cx="2729162" cy="475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543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a:p>
            <a:pPr algn="ctr"/>
            <a:r>
              <a:rPr lang="de-DE" sz="2400" b="1" dirty="0">
                <a:solidFill>
                  <a:srgbClr val="FF9900"/>
                </a:solidFill>
              </a:rPr>
              <a:t>Benefits</a:t>
            </a:r>
          </a:p>
        </p:txBody>
      </p:sp>
      <p:pic>
        <p:nvPicPr>
          <p:cNvPr id="4" name="Grafik 3">
            <a:extLst>
              <a:ext uri="{FF2B5EF4-FFF2-40B4-BE49-F238E27FC236}">
                <a16:creationId xmlns:a16="http://schemas.microsoft.com/office/drawing/2014/main" id="{026A90EA-332A-4641-B7F8-46C70088F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3867" y="2055251"/>
            <a:ext cx="7624265" cy="4295361"/>
          </a:xfrm>
          <a:prstGeom prst="rect">
            <a:avLst/>
          </a:prstGeom>
        </p:spPr>
      </p:pic>
    </p:spTree>
    <p:extLst>
      <p:ext uri="{BB962C8B-B14F-4D97-AF65-F5344CB8AC3E}">
        <p14:creationId xmlns:p14="http://schemas.microsoft.com/office/powerpoint/2010/main" val="291867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a:p>
            <a:pPr algn="ctr"/>
            <a:r>
              <a:rPr lang="de-DE" sz="2400" b="1" dirty="0">
                <a:solidFill>
                  <a:srgbClr val="FF9900"/>
                </a:solidFill>
              </a:rPr>
              <a:t>Benefits</a:t>
            </a:r>
          </a:p>
        </p:txBody>
      </p:sp>
      <p:pic>
        <p:nvPicPr>
          <p:cNvPr id="2" name="Grafik 1">
            <a:extLst>
              <a:ext uri="{FF2B5EF4-FFF2-40B4-BE49-F238E27FC236}">
                <a16:creationId xmlns:a16="http://schemas.microsoft.com/office/drawing/2014/main" id="{D943FB5A-05B2-416D-9C12-A39ABF2E611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455310" y="1937982"/>
            <a:ext cx="5647459" cy="4590050"/>
          </a:xfrm>
          <a:prstGeom prst="rect">
            <a:avLst/>
          </a:prstGeom>
        </p:spPr>
      </p:pic>
      <p:pic>
        <p:nvPicPr>
          <p:cNvPr id="4" name="Grafik 3">
            <a:extLst>
              <a:ext uri="{FF2B5EF4-FFF2-40B4-BE49-F238E27FC236}">
                <a16:creationId xmlns:a16="http://schemas.microsoft.com/office/drawing/2014/main" id="{AEB728D0-4F8F-42EC-9CBF-8F63529DE780}"/>
              </a:ext>
            </a:extLst>
          </p:cNvPr>
          <p:cNvPicPr>
            <a:picLocks noChangeAspect="1"/>
          </p:cNvPicPr>
          <p:nvPr/>
        </p:nvPicPr>
        <p:blipFill>
          <a:blip r:embed="rId4"/>
          <a:stretch>
            <a:fillRect/>
          </a:stretch>
        </p:blipFill>
        <p:spPr>
          <a:xfrm>
            <a:off x="5610652" y="1053239"/>
            <a:ext cx="5829300" cy="4210050"/>
          </a:xfrm>
          <a:prstGeom prst="rect">
            <a:avLst/>
          </a:prstGeom>
        </p:spPr>
      </p:pic>
    </p:spTree>
    <p:extLst>
      <p:ext uri="{BB962C8B-B14F-4D97-AF65-F5344CB8AC3E}">
        <p14:creationId xmlns:p14="http://schemas.microsoft.com/office/powerpoint/2010/main" val="2147718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F66A1579-0C80-4FA2-B041-D2BA95378F73}"/>
              </a:ext>
            </a:extLst>
          </p:cNvPr>
          <p:cNvSpPr txBox="1"/>
          <p:nvPr/>
        </p:nvSpPr>
        <p:spPr>
          <a:xfrm>
            <a:off x="2106078" y="1400371"/>
            <a:ext cx="9280478" cy="5061578"/>
          </a:xfrm>
          <a:prstGeom prst="rect">
            <a:avLst/>
          </a:prstGeom>
          <a:noFill/>
        </p:spPr>
        <p:txBody>
          <a:bodyPr wrap="square">
            <a:spAutoFit/>
          </a:bodyPr>
          <a:lstStyle/>
          <a:p>
            <a:pPr marL="571500" indent="-571500">
              <a:lnSpc>
                <a:spcPct val="150000"/>
              </a:lnSpc>
              <a:buFont typeface="Arial" panose="020B0604020202020204" pitchFamily="34" charset="0"/>
              <a:buChar char="•"/>
            </a:pPr>
            <a:r>
              <a:rPr lang="en-US" sz="4400" dirty="0"/>
              <a:t>Aligned with LOs</a:t>
            </a:r>
          </a:p>
          <a:p>
            <a:pPr marL="571500" indent="-571500">
              <a:lnSpc>
                <a:spcPct val="150000"/>
              </a:lnSpc>
              <a:buFont typeface="Arial" panose="020B0604020202020204" pitchFamily="34" charset="0"/>
              <a:buChar char="•"/>
            </a:pPr>
            <a:r>
              <a:rPr lang="en-US" sz="4400" dirty="0"/>
              <a:t>Engage &amp; support learners</a:t>
            </a:r>
          </a:p>
          <a:p>
            <a:pPr marL="571500" indent="-571500">
              <a:lnSpc>
                <a:spcPct val="150000"/>
              </a:lnSpc>
              <a:buFont typeface="Arial" panose="020B0604020202020204" pitchFamily="34" charset="0"/>
              <a:buChar char="•"/>
            </a:pPr>
            <a:r>
              <a:rPr lang="en-US" sz="4400" dirty="0"/>
              <a:t>Build on prior learning &amp; experiences</a:t>
            </a:r>
          </a:p>
          <a:p>
            <a:pPr marL="571500" indent="-571500">
              <a:lnSpc>
                <a:spcPct val="150000"/>
              </a:lnSpc>
              <a:buFont typeface="Arial" panose="020B0604020202020204" pitchFamily="34" charset="0"/>
              <a:buChar char="•"/>
            </a:pPr>
            <a:r>
              <a:rPr lang="en-US" sz="4400" dirty="0"/>
              <a:t>Authentic, fits to the purpose</a:t>
            </a:r>
          </a:p>
          <a:p>
            <a:pPr marL="571500" indent="-571500">
              <a:lnSpc>
                <a:spcPct val="150000"/>
              </a:lnSpc>
              <a:buFont typeface="Arial" panose="020B0604020202020204" pitchFamily="34" charset="0"/>
              <a:buChar char="•"/>
            </a:pPr>
            <a:r>
              <a:rPr lang="en-US" sz="4400" dirty="0"/>
              <a:t>Supports and integrates assessment</a:t>
            </a:r>
          </a:p>
        </p:txBody>
      </p:sp>
      <p:sp>
        <p:nvSpPr>
          <p:cNvPr id="5" name="Titel 1">
            <a:extLst>
              <a:ext uri="{FF2B5EF4-FFF2-40B4-BE49-F238E27FC236}">
                <a16:creationId xmlns:a16="http://schemas.microsoft.com/office/drawing/2014/main" id="{ABB9A9EB-8F10-4B64-8DCE-9B50FA3836EA}"/>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Training</a:t>
            </a:r>
          </a:p>
        </p:txBody>
      </p:sp>
    </p:spTree>
    <p:extLst>
      <p:ext uri="{BB962C8B-B14F-4D97-AF65-F5344CB8AC3E}">
        <p14:creationId xmlns:p14="http://schemas.microsoft.com/office/powerpoint/2010/main" val="411254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A45A399-DA34-4949-80A0-2F58A1C1DB2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a:t>
            </a:r>
          </a:p>
          <a:p>
            <a:pPr algn="ctr"/>
            <a:r>
              <a:rPr lang="de-DE" sz="2400" b="1" dirty="0">
                <a:solidFill>
                  <a:srgbClr val="FF9900"/>
                </a:solidFill>
              </a:rPr>
              <a:t>Benefits</a:t>
            </a:r>
          </a:p>
        </p:txBody>
      </p:sp>
      <p:sp>
        <p:nvSpPr>
          <p:cNvPr id="4" name="Interaktive Schaltfläche: Informationen abrufen 3">
            <a:hlinkClick r:id="rId3" highlightClick="1"/>
            <a:extLst>
              <a:ext uri="{FF2B5EF4-FFF2-40B4-BE49-F238E27FC236}">
                <a16:creationId xmlns:a16="http://schemas.microsoft.com/office/drawing/2014/main" id="{9B556EEE-8FF4-4E93-B412-9B2D44F2845E}"/>
              </a:ext>
            </a:extLst>
          </p:cNvPr>
          <p:cNvSpPr/>
          <p:nvPr/>
        </p:nvSpPr>
        <p:spPr>
          <a:xfrm>
            <a:off x="8352430" y="3753134"/>
            <a:ext cx="1446663" cy="1187356"/>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E2B41D5-B1F0-4EFF-B452-922D54391468}"/>
              </a:ext>
            </a:extLst>
          </p:cNvPr>
          <p:cNvPicPr>
            <a:picLocks noChangeAspect="1"/>
          </p:cNvPicPr>
          <p:nvPr/>
        </p:nvPicPr>
        <p:blipFill>
          <a:blip r:embed="rId4"/>
          <a:stretch>
            <a:fillRect/>
          </a:stretch>
        </p:blipFill>
        <p:spPr>
          <a:xfrm>
            <a:off x="1789279" y="2140562"/>
            <a:ext cx="5829300" cy="4210050"/>
          </a:xfrm>
          <a:prstGeom prst="rect">
            <a:avLst/>
          </a:prstGeom>
        </p:spPr>
      </p:pic>
    </p:spTree>
    <p:extLst>
      <p:ext uri="{BB962C8B-B14F-4D97-AF65-F5344CB8AC3E}">
        <p14:creationId xmlns:p14="http://schemas.microsoft.com/office/powerpoint/2010/main" val="1752925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ihandform: Form 3">
            <a:extLst>
              <a:ext uri="{FF2B5EF4-FFF2-40B4-BE49-F238E27FC236}">
                <a16:creationId xmlns:a16="http://schemas.microsoft.com/office/drawing/2014/main" id="{07684868-42A4-4389-956A-6CE0DB4FAEF8}"/>
              </a:ext>
            </a:extLst>
          </p:cNvPr>
          <p:cNvSpPr/>
          <p:nvPr/>
        </p:nvSpPr>
        <p:spPr>
          <a:xfrm>
            <a:off x="5881694" y="2662775"/>
            <a:ext cx="1506170" cy="1506170"/>
          </a:xfrm>
          <a:custGeom>
            <a:avLst/>
            <a:gdLst>
              <a:gd name="connsiteX0" fmla="*/ 0 w 1506170"/>
              <a:gd name="connsiteY0" fmla="*/ 753085 h 1506170"/>
              <a:gd name="connsiteX1" fmla="*/ 753085 w 1506170"/>
              <a:gd name="connsiteY1" fmla="*/ 0 h 1506170"/>
              <a:gd name="connsiteX2" fmla="*/ 1506170 w 1506170"/>
              <a:gd name="connsiteY2" fmla="*/ 753085 h 1506170"/>
              <a:gd name="connsiteX3" fmla="*/ 753085 w 1506170"/>
              <a:gd name="connsiteY3" fmla="*/ 1506170 h 1506170"/>
              <a:gd name="connsiteX4" fmla="*/ 0 w 1506170"/>
              <a:gd name="connsiteY4" fmla="*/ 753085 h 150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6170" h="1506170">
                <a:moveTo>
                  <a:pt x="0" y="753085"/>
                </a:moveTo>
                <a:cubicBezTo>
                  <a:pt x="0" y="337168"/>
                  <a:pt x="337168" y="0"/>
                  <a:pt x="753085" y="0"/>
                </a:cubicBezTo>
                <a:cubicBezTo>
                  <a:pt x="1169002" y="0"/>
                  <a:pt x="1506170" y="337168"/>
                  <a:pt x="1506170" y="753085"/>
                </a:cubicBezTo>
                <a:cubicBezTo>
                  <a:pt x="1506170" y="1169002"/>
                  <a:pt x="1169002" y="1506170"/>
                  <a:pt x="753085" y="1506170"/>
                </a:cubicBezTo>
                <a:cubicBezTo>
                  <a:pt x="337168" y="1506170"/>
                  <a:pt x="0" y="1169002"/>
                  <a:pt x="0" y="75308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6453" tIns="276453" rIns="276453" bIns="276453" numCol="1" spcCol="1270" anchor="ctr" anchorCtr="0">
            <a:noAutofit/>
          </a:bodyPr>
          <a:lstStyle/>
          <a:p>
            <a:pPr marL="0" lvl="0" indent="0" algn="ctr" defTabSz="1955800">
              <a:lnSpc>
                <a:spcPct val="90000"/>
              </a:lnSpc>
              <a:spcBef>
                <a:spcPct val="0"/>
              </a:spcBef>
              <a:spcAft>
                <a:spcPct val="35000"/>
              </a:spcAft>
              <a:buNone/>
            </a:pPr>
            <a:r>
              <a:rPr lang="de-DE" sz="4400" b="1" kern="1200" dirty="0">
                <a:solidFill>
                  <a:srgbClr val="FFC000"/>
                </a:solidFill>
              </a:rPr>
              <a:t>EQF</a:t>
            </a:r>
          </a:p>
        </p:txBody>
      </p:sp>
      <p:sp>
        <p:nvSpPr>
          <p:cNvPr id="5" name="Freihandform: Form 4">
            <a:extLst>
              <a:ext uri="{FF2B5EF4-FFF2-40B4-BE49-F238E27FC236}">
                <a16:creationId xmlns:a16="http://schemas.microsoft.com/office/drawing/2014/main" id="{8545141B-1D03-4FA9-96BC-0393D4318A4B}"/>
              </a:ext>
            </a:extLst>
          </p:cNvPr>
          <p:cNvSpPr/>
          <p:nvPr/>
        </p:nvSpPr>
        <p:spPr>
          <a:xfrm rot="4947541">
            <a:off x="6185940" y="1984186"/>
            <a:ext cx="586418" cy="512097"/>
          </a:xfrm>
          <a:custGeom>
            <a:avLst/>
            <a:gdLst>
              <a:gd name="connsiteX0" fmla="*/ 0 w 586418"/>
              <a:gd name="connsiteY0" fmla="*/ 256049 h 512097"/>
              <a:gd name="connsiteX1" fmla="*/ 256049 w 586418"/>
              <a:gd name="connsiteY1" fmla="*/ 0 h 512097"/>
              <a:gd name="connsiteX2" fmla="*/ 256049 w 586418"/>
              <a:gd name="connsiteY2" fmla="*/ 128024 h 512097"/>
              <a:gd name="connsiteX3" fmla="*/ 330370 w 586418"/>
              <a:gd name="connsiteY3" fmla="*/ 128024 h 512097"/>
              <a:gd name="connsiteX4" fmla="*/ 330370 w 586418"/>
              <a:gd name="connsiteY4" fmla="*/ 0 h 512097"/>
              <a:gd name="connsiteX5" fmla="*/ 586418 w 586418"/>
              <a:gd name="connsiteY5" fmla="*/ 256049 h 512097"/>
              <a:gd name="connsiteX6" fmla="*/ 330370 w 586418"/>
              <a:gd name="connsiteY6" fmla="*/ 512097 h 512097"/>
              <a:gd name="connsiteX7" fmla="*/ 330370 w 586418"/>
              <a:gd name="connsiteY7" fmla="*/ 384073 h 512097"/>
              <a:gd name="connsiteX8" fmla="*/ 256049 w 586418"/>
              <a:gd name="connsiteY8" fmla="*/ 384073 h 512097"/>
              <a:gd name="connsiteX9" fmla="*/ 256049 w 586418"/>
              <a:gd name="connsiteY9" fmla="*/ 512097 h 512097"/>
              <a:gd name="connsiteX10" fmla="*/ 0 w 586418"/>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6418" h="512097">
                <a:moveTo>
                  <a:pt x="586418" y="256048"/>
                </a:moveTo>
                <a:lnTo>
                  <a:pt x="330369" y="512097"/>
                </a:lnTo>
                <a:lnTo>
                  <a:pt x="330369" y="384073"/>
                </a:lnTo>
                <a:lnTo>
                  <a:pt x="256048" y="384073"/>
                </a:lnTo>
                <a:lnTo>
                  <a:pt x="256048" y="512097"/>
                </a:lnTo>
                <a:lnTo>
                  <a:pt x="0" y="256048"/>
                </a:lnTo>
                <a:lnTo>
                  <a:pt x="256048" y="0"/>
                </a:lnTo>
                <a:lnTo>
                  <a:pt x="256048" y="128024"/>
                </a:lnTo>
                <a:lnTo>
                  <a:pt x="330369" y="128024"/>
                </a:lnTo>
                <a:lnTo>
                  <a:pt x="330369" y="0"/>
                </a:lnTo>
                <a:lnTo>
                  <a:pt x="586418" y="25604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3629" tIns="102418" rIns="-1" bIns="102419"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7" name="Freihandform: Form 6">
            <a:extLst>
              <a:ext uri="{FF2B5EF4-FFF2-40B4-BE49-F238E27FC236}">
                <a16:creationId xmlns:a16="http://schemas.microsoft.com/office/drawing/2014/main" id="{79080A0C-E815-4961-A684-6168AE7A56C9}"/>
              </a:ext>
            </a:extLst>
          </p:cNvPr>
          <p:cNvSpPr/>
          <p:nvPr/>
        </p:nvSpPr>
        <p:spPr>
          <a:xfrm>
            <a:off x="5652113" y="434952"/>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9156" tIns="239156" rIns="239156" bIns="239156" numCol="1" spcCol="1270" anchor="ctr" anchorCtr="0">
            <a:noAutofit/>
          </a:bodyPr>
          <a:lstStyle/>
          <a:p>
            <a:pPr marL="0" lvl="0" indent="0" algn="ctr" defTabSz="1422400">
              <a:lnSpc>
                <a:spcPct val="90000"/>
              </a:lnSpc>
              <a:spcBef>
                <a:spcPct val="0"/>
              </a:spcBef>
              <a:spcAft>
                <a:spcPct val="35000"/>
              </a:spcAft>
              <a:buNone/>
            </a:pPr>
            <a:r>
              <a:rPr lang="de-DE" sz="3200" b="1" kern="1200" dirty="0"/>
              <a:t>NQF</a:t>
            </a:r>
          </a:p>
        </p:txBody>
      </p:sp>
      <p:sp>
        <p:nvSpPr>
          <p:cNvPr id="8" name="Freihandform: Form 7">
            <a:extLst>
              <a:ext uri="{FF2B5EF4-FFF2-40B4-BE49-F238E27FC236}">
                <a16:creationId xmlns:a16="http://schemas.microsoft.com/office/drawing/2014/main" id="{C0632BC0-F5DA-4E55-B52A-9D3975DBC56B}"/>
              </a:ext>
            </a:extLst>
          </p:cNvPr>
          <p:cNvSpPr/>
          <p:nvPr/>
        </p:nvSpPr>
        <p:spPr>
          <a:xfrm rot="18954621">
            <a:off x="7151525" y="2220812"/>
            <a:ext cx="895769" cy="500324"/>
          </a:xfrm>
          <a:custGeom>
            <a:avLst/>
            <a:gdLst>
              <a:gd name="connsiteX0" fmla="*/ 0 w 895769"/>
              <a:gd name="connsiteY0" fmla="*/ 250162 h 500324"/>
              <a:gd name="connsiteX1" fmla="*/ 250162 w 895769"/>
              <a:gd name="connsiteY1" fmla="*/ 0 h 500324"/>
              <a:gd name="connsiteX2" fmla="*/ 250162 w 895769"/>
              <a:gd name="connsiteY2" fmla="*/ 125081 h 500324"/>
              <a:gd name="connsiteX3" fmla="*/ 645607 w 895769"/>
              <a:gd name="connsiteY3" fmla="*/ 125081 h 500324"/>
              <a:gd name="connsiteX4" fmla="*/ 645607 w 895769"/>
              <a:gd name="connsiteY4" fmla="*/ 0 h 500324"/>
              <a:gd name="connsiteX5" fmla="*/ 895769 w 895769"/>
              <a:gd name="connsiteY5" fmla="*/ 250162 h 500324"/>
              <a:gd name="connsiteX6" fmla="*/ 645607 w 895769"/>
              <a:gd name="connsiteY6" fmla="*/ 500324 h 500324"/>
              <a:gd name="connsiteX7" fmla="*/ 645607 w 895769"/>
              <a:gd name="connsiteY7" fmla="*/ 375243 h 500324"/>
              <a:gd name="connsiteX8" fmla="*/ 250162 w 895769"/>
              <a:gd name="connsiteY8" fmla="*/ 375243 h 500324"/>
              <a:gd name="connsiteX9" fmla="*/ 250162 w 895769"/>
              <a:gd name="connsiteY9" fmla="*/ 500324 h 500324"/>
              <a:gd name="connsiteX10" fmla="*/ 0 w 895769"/>
              <a:gd name="connsiteY10" fmla="*/ 250162 h 50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5769" h="500324">
                <a:moveTo>
                  <a:pt x="0" y="250162"/>
                </a:moveTo>
                <a:lnTo>
                  <a:pt x="250162" y="0"/>
                </a:lnTo>
                <a:lnTo>
                  <a:pt x="250162" y="125081"/>
                </a:lnTo>
                <a:lnTo>
                  <a:pt x="645607" y="125081"/>
                </a:lnTo>
                <a:lnTo>
                  <a:pt x="645607" y="0"/>
                </a:lnTo>
                <a:lnTo>
                  <a:pt x="895769" y="250162"/>
                </a:lnTo>
                <a:lnTo>
                  <a:pt x="645607" y="500324"/>
                </a:lnTo>
                <a:lnTo>
                  <a:pt x="645607" y="375243"/>
                </a:lnTo>
                <a:lnTo>
                  <a:pt x="250162" y="375243"/>
                </a:lnTo>
                <a:lnTo>
                  <a:pt x="250162" y="500324"/>
                </a:lnTo>
                <a:lnTo>
                  <a:pt x="0" y="250162"/>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0065" rIns="150096" bIns="100064"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9" name="Freihandform: Form 8">
            <a:extLst>
              <a:ext uri="{FF2B5EF4-FFF2-40B4-BE49-F238E27FC236}">
                <a16:creationId xmlns:a16="http://schemas.microsoft.com/office/drawing/2014/main" id="{EA4FB952-339E-4CD7-A8A0-DC874B52C65D}"/>
              </a:ext>
            </a:extLst>
          </p:cNvPr>
          <p:cNvSpPr/>
          <p:nvPr/>
        </p:nvSpPr>
        <p:spPr>
          <a:xfrm>
            <a:off x="7818523" y="934796"/>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9156" tIns="239156" rIns="239156" bIns="239156" numCol="1" spcCol="1270" anchor="ctr" anchorCtr="0">
            <a:noAutofit/>
          </a:bodyPr>
          <a:lstStyle/>
          <a:p>
            <a:pPr marL="0" lvl="0" indent="0" algn="ctr" defTabSz="1422400">
              <a:lnSpc>
                <a:spcPct val="90000"/>
              </a:lnSpc>
              <a:spcBef>
                <a:spcPct val="0"/>
              </a:spcBef>
              <a:spcAft>
                <a:spcPct val="35000"/>
              </a:spcAft>
              <a:buNone/>
            </a:pPr>
            <a:r>
              <a:rPr lang="de-DE" sz="3200" kern="1200" dirty="0"/>
              <a:t>NQF</a:t>
            </a:r>
          </a:p>
        </p:txBody>
      </p:sp>
      <p:sp>
        <p:nvSpPr>
          <p:cNvPr id="10" name="Freihandform: Form 9">
            <a:extLst>
              <a:ext uri="{FF2B5EF4-FFF2-40B4-BE49-F238E27FC236}">
                <a16:creationId xmlns:a16="http://schemas.microsoft.com/office/drawing/2014/main" id="{54531500-5B21-402B-9F1D-24F9BD653CC1}"/>
              </a:ext>
            </a:extLst>
          </p:cNvPr>
          <p:cNvSpPr/>
          <p:nvPr/>
        </p:nvSpPr>
        <p:spPr>
          <a:xfrm>
            <a:off x="7515776" y="3159811"/>
            <a:ext cx="1514946" cy="512097"/>
          </a:xfrm>
          <a:custGeom>
            <a:avLst/>
            <a:gdLst>
              <a:gd name="connsiteX0" fmla="*/ 0 w 1514946"/>
              <a:gd name="connsiteY0" fmla="*/ 256049 h 512097"/>
              <a:gd name="connsiteX1" fmla="*/ 256049 w 1514946"/>
              <a:gd name="connsiteY1" fmla="*/ 0 h 512097"/>
              <a:gd name="connsiteX2" fmla="*/ 256049 w 1514946"/>
              <a:gd name="connsiteY2" fmla="*/ 128024 h 512097"/>
              <a:gd name="connsiteX3" fmla="*/ 1258898 w 1514946"/>
              <a:gd name="connsiteY3" fmla="*/ 128024 h 512097"/>
              <a:gd name="connsiteX4" fmla="*/ 1258898 w 1514946"/>
              <a:gd name="connsiteY4" fmla="*/ 0 h 512097"/>
              <a:gd name="connsiteX5" fmla="*/ 1514946 w 1514946"/>
              <a:gd name="connsiteY5" fmla="*/ 256049 h 512097"/>
              <a:gd name="connsiteX6" fmla="*/ 1258898 w 1514946"/>
              <a:gd name="connsiteY6" fmla="*/ 512097 h 512097"/>
              <a:gd name="connsiteX7" fmla="*/ 1258898 w 1514946"/>
              <a:gd name="connsiteY7" fmla="*/ 384073 h 512097"/>
              <a:gd name="connsiteX8" fmla="*/ 256049 w 1514946"/>
              <a:gd name="connsiteY8" fmla="*/ 384073 h 512097"/>
              <a:gd name="connsiteX9" fmla="*/ 256049 w 1514946"/>
              <a:gd name="connsiteY9" fmla="*/ 512097 h 512097"/>
              <a:gd name="connsiteX10" fmla="*/ 0 w 1514946"/>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4946" h="512097">
                <a:moveTo>
                  <a:pt x="0" y="256049"/>
                </a:moveTo>
                <a:lnTo>
                  <a:pt x="256049" y="0"/>
                </a:lnTo>
                <a:lnTo>
                  <a:pt x="256049" y="128024"/>
                </a:lnTo>
                <a:lnTo>
                  <a:pt x="1258898" y="128024"/>
                </a:lnTo>
                <a:lnTo>
                  <a:pt x="1258898" y="0"/>
                </a:lnTo>
                <a:lnTo>
                  <a:pt x="1514946" y="256049"/>
                </a:lnTo>
                <a:lnTo>
                  <a:pt x="1258898" y="512097"/>
                </a:lnTo>
                <a:lnTo>
                  <a:pt x="1258898" y="384073"/>
                </a:lnTo>
                <a:lnTo>
                  <a:pt x="256049" y="384073"/>
                </a:lnTo>
                <a:lnTo>
                  <a:pt x="256049" y="512097"/>
                </a:lnTo>
                <a:lnTo>
                  <a:pt x="0" y="25604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2419" rIns="153629" bIns="102419"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11" name="Freihandform: Form 10">
            <a:extLst>
              <a:ext uri="{FF2B5EF4-FFF2-40B4-BE49-F238E27FC236}">
                <a16:creationId xmlns:a16="http://schemas.microsoft.com/office/drawing/2014/main" id="{AF95882D-F757-49BC-8618-898A8610DEBD}"/>
              </a:ext>
            </a:extLst>
          </p:cNvPr>
          <p:cNvSpPr/>
          <p:nvPr/>
        </p:nvSpPr>
        <p:spPr>
          <a:xfrm>
            <a:off x="9213401" y="2738084"/>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4076" tIns="234076" rIns="234076" bIns="234076" numCol="1" spcCol="1270" anchor="ctr" anchorCtr="0">
            <a:noAutofit/>
          </a:bodyPr>
          <a:lstStyle/>
          <a:p>
            <a:pPr marL="0" lvl="0" indent="0" algn="ctr" defTabSz="1244600">
              <a:lnSpc>
                <a:spcPct val="90000"/>
              </a:lnSpc>
              <a:spcBef>
                <a:spcPct val="0"/>
              </a:spcBef>
              <a:spcAft>
                <a:spcPct val="35000"/>
              </a:spcAft>
              <a:buNone/>
            </a:pPr>
            <a:r>
              <a:rPr lang="de-DE" sz="2800" b="1" kern="1200" dirty="0"/>
              <a:t>NQF</a:t>
            </a:r>
          </a:p>
        </p:txBody>
      </p:sp>
      <p:sp>
        <p:nvSpPr>
          <p:cNvPr id="13" name="Freihandform: Form 12">
            <a:extLst>
              <a:ext uri="{FF2B5EF4-FFF2-40B4-BE49-F238E27FC236}">
                <a16:creationId xmlns:a16="http://schemas.microsoft.com/office/drawing/2014/main" id="{FFFDF679-42A4-4BE5-AB68-EA6322DAAB63}"/>
              </a:ext>
            </a:extLst>
          </p:cNvPr>
          <p:cNvSpPr/>
          <p:nvPr/>
        </p:nvSpPr>
        <p:spPr>
          <a:xfrm>
            <a:off x="8009942" y="4818683"/>
            <a:ext cx="900222" cy="844902"/>
          </a:xfrm>
          <a:custGeom>
            <a:avLst/>
            <a:gdLst>
              <a:gd name="connsiteX0" fmla="*/ 0 w 900222"/>
              <a:gd name="connsiteY0" fmla="*/ 422451 h 844902"/>
              <a:gd name="connsiteX1" fmla="*/ 450111 w 900222"/>
              <a:gd name="connsiteY1" fmla="*/ 0 h 844902"/>
              <a:gd name="connsiteX2" fmla="*/ 900222 w 900222"/>
              <a:gd name="connsiteY2" fmla="*/ 422451 h 844902"/>
              <a:gd name="connsiteX3" fmla="*/ 450111 w 900222"/>
              <a:gd name="connsiteY3" fmla="*/ 844902 h 844902"/>
              <a:gd name="connsiteX4" fmla="*/ 0 w 900222"/>
              <a:gd name="connsiteY4" fmla="*/ 422451 h 8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222" h="844902">
                <a:moveTo>
                  <a:pt x="0" y="422451"/>
                </a:moveTo>
                <a:cubicBezTo>
                  <a:pt x="0" y="189138"/>
                  <a:pt x="201522" y="0"/>
                  <a:pt x="450111" y="0"/>
                </a:cubicBezTo>
                <a:cubicBezTo>
                  <a:pt x="698700" y="0"/>
                  <a:pt x="900222" y="189138"/>
                  <a:pt x="900222" y="422451"/>
                </a:cubicBezTo>
                <a:cubicBezTo>
                  <a:pt x="900222" y="655764"/>
                  <a:pt x="698700" y="844902"/>
                  <a:pt x="450111" y="844902"/>
                </a:cubicBezTo>
                <a:cubicBezTo>
                  <a:pt x="201522" y="844902"/>
                  <a:pt x="0" y="655764"/>
                  <a:pt x="0" y="422451"/>
                </a:cubicBezTo>
                <a:close/>
              </a:path>
            </a:pathLst>
          </a:custGeom>
          <a:solidFill>
            <a:schemeClr val="tx1">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7234" tIns="149133" rIns="157234" bIns="149133" numCol="1" spcCol="1270" anchor="ctr" anchorCtr="0">
            <a:noAutofit/>
          </a:bodyPr>
          <a:lstStyle/>
          <a:p>
            <a:pPr marL="0" lvl="0" indent="0" algn="ctr" defTabSz="889000">
              <a:lnSpc>
                <a:spcPct val="90000"/>
              </a:lnSpc>
              <a:spcBef>
                <a:spcPct val="0"/>
              </a:spcBef>
              <a:spcAft>
                <a:spcPct val="35000"/>
              </a:spcAft>
              <a:buNone/>
            </a:pPr>
            <a:r>
              <a:rPr lang="de-DE" sz="2000" b="1" kern="1200" dirty="0">
                <a:solidFill>
                  <a:srgbClr val="FFFF00"/>
                </a:solidFill>
              </a:rPr>
              <a:t>NQF</a:t>
            </a:r>
          </a:p>
        </p:txBody>
      </p:sp>
      <p:sp>
        <p:nvSpPr>
          <p:cNvPr id="14" name="Freihandform: Form 13">
            <a:extLst>
              <a:ext uri="{FF2B5EF4-FFF2-40B4-BE49-F238E27FC236}">
                <a16:creationId xmlns:a16="http://schemas.microsoft.com/office/drawing/2014/main" id="{E4B44FDA-D276-4075-99DF-850518B8E28B}"/>
              </a:ext>
            </a:extLst>
          </p:cNvPr>
          <p:cNvSpPr/>
          <p:nvPr/>
        </p:nvSpPr>
        <p:spPr>
          <a:xfrm rot="16593833">
            <a:off x="6141123" y="4396170"/>
            <a:ext cx="719725" cy="423224"/>
          </a:xfrm>
          <a:custGeom>
            <a:avLst/>
            <a:gdLst>
              <a:gd name="connsiteX0" fmla="*/ 0 w 719725"/>
              <a:gd name="connsiteY0" fmla="*/ 211612 h 423223"/>
              <a:gd name="connsiteX1" fmla="*/ 211612 w 719725"/>
              <a:gd name="connsiteY1" fmla="*/ 0 h 423223"/>
              <a:gd name="connsiteX2" fmla="*/ 211612 w 719725"/>
              <a:gd name="connsiteY2" fmla="*/ 105806 h 423223"/>
              <a:gd name="connsiteX3" fmla="*/ 508114 w 719725"/>
              <a:gd name="connsiteY3" fmla="*/ 105806 h 423223"/>
              <a:gd name="connsiteX4" fmla="*/ 508114 w 719725"/>
              <a:gd name="connsiteY4" fmla="*/ 0 h 423223"/>
              <a:gd name="connsiteX5" fmla="*/ 719725 w 719725"/>
              <a:gd name="connsiteY5" fmla="*/ 211612 h 423223"/>
              <a:gd name="connsiteX6" fmla="*/ 508114 w 719725"/>
              <a:gd name="connsiteY6" fmla="*/ 423223 h 423223"/>
              <a:gd name="connsiteX7" fmla="*/ 508114 w 719725"/>
              <a:gd name="connsiteY7" fmla="*/ 317417 h 423223"/>
              <a:gd name="connsiteX8" fmla="*/ 211612 w 719725"/>
              <a:gd name="connsiteY8" fmla="*/ 317417 h 423223"/>
              <a:gd name="connsiteX9" fmla="*/ 211612 w 719725"/>
              <a:gd name="connsiteY9" fmla="*/ 423223 h 423223"/>
              <a:gd name="connsiteX10" fmla="*/ 0 w 719725"/>
              <a:gd name="connsiteY10" fmla="*/ 211612 h 423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725" h="423223">
                <a:moveTo>
                  <a:pt x="719725" y="211611"/>
                </a:moveTo>
                <a:lnTo>
                  <a:pt x="508113" y="423222"/>
                </a:lnTo>
                <a:lnTo>
                  <a:pt x="508113" y="317417"/>
                </a:lnTo>
                <a:lnTo>
                  <a:pt x="211611" y="317417"/>
                </a:lnTo>
                <a:lnTo>
                  <a:pt x="211611" y="423222"/>
                </a:lnTo>
                <a:lnTo>
                  <a:pt x="0" y="211611"/>
                </a:lnTo>
                <a:lnTo>
                  <a:pt x="211611" y="1"/>
                </a:lnTo>
                <a:lnTo>
                  <a:pt x="211611" y="105806"/>
                </a:lnTo>
                <a:lnTo>
                  <a:pt x="508113" y="105806"/>
                </a:lnTo>
                <a:lnTo>
                  <a:pt x="508113" y="1"/>
                </a:lnTo>
                <a:lnTo>
                  <a:pt x="719725" y="21161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6965" tIns="84645" rIns="1" bIns="84645" numCol="1" spcCol="1270" anchor="ctr" anchorCtr="0">
            <a:noAutofit/>
          </a:bodyPr>
          <a:lstStyle/>
          <a:p>
            <a:pPr marL="0" lvl="0" indent="0" algn="ctr" defTabSz="889000">
              <a:lnSpc>
                <a:spcPct val="90000"/>
              </a:lnSpc>
              <a:spcBef>
                <a:spcPct val="0"/>
              </a:spcBef>
              <a:spcAft>
                <a:spcPct val="35000"/>
              </a:spcAft>
              <a:buNone/>
            </a:pPr>
            <a:endParaRPr lang="de-DE" sz="2000" kern="1200"/>
          </a:p>
        </p:txBody>
      </p:sp>
      <p:sp>
        <p:nvSpPr>
          <p:cNvPr id="15" name="Freihandform: Form 14">
            <a:extLst>
              <a:ext uri="{FF2B5EF4-FFF2-40B4-BE49-F238E27FC236}">
                <a16:creationId xmlns:a16="http://schemas.microsoft.com/office/drawing/2014/main" id="{C7D658D5-EDC3-4312-A32C-2FE3AD27013E}"/>
              </a:ext>
            </a:extLst>
          </p:cNvPr>
          <p:cNvSpPr/>
          <p:nvPr/>
        </p:nvSpPr>
        <p:spPr>
          <a:xfrm>
            <a:off x="5607846" y="5014939"/>
            <a:ext cx="1523845" cy="1408108"/>
          </a:xfrm>
          <a:custGeom>
            <a:avLst/>
            <a:gdLst>
              <a:gd name="connsiteX0" fmla="*/ 0 w 1523845"/>
              <a:gd name="connsiteY0" fmla="*/ 704054 h 1408108"/>
              <a:gd name="connsiteX1" fmla="*/ 761923 w 1523845"/>
              <a:gd name="connsiteY1" fmla="*/ 0 h 1408108"/>
              <a:gd name="connsiteX2" fmla="*/ 1523846 w 1523845"/>
              <a:gd name="connsiteY2" fmla="*/ 704054 h 1408108"/>
              <a:gd name="connsiteX3" fmla="*/ 761923 w 1523845"/>
              <a:gd name="connsiteY3" fmla="*/ 1408108 h 1408108"/>
              <a:gd name="connsiteX4" fmla="*/ 0 w 1523845"/>
              <a:gd name="connsiteY4" fmla="*/ 704054 h 140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3845" h="1408108">
                <a:moveTo>
                  <a:pt x="0" y="704054"/>
                </a:moveTo>
                <a:cubicBezTo>
                  <a:pt x="0" y="315216"/>
                  <a:pt x="341125" y="0"/>
                  <a:pt x="761923" y="0"/>
                </a:cubicBezTo>
                <a:cubicBezTo>
                  <a:pt x="1182721" y="0"/>
                  <a:pt x="1523846" y="315216"/>
                  <a:pt x="1523846" y="704054"/>
                </a:cubicBezTo>
                <a:cubicBezTo>
                  <a:pt x="1523846" y="1092892"/>
                  <a:pt x="1182721" y="1408108"/>
                  <a:pt x="761923" y="1408108"/>
                </a:cubicBezTo>
                <a:cubicBezTo>
                  <a:pt x="341125" y="1408108"/>
                  <a:pt x="0" y="1092892"/>
                  <a:pt x="0" y="704054"/>
                </a:cubicBezTo>
                <a:close/>
              </a:path>
            </a:pathLst>
          </a:custGeom>
          <a:solidFill>
            <a:srgbClr val="B81EA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67612" tIns="250663" rIns="267612" bIns="250663" numCol="1" spcCol="1270" anchor="ctr" anchorCtr="0">
            <a:noAutofit/>
          </a:bodyPr>
          <a:lstStyle/>
          <a:p>
            <a:pPr marL="0" lvl="0" indent="0" algn="ctr" defTabSz="1555750">
              <a:lnSpc>
                <a:spcPct val="90000"/>
              </a:lnSpc>
              <a:spcBef>
                <a:spcPct val="0"/>
              </a:spcBef>
              <a:spcAft>
                <a:spcPct val="35000"/>
              </a:spcAft>
              <a:buNone/>
            </a:pPr>
            <a:r>
              <a:rPr lang="de-DE" sz="3500" kern="1200" dirty="0"/>
              <a:t>NQF</a:t>
            </a:r>
          </a:p>
        </p:txBody>
      </p:sp>
      <p:sp>
        <p:nvSpPr>
          <p:cNvPr id="16" name="Freihandform: Form 15">
            <a:extLst>
              <a:ext uri="{FF2B5EF4-FFF2-40B4-BE49-F238E27FC236}">
                <a16:creationId xmlns:a16="http://schemas.microsoft.com/office/drawing/2014/main" id="{9943E6D2-E1DC-487C-BB8B-B12AC5042795}"/>
              </a:ext>
            </a:extLst>
          </p:cNvPr>
          <p:cNvSpPr/>
          <p:nvPr/>
        </p:nvSpPr>
        <p:spPr>
          <a:xfrm rot="19525090">
            <a:off x="4684024" y="4056600"/>
            <a:ext cx="1299803" cy="512098"/>
          </a:xfrm>
          <a:custGeom>
            <a:avLst/>
            <a:gdLst>
              <a:gd name="connsiteX0" fmla="*/ 0 w 1299802"/>
              <a:gd name="connsiteY0" fmla="*/ 256049 h 512097"/>
              <a:gd name="connsiteX1" fmla="*/ 256049 w 1299802"/>
              <a:gd name="connsiteY1" fmla="*/ 0 h 512097"/>
              <a:gd name="connsiteX2" fmla="*/ 256049 w 1299802"/>
              <a:gd name="connsiteY2" fmla="*/ 128024 h 512097"/>
              <a:gd name="connsiteX3" fmla="*/ 1043754 w 1299802"/>
              <a:gd name="connsiteY3" fmla="*/ 128024 h 512097"/>
              <a:gd name="connsiteX4" fmla="*/ 1043754 w 1299802"/>
              <a:gd name="connsiteY4" fmla="*/ 0 h 512097"/>
              <a:gd name="connsiteX5" fmla="*/ 1299802 w 1299802"/>
              <a:gd name="connsiteY5" fmla="*/ 256049 h 512097"/>
              <a:gd name="connsiteX6" fmla="*/ 1043754 w 1299802"/>
              <a:gd name="connsiteY6" fmla="*/ 512097 h 512097"/>
              <a:gd name="connsiteX7" fmla="*/ 1043754 w 1299802"/>
              <a:gd name="connsiteY7" fmla="*/ 384073 h 512097"/>
              <a:gd name="connsiteX8" fmla="*/ 256049 w 1299802"/>
              <a:gd name="connsiteY8" fmla="*/ 384073 h 512097"/>
              <a:gd name="connsiteX9" fmla="*/ 256049 w 1299802"/>
              <a:gd name="connsiteY9" fmla="*/ 512097 h 512097"/>
              <a:gd name="connsiteX10" fmla="*/ 0 w 1299802"/>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9802" h="512097">
                <a:moveTo>
                  <a:pt x="1299802" y="256048"/>
                </a:moveTo>
                <a:lnTo>
                  <a:pt x="1043753" y="512096"/>
                </a:lnTo>
                <a:lnTo>
                  <a:pt x="1043753" y="384073"/>
                </a:lnTo>
                <a:lnTo>
                  <a:pt x="256048" y="384073"/>
                </a:lnTo>
                <a:lnTo>
                  <a:pt x="256048" y="512096"/>
                </a:lnTo>
                <a:lnTo>
                  <a:pt x="0" y="256048"/>
                </a:lnTo>
                <a:lnTo>
                  <a:pt x="256048" y="1"/>
                </a:lnTo>
                <a:lnTo>
                  <a:pt x="256048" y="128024"/>
                </a:lnTo>
                <a:lnTo>
                  <a:pt x="1043753" y="128024"/>
                </a:lnTo>
                <a:lnTo>
                  <a:pt x="1043753" y="1"/>
                </a:lnTo>
                <a:lnTo>
                  <a:pt x="1299802" y="25604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3628" tIns="102419" rIns="1" bIns="102419"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17" name="Freihandform: Form 16">
            <a:extLst>
              <a:ext uri="{FF2B5EF4-FFF2-40B4-BE49-F238E27FC236}">
                <a16:creationId xmlns:a16="http://schemas.microsoft.com/office/drawing/2014/main" id="{656AF6E4-9C50-43DE-BC38-267989FAFE3C}"/>
              </a:ext>
            </a:extLst>
          </p:cNvPr>
          <p:cNvSpPr/>
          <p:nvPr/>
        </p:nvSpPr>
        <p:spPr>
          <a:xfrm>
            <a:off x="3375184" y="4517952"/>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rgbClr val="9BA63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2966" tIns="242966" rIns="242966" bIns="242966" numCol="1" spcCol="1270" anchor="ctr" anchorCtr="0">
            <a:noAutofit/>
          </a:bodyPr>
          <a:lstStyle/>
          <a:p>
            <a:pPr marL="0" lvl="0" indent="0" algn="ctr" defTabSz="1555750">
              <a:lnSpc>
                <a:spcPct val="90000"/>
              </a:lnSpc>
              <a:spcBef>
                <a:spcPct val="0"/>
              </a:spcBef>
              <a:spcAft>
                <a:spcPct val="35000"/>
              </a:spcAft>
              <a:buNone/>
            </a:pPr>
            <a:r>
              <a:rPr lang="de-DE" sz="3500" kern="1200" dirty="0"/>
              <a:t>NQF</a:t>
            </a:r>
          </a:p>
        </p:txBody>
      </p:sp>
      <p:sp>
        <p:nvSpPr>
          <p:cNvPr id="18" name="Freihandform: Form 17">
            <a:extLst>
              <a:ext uri="{FF2B5EF4-FFF2-40B4-BE49-F238E27FC236}">
                <a16:creationId xmlns:a16="http://schemas.microsoft.com/office/drawing/2014/main" id="{C0048F83-1943-461D-BEE2-62D148454C31}"/>
              </a:ext>
            </a:extLst>
          </p:cNvPr>
          <p:cNvSpPr/>
          <p:nvPr/>
        </p:nvSpPr>
        <p:spPr>
          <a:xfrm rot="21583246">
            <a:off x="4403808" y="3167438"/>
            <a:ext cx="1331771" cy="512098"/>
          </a:xfrm>
          <a:custGeom>
            <a:avLst/>
            <a:gdLst>
              <a:gd name="connsiteX0" fmla="*/ 0 w 1331770"/>
              <a:gd name="connsiteY0" fmla="*/ 256049 h 512097"/>
              <a:gd name="connsiteX1" fmla="*/ 256049 w 1331770"/>
              <a:gd name="connsiteY1" fmla="*/ 0 h 512097"/>
              <a:gd name="connsiteX2" fmla="*/ 256049 w 1331770"/>
              <a:gd name="connsiteY2" fmla="*/ 128024 h 512097"/>
              <a:gd name="connsiteX3" fmla="*/ 1075722 w 1331770"/>
              <a:gd name="connsiteY3" fmla="*/ 128024 h 512097"/>
              <a:gd name="connsiteX4" fmla="*/ 1075722 w 1331770"/>
              <a:gd name="connsiteY4" fmla="*/ 0 h 512097"/>
              <a:gd name="connsiteX5" fmla="*/ 1331770 w 1331770"/>
              <a:gd name="connsiteY5" fmla="*/ 256049 h 512097"/>
              <a:gd name="connsiteX6" fmla="*/ 1075722 w 1331770"/>
              <a:gd name="connsiteY6" fmla="*/ 512097 h 512097"/>
              <a:gd name="connsiteX7" fmla="*/ 1075722 w 1331770"/>
              <a:gd name="connsiteY7" fmla="*/ 384073 h 512097"/>
              <a:gd name="connsiteX8" fmla="*/ 256049 w 1331770"/>
              <a:gd name="connsiteY8" fmla="*/ 384073 h 512097"/>
              <a:gd name="connsiteX9" fmla="*/ 256049 w 1331770"/>
              <a:gd name="connsiteY9" fmla="*/ 512097 h 512097"/>
              <a:gd name="connsiteX10" fmla="*/ 0 w 1331770"/>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1770" h="512097">
                <a:moveTo>
                  <a:pt x="1331770" y="256048"/>
                </a:moveTo>
                <a:lnTo>
                  <a:pt x="1075721" y="512096"/>
                </a:lnTo>
                <a:lnTo>
                  <a:pt x="1075721" y="384073"/>
                </a:lnTo>
                <a:lnTo>
                  <a:pt x="256048" y="384073"/>
                </a:lnTo>
                <a:lnTo>
                  <a:pt x="256048" y="512096"/>
                </a:lnTo>
                <a:lnTo>
                  <a:pt x="0" y="256048"/>
                </a:lnTo>
                <a:lnTo>
                  <a:pt x="256048" y="1"/>
                </a:lnTo>
                <a:lnTo>
                  <a:pt x="256048" y="128024"/>
                </a:lnTo>
                <a:lnTo>
                  <a:pt x="1075721" y="128024"/>
                </a:lnTo>
                <a:lnTo>
                  <a:pt x="1075721" y="1"/>
                </a:lnTo>
                <a:lnTo>
                  <a:pt x="1331770" y="25604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3628" tIns="102420" rIns="1" bIns="102418"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19" name="Freihandform: Form 18">
            <a:extLst>
              <a:ext uri="{FF2B5EF4-FFF2-40B4-BE49-F238E27FC236}">
                <a16:creationId xmlns:a16="http://schemas.microsoft.com/office/drawing/2014/main" id="{A1922093-2145-4051-A0CE-C2737A675B1A}"/>
              </a:ext>
            </a:extLst>
          </p:cNvPr>
          <p:cNvSpPr/>
          <p:nvPr/>
        </p:nvSpPr>
        <p:spPr>
          <a:xfrm>
            <a:off x="2851910" y="2753216"/>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2966" tIns="242966" rIns="242966" bIns="242966" numCol="1" spcCol="1270" anchor="ctr" anchorCtr="0">
            <a:noAutofit/>
          </a:bodyPr>
          <a:lstStyle/>
          <a:p>
            <a:pPr marL="0" lvl="0" indent="0" algn="ctr" defTabSz="1555750">
              <a:lnSpc>
                <a:spcPct val="90000"/>
              </a:lnSpc>
              <a:spcBef>
                <a:spcPct val="0"/>
              </a:spcBef>
              <a:spcAft>
                <a:spcPct val="35000"/>
              </a:spcAft>
              <a:buNone/>
            </a:pPr>
            <a:r>
              <a:rPr lang="de-DE" sz="3500" b="1" kern="1200" dirty="0"/>
              <a:t>NQF</a:t>
            </a:r>
          </a:p>
        </p:txBody>
      </p:sp>
      <p:sp>
        <p:nvSpPr>
          <p:cNvPr id="20" name="Freihandform: Form 19">
            <a:extLst>
              <a:ext uri="{FF2B5EF4-FFF2-40B4-BE49-F238E27FC236}">
                <a16:creationId xmlns:a16="http://schemas.microsoft.com/office/drawing/2014/main" id="{92B0E3B6-EAF3-4CB8-8EBD-36FB01B5F555}"/>
              </a:ext>
            </a:extLst>
          </p:cNvPr>
          <p:cNvSpPr/>
          <p:nvPr/>
        </p:nvSpPr>
        <p:spPr>
          <a:xfrm rot="2240919">
            <a:off x="4661312" y="2201007"/>
            <a:ext cx="1434146" cy="512098"/>
          </a:xfrm>
          <a:custGeom>
            <a:avLst/>
            <a:gdLst>
              <a:gd name="connsiteX0" fmla="*/ 0 w 1434145"/>
              <a:gd name="connsiteY0" fmla="*/ 256049 h 512097"/>
              <a:gd name="connsiteX1" fmla="*/ 256049 w 1434145"/>
              <a:gd name="connsiteY1" fmla="*/ 0 h 512097"/>
              <a:gd name="connsiteX2" fmla="*/ 256049 w 1434145"/>
              <a:gd name="connsiteY2" fmla="*/ 128024 h 512097"/>
              <a:gd name="connsiteX3" fmla="*/ 1178097 w 1434145"/>
              <a:gd name="connsiteY3" fmla="*/ 128024 h 512097"/>
              <a:gd name="connsiteX4" fmla="*/ 1178097 w 1434145"/>
              <a:gd name="connsiteY4" fmla="*/ 0 h 512097"/>
              <a:gd name="connsiteX5" fmla="*/ 1434145 w 1434145"/>
              <a:gd name="connsiteY5" fmla="*/ 256049 h 512097"/>
              <a:gd name="connsiteX6" fmla="*/ 1178097 w 1434145"/>
              <a:gd name="connsiteY6" fmla="*/ 512097 h 512097"/>
              <a:gd name="connsiteX7" fmla="*/ 1178097 w 1434145"/>
              <a:gd name="connsiteY7" fmla="*/ 384073 h 512097"/>
              <a:gd name="connsiteX8" fmla="*/ 256049 w 1434145"/>
              <a:gd name="connsiteY8" fmla="*/ 384073 h 512097"/>
              <a:gd name="connsiteX9" fmla="*/ 256049 w 1434145"/>
              <a:gd name="connsiteY9" fmla="*/ 512097 h 512097"/>
              <a:gd name="connsiteX10" fmla="*/ 0 w 1434145"/>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145" h="512097">
                <a:moveTo>
                  <a:pt x="1434145" y="256048"/>
                </a:moveTo>
                <a:lnTo>
                  <a:pt x="1178096" y="512096"/>
                </a:lnTo>
                <a:lnTo>
                  <a:pt x="1178096" y="384073"/>
                </a:lnTo>
                <a:lnTo>
                  <a:pt x="256048" y="384073"/>
                </a:lnTo>
                <a:lnTo>
                  <a:pt x="256048" y="512096"/>
                </a:lnTo>
                <a:lnTo>
                  <a:pt x="0" y="256048"/>
                </a:lnTo>
                <a:lnTo>
                  <a:pt x="256048" y="1"/>
                </a:lnTo>
                <a:lnTo>
                  <a:pt x="256048" y="128024"/>
                </a:lnTo>
                <a:lnTo>
                  <a:pt x="1178096" y="128024"/>
                </a:lnTo>
                <a:lnTo>
                  <a:pt x="1178096" y="1"/>
                </a:lnTo>
                <a:lnTo>
                  <a:pt x="1434145" y="25604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3629" tIns="102420" rIns="0" bIns="102418"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21" name="Freihandform: Form 20">
            <a:extLst>
              <a:ext uri="{FF2B5EF4-FFF2-40B4-BE49-F238E27FC236}">
                <a16:creationId xmlns:a16="http://schemas.microsoft.com/office/drawing/2014/main" id="{02EB6C96-2597-4DDF-AEE8-8059CB28E06D}"/>
              </a:ext>
            </a:extLst>
          </p:cNvPr>
          <p:cNvSpPr/>
          <p:nvPr/>
        </p:nvSpPr>
        <p:spPr>
          <a:xfrm>
            <a:off x="3463397" y="835117"/>
            <a:ext cx="1355553" cy="1355553"/>
          </a:xfrm>
          <a:custGeom>
            <a:avLst/>
            <a:gdLst>
              <a:gd name="connsiteX0" fmla="*/ 0 w 1355553"/>
              <a:gd name="connsiteY0" fmla="*/ 677777 h 1355553"/>
              <a:gd name="connsiteX1" fmla="*/ 677777 w 1355553"/>
              <a:gd name="connsiteY1" fmla="*/ 0 h 1355553"/>
              <a:gd name="connsiteX2" fmla="*/ 1355554 w 1355553"/>
              <a:gd name="connsiteY2" fmla="*/ 677777 h 1355553"/>
              <a:gd name="connsiteX3" fmla="*/ 677777 w 1355553"/>
              <a:gd name="connsiteY3" fmla="*/ 1355554 h 1355553"/>
              <a:gd name="connsiteX4" fmla="*/ 0 w 1355553"/>
              <a:gd name="connsiteY4" fmla="*/ 677777 h 135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5553" h="1355553">
                <a:moveTo>
                  <a:pt x="0" y="677777"/>
                </a:moveTo>
                <a:cubicBezTo>
                  <a:pt x="0" y="303451"/>
                  <a:pt x="303451" y="0"/>
                  <a:pt x="677777" y="0"/>
                </a:cubicBezTo>
                <a:cubicBezTo>
                  <a:pt x="1052103" y="0"/>
                  <a:pt x="1355554" y="303451"/>
                  <a:pt x="1355554" y="677777"/>
                </a:cubicBezTo>
                <a:cubicBezTo>
                  <a:pt x="1355554" y="1052103"/>
                  <a:pt x="1052103" y="1355554"/>
                  <a:pt x="677777" y="1355554"/>
                </a:cubicBezTo>
                <a:cubicBezTo>
                  <a:pt x="303451" y="1355554"/>
                  <a:pt x="0" y="1052103"/>
                  <a:pt x="0" y="677777"/>
                </a:cubicBezTo>
                <a:close/>
              </a:path>
            </a:pathLst>
          </a:custGeom>
          <a:solidFill>
            <a:schemeClr val="tx1">
              <a:lumMod val="6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4076" tIns="234076" rIns="234076" bIns="234076" numCol="1" spcCol="1270" anchor="ctr" anchorCtr="0">
            <a:noAutofit/>
          </a:bodyPr>
          <a:lstStyle/>
          <a:p>
            <a:pPr marL="0" lvl="0" indent="0" algn="ctr" defTabSz="1244600">
              <a:lnSpc>
                <a:spcPct val="90000"/>
              </a:lnSpc>
              <a:spcBef>
                <a:spcPct val="0"/>
              </a:spcBef>
              <a:spcAft>
                <a:spcPct val="35000"/>
              </a:spcAft>
              <a:buNone/>
            </a:pPr>
            <a:r>
              <a:rPr lang="de-DE" sz="2800" kern="1200" dirty="0"/>
              <a:t>NQF</a:t>
            </a:r>
          </a:p>
        </p:txBody>
      </p:sp>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 &amp; NQF</a:t>
            </a:r>
          </a:p>
        </p:txBody>
      </p:sp>
      <p:sp>
        <p:nvSpPr>
          <p:cNvPr id="23" name="Freihandform: Form 22">
            <a:extLst>
              <a:ext uri="{FF2B5EF4-FFF2-40B4-BE49-F238E27FC236}">
                <a16:creationId xmlns:a16="http://schemas.microsoft.com/office/drawing/2014/main" id="{380830F2-7850-48F7-8A85-412D966FADD2}"/>
              </a:ext>
            </a:extLst>
          </p:cNvPr>
          <p:cNvSpPr/>
          <p:nvPr/>
        </p:nvSpPr>
        <p:spPr>
          <a:xfrm rot="2700000">
            <a:off x="7207660" y="4212325"/>
            <a:ext cx="961802" cy="512097"/>
          </a:xfrm>
          <a:custGeom>
            <a:avLst/>
            <a:gdLst>
              <a:gd name="connsiteX0" fmla="*/ 0 w 961802"/>
              <a:gd name="connsiteY0" fmla="*/ 256049 h 512097"/>
              <a:gd name="connsiteX1" fmla="*/ 256049 w 961802"/>
              <a:gd name="connsiteY1" fmla="*/ 0 h 512097"/>
              <a:gd name="connsiteX2" fmla="*/ 256049 w 961802"/>
              <a:gd name="connsiteY2" fmla="*/ 128024 h 512097"/>
              <a:gd name="connsiteX3" fmla="*/ 705754 w 961802"/>
              <a:gd name="connsiteY3" fmla="*/ 128024 h 512097"/>
              <a:gd name="connsiteX4" fmla="*/ 705754 w 961802"/>
              <a:gd name="connsiteY4" fmla="*/ 0 h 512097"/>
              <a:gd name="connsiteX5" fmla="*/ 961802 w 961802"/>
              <a:gd name="connsiteY5" fmla="*/ 256049 h 512097"/>
              <a:gd name="connsiteX6" fmla="*/ 705754 w 961802"/>
              <a:gd name="connsiteY6" fmla="*/ 512097 h 512097"/>
              <a:gd name="connsiteX7" fmla="*/ 705754 w 961802"/>
              <a:gd name="connsiteY7" fmla="*/ 384073 h 512097"/>
              <a:gd name="connsiteX8" fmla="*/ 256049 w 961802"/>
              <a:gd name="connsiteY8" fmla="*/ 384073 h 512097"/>
              <a:gd name="connsiteX9" fmla="*/ 256049 w 961802"/>
              <a:gd name="connsiteY9" fmla="*/ 512097 h 512097"/>
              <a:gd name="connsiteX10" fmla="*/ 0 w 961802"/>
              <a:gd name="connsiteY10" fmla="*/ 256049 h 51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1802" h="512097">
                <a:moveTo>
                  <a:pt x="0" y="256049"/>
                </a:moveTo>
                <a:lnTo>
                  <a:pt x="256049" y="0"/>
                </a:lnTo>
                <a:lnTo>
                  <a:pt x="256049" y="128024"/>
                </a:lnTo>
                <a:lnTo>
                  <a:pt x="705754" y="128024"/>
                </a:lnTo>
                <a:lnTo>
                  <a:pt x="705754" y="0"/>
                </a:lnTo>
                <a:lnTo>
                  <a:pt x="961802" y="256049"/>
                </a:lnTo>
                <a:lnTo>
                  <a:pt x="705754" y="512097"/>
                </a:lnTo>
                <a:lnTo>
                  <a:pt x="705754" y="384073"/>
                </a:lnTo>
                <a:lnTo>
                  <a:pt x="256049" y="384073"/>
                </a:lnTo>
                <a:lnTo>
                  <a:pt x="256049" y="512097"/>
                </a:lnTo>
                <a:lnTo>
                  <a:pt x="0" y="25604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2419" rIns="153628" bIns="102418"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Tree>
    <p:extLst>
      <p:ext uri="{BB962C8B-B14F-4D97-AF65-F5344CB8AC3E}">
        <p14:creationId xmlns:p14="http://schemas.microsoft.com/office/powerpoint/2010/main" val="84892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SQF</a:t>
            </a:r>
          </a:p>
        </p:txBody>
      </p:sp>
      <p:sp>
        <p:nvSpPr>
          <p:cNvPr id="3" name="Interaktive Schaltfläche: Informationen abrufen 2">
            <a:hlinkClick r:id="rId3" highlightClick="1"/>
            <a:extLst>
              <a:ext uri="{FF2B5EF4-FFF2-40B4-BE49-F238E27FC236}">
                <a16:creationId xmlns:a16="http://schemas.microsoft.com/office/drawing/2014/main" id="{A90860CC-90AE-4566-9164-51E948C19A1A}"/>
              </a:ext>
            </a:extLst>
          </p:cNvPr>
          <p:cNvSpPr/>
          <p:nvPr/>
        </p:nvSpPr>
        <p:spPr>
          <a:xfrm>
            <a:off x="8789159" y="5145206"/>
            <a:ext cx="982638" cy="887105"/>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F803A3AF-044D-4127-8D74-DD278142A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7568" y="825689"/>
            <a:ext cx="3996545" cy="4077555"/>
          </a:xfrm>
          <a:prstGeom prst="rect">
            <a:avLst/>
          </a:prstGeom>
        </p:spPr>
      </p:pic>
      <p:pic>
        <p:nvPicPr>
          <p:cNvPr id="7" name="Grafik 6">
            <a:extLst>
              <a:ext uri="{FF2B5EF4-FFF2-40B4-BE49-F238E27FC236}">
                <a16:creationId xmlns:a16="http://schemas.microsoft.com/office/drawing/2014/main" id="{918177A3-BE6C-4D06-BF6D-59F1EB57A1D5}"/>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2099455" y="1717183"/>
            <a:ext cx="3996545" cy="3745334"/>
          </a:xfrm>
          <a:prstGeom prst="rect">
            <a:avLst/>
          </a:prstGeom>
        </p:spPr>
      </p:pic>
    </p:spTree>
    <p:extLst>
      <p:ext uri="{BB962C8B-B14F-4D97-AF65-F5344CB8AC3E}">
        <p14:creationId xmlns:p14="http://schemas.microsoft.com/office/powerpoint/2010/main" val="230649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ihandform: Form 16">
            <a:extLst>
              <a:ext uri="{FF2B5EF4-FFF2-40B4-BE49-F238E27FC236}">
                <a16:creationId xmlns:a16="http://schemas.microsoft.com/office/drawing/2014/main" id="{DBFC94F6-16B4-49C7-9053-2B3FCBB0EB89}"/>
              </a:ext>
            </a:extLst>
          </p:cNvPr>
          <p:cNvSpPr/>
          <p:nvPr/>
        </p:nvSpPr>
        <p:spPr>
          <a:xfrm>
            <a:off x="6047083" y="2556132"/>
            <a:ext cx="1405258" cy="1280526"/>
          </a:xfrm>
          <a:custGeom>
            <a:avLst/>
            <a:gdLst>
              <a:gd name="connsiteX0" fmla="*/ 0 w 1405258"/>
              <a:gd name="connsiteY0" fmla="*/ 640263 h 1280526"/>
              <a:gd name="connsiteX1" fmla="*/ 702629 w 1405258"/>
              <a:gd name="connsiteY1" fmla="*/ 0 h 1280526"/>
              <a:gd name="connsiteX2" fmla="*/ 1405258 w 1405258"/>
              <a:gd name="connsiteY2" fmla="*/ 640263 h 1280526"/>
              <a:gd name="connsiteX3" fmla="*/ 702629 w 1405258"/>
              <a:gd name="connsiteY3" fmla="*/ 1280526 h 1280526"/>
              <a:gd name="connsiteX4" fmla="*/ 0 w 1405258"/>
              <a:gd name="connsiteY4" fmla="*/ 640263 h 1280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258" h="1280526">
                <a:moveTo>
                  <a:pt x="0" y="640263"/>
                </a:moveTo>
                <a:cubicBezTo>
                  <a:pt x="0" y="286656"/>
                  <a:pt x="314578" y="0"/>
                  <a:pt x="702629" y="0"/>
                </a:cubicBezTo>
                <a:cubicBezTo>
                  <a:pt x="1090680" y="0"/>
                  <a:pt x="1405258" y="286656"/>
                  <a:pt x="1405258" y="640263"/>
                </a:cubicBezTo>
                <a:cubicBezTo>
                  <a:pt x="1405258" y="993870"/>
                  <a:pt x="1090680" y="1280526"/>
                  <a:pt x="702629" y="1280526"/>
                </a:cubicBezTo>
                <a:cubicBezTo>
                  <a:pt x="314578" y="1280526"/>
                  <a:pt x="0" y="993870"/>
                  <a:pt x="0" y="640263"/>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865" tIns="239599" rIns="257865" bIns="239599" numCol="1" spcCol="1270" anchor="ctr" anchorCtr="0">
            <a:noAutofit/>
          </a:bodyPr>
          <a:lstStyle/>
          <a:p>
            <a:pPr marL="0" lvl="0" indent="0" algn="ctr" defTabSz="1822450">
              <a:lnSpc>
                <a:spcPct val="90000"/>
              </a:lnSpc>
              <a:spcBef>
                <a:spcPct val="0"/>
              </a:spcBef>
              <a:spcAft>
                <a:spcPct val="35000"/>
              </a:spcAft>
              <a:buNone/>
            </a:pPr>
            <a:r>
              <a:rPr lang="de-DE" sz="4100" b="1" kern="1200" dirty="0">
                <a:solidFill>
                  <a:srgbClr val="FFC000"/>
                </a:solidFill>
              </a:rPr>
              <a:t>EQF</a:t>
            </a:r>
          </a:p>
        </p:txBody>
      </p:sp>
      <p:sp>
        <p:nvSpPr>
          <p:cNvPr id="18" name="Freihandform: Form 17">
            <a:extLst>
              <a:ext uri="{FF2B5EF4-FFF2-40B4-BE49-F238E27FC236}">
                <a16:creationId xmlns:a16="http://schemas.microsoft.com/office/drawing/2014/main" id="{DB273BCA-ABA1-41C8-831F-530081C56B22}"/>
              </a:ext>
            </a:extLst>
          </p:cNvPr>
          <p:cNvSpPr/>
          <p:nvPr/>
        </p:nvSpPr>
        <p:spPr>
          <a:xfrm rot="5069675">
            <a:off x="6196518" y="1665616"/>
            <a:ext cx="861446" cy="520259"/>
          </a:xfrm>
          <a:custGeom>
            <a:avLst/>
            <a:gdLst>
              <a:gd name="connsiteX0" fmla="*/ 0 w 861445"/>
              <a:gd name="connsiteY0" fmla="*/ 260130 h 520259"/>
              <a:gd name="connsiteX1" fmla="*/ 260130 w 861445"/>
              <a:gd name="connsiteY1" fmla="*/ 0 h 520259"/>
              <a:gd name="connsiteX2" fmla="*/ 260130 w 861445"/>
              <a:gd name="connsiteY2" fmla="*/ 130065 h 520259"/>
              <a:gd name="connsiteX3" fmla="*/ 601316 w 861445"/>
              <a:gd name="connsiteY3" fmla="*/ 130065 h 520259"/>
              <a:gd name="connsiteX4" fmla="*/ 601316 w 861445"/>
              <a:gd name="connsiteY4" fmla="*/ 0 h 520259"/>
              <a:gd name="connsiteX5" fmla="*/ 861445 w 861445"/>
              <a:gd name="connsiteY5" fmla="*/ 260130 h 520259"/>
              <a:gd name="connsiteX6" fmla="*/ 601316 w 861445"/>
              <a:gd name="connsiteY6" fmla="*/ 520259 h 520259"/>
              <a:gd name="connsiteX7" fmla="*/ 601316 w 861445"/>
              <a:gd name="connsiteY7" fmla="*/ 390194 h 520259"/>
              <a:gd name="connsiteX8" fmla="*/ 260130 w 861445"/>
              <a:gd name="connsiteY8" fmla="*/ 390194 h 520259"/>
              <a:gd name="connsiteX9" fmla="*/ 260130 w 861445"/>
              <a:gd name="connsiteY9" fmla="*/ 520259 h 520259"/>
              <a:gd name="connsiteX10" fmla="*/ 0 w 861445"/>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1445" h="520259">
                <a:moveTo>
                  <a:pt x="861445" y="260129"/>
                </a:moveTo>
                <a:lnTo>
                  <a:pt x="601315" y="520258"/>
                </a:lnTo>
                <a:lnTo>
                  <a:pt x="601315" y="390194"/>
                </a:lnTo>
                <a:lnTo>
                  <a:pt x="260129" y="390194"/>
                </a:lnTo>
                <a:lnTo>
                  <a:pt x="260129" y="520258"/>
                </a:lnTo>
                <a:lnTo>
                  <a:pt x="0" y="260129"/>
                </a:lnTo>
                <a:lnTo>
                  <a:pt x="260129" y="1"/>
                </a:lnTo>
                <a:lnTo>
                  <a:pt x="260129" y="130065"/>
                </a:lnTo>
                <a:lnTo>
                  <a:pt x="601315" y="130065"/>
                </a:lnTo>
                <a:lnTo>
                  <a:pt x="601315" y="1"/>
                </a:lnTo>
                <a:lnTo>
                  <a:pt x="861445" y="26012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6078" tIns="104052" rIns="0" bIns="104051"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19" name="Freihandform: Form 18">
            <a:extLst>
              <a:ext uri="{FF2B5EF4-FFF2-40B4-BE49-F238E27FC236}">
                <a16:creationId xmlns:a16="http://schemas.microsoft.com/office/drawing/2014/main" id="{944875CB-D9FF-4C56-8B88-3991E5BCDA17}"/>
              </a:ext>
            </a:extLst>
          </p:cNvPr>
          <p:cNvSpPr/>
          <p:nvPr/>
        </p:nvSpPr>
        <p:spPr>
          <a:xfrm>
            <a:off x="5975529" y="185108"/>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marL="0" lvl="0" indent="0" algn="ctr" defTabSz="1244600">
              <a:lnSpc>
                <a:spcPct val="90000"/>
              </a:lnSpc>
              <a:spcBef>
                <a:spcPct val="0"/>
              </a:spcBef>
              <a:spcAft>
                <a:spcPct val="35000"/>
              </a:spcAft>
              <a:buNone/>
            </a:pPr>
            <a:r>
              <a:rPr lang="de-DE" sz="2800" b="1" kern="1200" dirty="0"/>
              <a:t>NQF</a:t>
            </a:r>
          </a:p>
        </p:txBody>
      </p:sp>
      <p:sp>
        <p:nvSpPr>
          <p:cNvPr id="20" name="Freihandform: Form 19">
            <a:extLst>
              <a:ext uri="{FF2B5EF4-FFF2-40B4-BE49-F238E27FC236}">
                <a16:creationId xmlns:a16="http://schemas.microsoft.com/office/drawing/2014/main" id="{B1D9BE1B-2B70-4C2D-83FA-E93F888AD7B6}"/>
              </a:ext>
            </a:extLst>
          </p:cNvPr>
          <p:cNvSpPr/>
          <p:nvPr/>
        </p:nvSpPr>
        <p:spPr>
          <a:xfrm rot="17787993">
            <a:off x="6807675" y="1670350"/>
            <a:ext cx="1171577" cy="508298"/>
          </a:xfrm>
          <a:custGeom>
            <a:avLst/>
            <a:gdLst>
              <a:gd name="connsiteX0" fmla="*/ 0 w 1171577"/>
              <a:gd name="connsiteY0" fmla="*/ 254149 h 508298"/>
              <a:gd name="connsiteX1" fmla="*/ 254149 w 1171577"/>
              <a:gd name="connsiteY1" fmla="*/ 0 h 508298"/>
              <a:gd name="connsiteX2" fmla="*/ 254149 w 1171577"/>
              <a:gd name="connsiteY2" fmla="*/ 127075 h 508298"/>
              <a:gd name="connsiteX3" fmla="*/ 917428 w 1171577"/>
              <a:gd name="connsiteY3" fmla="*/ 127075 h 508298"/>
              <a:gd name="connsiteX4" fmla="*/ 917428 w 1171577"/>
              <a:gd name="connsiteY4" fmla="*/ 0 h 508298"/>
              <a:gd name="connsiteX5" fmla="*/ 1171577 w 1171577"/>
              <a:gd name="connsiteY5" fmla="*/ 254149 h 508298"/>
              <a:gd name="connsiteX6" fmla="*/ 917428 w 1171577"/>
              <a:gd name="connsiteY6" fmla="*/ 508298 h 508298"/>
              <a:gd name="connsiteX7" fmla="*/ 917428 w 1171577"/>
              <a:gd name="connsiteY7" fmla="*/ 381224 h 508298"/>
              <a:gd name="connsiteX8" fmla="*/ 254149 w 1171577"/>
              <a:gd name="connsiteY8" fmla="*/ 381224 h 508298"/>
              <a:gd name="connsiteX9" fmla="*/ 254149 w 1171577"/>
              <a:gd name="connsiteY9" fmla="*/ 508298 h 508298"/>
              <a:gd name="connsiteX10" fmla="*/ 0 w 1171577"/>
              <a:gd name="connsiteY10" fmla="*/ 254149 h 50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1577" h="508298">
                <a:moveTo>
                  <a:pt x="0" y="254149"/>
                </a:moveTo>
                <a:lnTo>
                  <a:pt x="254149" y="0"/>
                </a:lnTo>
                <a:lnTo>
                  <a:pt x="254149" y="127075"/>
                </a:lnTo>
                <a:lnTo>
                  <a:pt x="917428" y="127075"/>
                </a:lnTo>
                <a:lnTo>
                  <a:pt x="917428" y="0"/>
                </a:lnTo>
                <a:lnTo>
                  <a:pt x="1171577" y="254149"/>
                </a:lnTo>
                <a:lnTo>
                  <a:pt x="917428" y="508298"/>
                </a:lnTo>
                <a:lnTo>
                  <a:pt x="917428" y="381224"/>
                </a:lnTo>
                <a:lnTo>
                  <a:pt x="254149" y="381224"/>
                </a:lnTo>
                <a:lnTo>
                  <a:pt x="254149" y="508298"/>
                </a:lnTo>
                <a:lnTo>
                  <a:pt x="0" y="25414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1660" rIns="152489" bIns="101659" numCol="1" spcCol="1270" anchor="ctr" anchorCtr="0">
            <a:noAutofit/>
          </a:bodyPr>
          <a:lstStyle/>
          <a:p>
            <a:pPr marL="0" lvl="0" indent="0" algn="ctr" defTabSz="1066800">
              <a:lnSpc>
                <a:spcPct val="90000"/>
              </a:lnSpc>
              <a:spcBef>
                <a:spcPct val="0"/>
              </a:spcBef>
              <a:spcAft>
                <a:spcPct val="35000"/>
              </a:spcAft>
              <a:buNone/>
            </a:pPr>
            <a:endParaRPr lang="de-DE" sz="2400" kern="1200"/>
          </a:p>
        </p:txBody>
      </p:sp>
      <p:sp>
        <p:nvSpPr>
          <p:cNvPr id="21" name="Freihandform: Form 20">
            <a:extLst>
              <a:ext uri="{FF2B5EF4-FFF2-40B4-BE49-F238E27FC236}">
                <a16:creationId xmlns:a16="http://schemas.microsoft.com/office/drawing/2014/main" id="{2A8519E5-2F00-4B89-91CC-E6CF96B7646A}"/>
              </a:ext>
            </a:extLst>
          </p:cNvPr>
          <p:cNvSpPr/>
          <p:nvPr/>
        </p:nvSpPr>
        <p:spPr>
          <a:xfrm>
            <a:off x="7419792" y="239151"/>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marL="0" lvl="0" indent="0" algn="ctr" defTabSz="1244600">
              <a:lnSpc>
                <a:spcPct val="90000"/>
              </a:lnSpc>
              <a:spcBef>
                <a:spcPct val="0"/>
              </a:spcBef>
              <a:spcAft>
                <a:spcPct val="35000"/>
              </a:spcAft>
              <a:buNone/>
            </a:pPr>
            <a:r>
              <a:rPr lang="de-DE" sz="2800" kern="1200" dirty="0"/>
              <a:t>NQF</a:t>
            </a:r>
          </a:p>
        </p:txBody>
      </p:sp>
      <p:sp>
        <p:nvSpPr>
          <p:cNvPr id="22" name="Freihandform: Form 21">
            <a:extLst>
              <a:ext uri="{FF2B5EF4-FFF2-40B4-BE49-F238E27FC236}">
                <a16:creationId xmlns:a16="http://schemas.microsoft.com/office/drawing/2014/main" id="{F50338F8-E366-47A4-82A2-5C5F5B578EB1}"/>
              </a:ext>
            </a:extLst>
          </p:cNvPr>
          <p:cNvSpPr/>
          <p:nvPr/>
        </p:nvSpPr>
        <p:spPr>
          <a:xfrm rot="20220751">
            <a:off x="7399414" y="2399918"/>
            <a:ext cx="1229242" cy="520259"/>
          </a:xfrm>
          <a:custGeom>
            <a:avLst/>
            <a:gdLst>
              <a:gd name="connsiteX0" fmla="*/ 0 w 1229242"/>
              <a:gd name="connsiteY0" fmla="*/ 260130 h 520259"/>
              <a:gd name="connsiteX1" fmla="*/ 260130 w 1229242"/>
              <a:gd name="connsiteY1" fmla="*/ 0 h 520259"/>
              <a:gd name="connsiteX2" fmla="*/ 260130 w 1229242"/>
              <a:gd name="connsiteY2" fmla="*/ 130065 h 520259"/>
              <a:gd name="connsiteX3" fmla="*/ 969113 w 1229242"/>
              <a:gd name="connsiteY3" fmla="*/ 130065 h 520259"/>
              <a:gd name="connsiteX4" fmla="*/ 969113 w 1229242"/>
              <a:gd name="connsiteY4" fmla="*/ 0 h 520259"/>
              <a:gd name="connsiteX5" fmla="*/ 1229242 w 1229242"/>
              <a:gd name="connsiteY5" fmla="*/ 260130 h 520259"/>
              <a:gd name="connsiteX6" fmla="*/ 969113 w 1229242"/>
              <a:gd name="connsiteY6" fmla="*/ 520259 h 520259"/>
              <a:gd name="connsiteX7" fmla="*/ 969113 w 1229242"/>
              <a:gd name="connsiteY7" fmla="*/ 390194 h 520259"/>
              <a:gd name="connsiteX8" fmla="*/ 260130 w 1229242"/>
              <a:gd name="connsiteY8" fmla="*/ 390194 h 520259"/>
              <a:gd name="connsiteX9" fmla="*/ 260130 w 1229242"/>
              <a:gd name="connsiteY9" fmla="*/ 520259 h 520259"/>
              <a:gd name="connsiteX10" fmla="*/ 0 w 1229242"/>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9242" h="520259">
                <a:moveTo>
                  <a:pt x="0" y="260130"/>
                </a:moveTo>
                <a:lnTo>
                  <a:pt x="260130" y="0"/>
                </a:lnTo>
                <a:lnTo>
                  <a:pt x="260130" y="130065"/>
                </a:lnTo>
                <a:lnTo>
                  <a:pt x="969113" y="130065"/>
                </a:lnTo>
                <a:lnTo>
                  <a:pt x="969113" y="0"/>
                </a:lnTo>
                <a:lnTo>
                  <a:pt x="1229242" y="260130"/>
                </a:lnTo>
                <a:lnTo>
                  <a:pt x="969113" y="520259"/>
                </a:lnTo>
                <a:lnTo>
                  <a:pt x="969113" y="390194"/>
                </a:lnTo>
                <a:lnTo>
                  <a:pt x="260130" y="390194"/>
                </a:lnTo>
                <a:lnTo>
                  <a:pt x="260130" y="520259"/>
                </a:lnTo>
                <a:lnTo>
                  <a:pt x="0" y="26013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4052" rIns="156078" bIns="104051"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23" name="Freihandform: Form 22">
            <a:extLst>
              <a:ext uri="{FF2B5EF4-FFF2-40B4-BE49-F238E27FC236}">
                <a16:creationId xmlns:a16="http://schemas.microsoft.com/office/drawing/2014/main" id="{1E2E06C2-7B3B-4654-97A5-8B5695846054}"/>
              </a:ext>
            </a:extLst>
          </p:cNvPr>
          <p:cNvSpPr/>
          <p:nvPr/>
        </p:nvSpPr>
        <p:spPr>
          <a:xfrm>
            <a:off x="8566842" y="682389"/>
            <a:ext cx="2556981" cy="2401582"/>
          </a:xfrm>
          <a:custGeom>
            <a:avLst/>
            <a:gdLst>
              <a:gd name="connsiteX0" fmla="*/ 0 w 2556981"/>
              <a:gd name="connsiteY0" fmla="*/ 1200791 h 2401582"/>
              <a:gd name="connsiteX1" fmla="*/ 1278491 w 2556981"/>
              <a:gd name="connsiteY1" fmla="*/ 0 h 2401582"/>
              <a:gd name="connsiteX2" fmla="*/ 2556982 w 2556981"/>
              <a:gd name="connsiteY2" fmla="*/ 1200791 h 2401582"/>
              <a:gd name="connsiteX3" fmla="*/ 1278491 w 2556981"/>
              <a:gd name="connsiteY3" fmla="*/ 2401582 h 2401582"/>
              <a:gd name="connsiteX4" fmla="*/ 0 w 2556981"/>
              <a:gd name="connsiteY4" fmla="*/ 1200791 h 2401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981" h="2401582">
                <a:moveTo>
                  <a:pt x="0" y="1200791"/>
                </a:moveTo>
                <a:cubicBezTo>
                  <a:pt x="0" y="537612"/>
                  <a:pt x="572400" y="0"/>
                  <a:pt x="1278491" y="0"/>
                </a:cubicBezTo>
                <a:cubicBezTo>
                  <a:pt x="1984582" y="0"/>
                  <a:pt x="2556982" y="537612"/>
                  <a:pt x="2556982" y="1200791"/>
                </a:cubicBezTo>
                <a:cubicBezTo>
                  <a:pt x="2556982" y="1863970"/>
                  <a:pt x="1984582" y="2401582"/>
                  <a:pt x="1278491" y="2401582"/>
                </a:cubicBezTo>
                <a:cubicBezTo>
                  <a:pt x="572400" y="2401582"/>
                  <a:pt x="0" y="1863970"/>
                  <a:pt x="0" y="1200791"/>
                </a:cubicBezTo>
                <a:close/>
              </a:path>
            </a:pathLst>
          </a:cu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20181" tIns="397424" rIns="420181" bIns="397424" numCol="1" spcCol="1270" anchor="ctr" anchorCtr="0">
            <a:noAutofit/>
          </a:bodyPr>
          <a:lstStyle/>
          <a:p>
            <a:pPr marL="0" lvl="0" indent="0" algn="ctr" defTabSz="1600200">
              <a:lnSpc>
                <a:spcPct val="90000"/>
              </a:lnSpc>
              <a:spcBef>
                <a:spcPct val="0"/>
              </a:spcBef>
              <a:spcAft>
                <a:spcPct val="35000"/>
              </a:spcAft>
              <a:buNone/>
            </a:pPr>
            <a:r>
              <a:rPr lang="de-DE" sz="3600" b="1" kern="1200" dirty="0">
                <a:solidFill>
                  <a:srgbClr val="FFC000"/>
                </a:solidFill>
              </a:rPr>
              <a:t>SQFCGF</a:t>
            </a:r>
          </a:p>
        </p:txBody>
      </p:sp>
      <p:sp>
        <p:nvSpPr>
          <p:cNvPr id="24" name="Freihandform: Form 23">
            <a:extLst>
              <a:ext uri="{FF2B5EF4-FFF2-40B4-BE49-F238E27FC236}">
                <a16:creationId xmlns:a16="http://schemas.microsoft.com/office/drawing/2014/main" id="{D06F9756-729B-42B5-847B-4B3E74366A31}"/>
              </a:ext>
            </a:extLst>
          </p:cNvPr>
          <p:cNvSpPr/>
          <p:nvPr/>
        </p:nvSpPr>
        <p:spPr>
          <a:xfrm rot="1033413">
            <a:off x="7902593" y="3377159"/>
            <a:ext cx="756828" cy="520259"/>
          </a:xfrm>
          <a:custGeom>
            <a:avLst/>
            <a:gdLst>
              <a:gd name="connsiteX0" fmla="*/ 0 w 756828"/>
              <a:gd name="connsiteY0" fmla="*/ 260130 h 520259"/>
              <a:gd name="connsiteX1" fmla="*/ 260130 w 756828"/>
              <a:gd name="connsiteY1" fmla="*/ 0 h 520259"/>
              <a:gd name="connsiteX2" fmla="*/ 260130 w 756828"/>
              <a:gd name="connsiteY2" fmla="*/ 130065 h 520259"/>
              <a:gd name="connsiteX3" fmla="*/ 496699 w 756828"/>
              <a:gd name="connsiteY3" fmla="*/ 130065 h 520259"/>
              <a:gd name="connsiteX4" fmla="*/ 496699 w 756828"/>
              <a:gd name="connsiteY4" fmla="*/ 0 h 520259"/>
              <a:gd name="connsiteX5" fmla="*/ 756828 w 756828"/>
              <a:gd name="connsiteY5" fmla="*/ 260130 h 520259"/>
              <a:gd name="connsiteX6" fmla="*/ 496699 w 756828"/>
              <a:gd name="connsiteY6" fmla="*/ 520259 h 520259"/>
              <a:gd name="connsiteX7" fmla="*/ 496699 w 756828"/>
              <a:gd name="connsiteY7" fmla="*/ 390194 h 520259"/>
              <a:gd name="connsiteX8" fmla="*/ 260130 w 756828"/>
              <a:gd name="connsiteY8" fmla="*/ 390194 h 520259"/>
              <a:gd name="connsiteX9" fmla="*/ 260130 w 756828"/>
              <a:gd name="connsiteY9" fmla="*/ 520259 h 520259"/>
              <a:gd name="connsiteX10" fmla="*/ 0 w 756828"/>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828" h="520259">
                <a:moveTo>
                  <a:pt x="0" y="260130"/>
                </a:moveTo>
                <a:lnTo>
                  <a:pt x="260130" y="0"/>
                </a:lnTo>
                <a:lnTo>
                  <a:pt x="260130" y="130065"/>
                </a:lnTo>
                <a:lnTo>
                  <a:pt x="496699" y="130065"/>
                </a:lnTo>
                <a:lnTo>
                  <a:pt x="496699" y="0"/>
                </a:lnTo>
                <a:lnTo>
                  <a:pt x="756828" y="260130"/>
                </a:lnTo>
                <a:lnTo>
                  <a:pt x="496699" y="520259"/>
                </a:lnTo>
                <a:lnTo>
                  <a:pt x="496699" y="390194"/>
                </a:lnTo>
                <a:lnTo>
                  <a:pt x="260130" y="390194"/>
                </a:lnTo>
                <a:lnTo>
                  <a:pt x="260130" y="520259"/>
                </a:lnTo>
                <a:lnTo>
                  <a:pt x="0" y="26013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4052" rIns="156077" bIns="104051"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25" name="Freihandform: Form 24">
            <a:extLst>
              <a:ext uri="{FF2B5EF4-FFF2-40B4-BE49-F238E27FC236}">
                <a16:creationId xmlns:a16="http://schemas.microsoft.com/office/drawing/2014/main" id="{424B4AF9-3166-4703-8A69-69AB0CB6A20E}"/>
              </a:ext>
            </a:extLst>
          </p:cNvPr>
          <p:cNvSpPr/>
          <p:nvPr/>
        </p:nvSpPr>
        <p:spPr>
          <a:xfrm>
            <a:off x="8754824" y="3354398"/>
            <a:ext cx="1218379" cy="1304872"/>
          </a:xfrm>
          <a:custGeom>
            <a:avLst/>
            <a:gdLst>
              <a:gd name="connsiteX0" fmla="*/ 0 w 1218379"/>
              <a:gd name="connsiteY0" fmla="*/ 652436 h 1304872"/>
              <a:gd name="connsiteX1" fmla="*/ 609190 w 1218379"/>
              <a:gd name="connsiteY1" fmla="*/ 0 h 1304872"/>
              <a:gd name="connsiteX2" fmla="*/ 1218380 w 1218379"/>
              <a:gd name="connsiteY2" fmla="*/ 652436 h 1304872"/>
              <a:gd name="connsiteX3" fmla="*/ 609190 w 1218379"/>
              <a:gd name="connsiteY3" fmla="*/ 1304872 h 1304872"/>
              <a:gd name="connsiteX4" fmla="*/ 0 w 1218379"/>
              <a:gd name="connsiteY4" fmla="*/ 652436 h 1304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379" h="1304872">
                <a:moveTo>
                  <a:pt x="0" y="652436"/>
                </a:moveTo>
                <a:cubicBezTo>
                  <a:pt x="0" y="292106"/>
                  <a:pt x="272744" y="0"/>
                  <a:pt x="609190" y="0"/>
                </a:cubicBezTo>
                <a:cubicBezTo>
                  <a:pt x="945636" y="0"/>
                  <a:pt x="1218380" y="292106"/>
                  <a:pt x="1218380" y="652436"/>
                </a:cubicBezTo>
                <a:cubicBezTo>
                  <a:pt x="1218380" y="1012766"/>
                  <a:pt x="945636" y="1304872"/>
                  <a:pt x="609190" y="1304872"/>
                </a:cubicBezTo>
                <a:cubicBezTo>
                  <a:pt x="272744" y="1304872"/>
                  <a:pt x="0" y="1012766"/>
                  <a:pt x="0" y="652436"/>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9067" tIns="231734" rIns="219067" bIns="231734" numCol="1" spcCol="1270" anchor="ctr" anchorCtr="0">
            <a:noAutofit/>
          </a:bodyPr>
          <a:lstStyle/>
          <a:p>
            <a:pPr marL="0" lvl="0" indent="0" algn="ctr" defTabSz="1422400">
              <a:lnSpc>
                <a:spcPct val="90000"/>
              </a:lnSpc>
              <a:spcBef>
                <a:spcPct val="0"/>
              </a:spcBef>
              <a:spcAft>
                <a:spcPct val="35000"/>
              </a:spcAft>
              <a:buNone/>
            </a:pPr>
            <a:r>
              <a:rPr lang="de-DE" sz="3200" kern="1200" dirty="0"/>
              <a:t>NQF</a:t>
            </a:r>
          </a:p>
        </p:txBody>
      </p:sp>
      <p:sp>
        <p:nvSpPr>
          <p:cNvPr id="26" name="Freihandform: Form 25">
            <a:extLst>
              <a:ext uri="{FF2B5EF4-FFF2-40B4-BE49-F238E27FC236}">
                <a16:creationId xmlns:a16="http://schemas.microsoft.com/office/drawing/2014/main" id="{0E3328E5-4315-4ECC-B059-1215A8D515FC}"/>
              </a:ext>
            </a:extLst>
          </p:cNvPr>
          <p:cNvSpPr/>
          <p:nvPr/>
        </p:nvSpPr>
        <p:spPr>
          <a:xfrm rot="2355863">
            <a:off x="7278154" y="4032341"/>
            <a:ext cx="1918267" cy="520259"/>
          </a:xfrm>
          <a:custGeom>
            <a:avLst/>
            <a:gdLst>
              <a:gd name="connsiteX0" fmla="*/ 0 w 1918267"/>
              <a:gd name="connsiteY0" fmla="*/ 260130 h 520259"/>
              <a:gd name="connsiteX1" fmla="*/ 260130 w 1918267"/>
              <a:gd name="connsiteY1" fmla="*/ 0 h 520259"/>
              <a:gd name="connsiteX2" fmla="*/ 260130 w 1918267"/>
              <a:gd name="connsiteY2" fmla="*/ 130065 h 520259"/>
              <a:gd name="connsiteX3" fmla="*/ 1658138 w 1918267"/>
              <a:gd name="connsiteY3" fmla="*/ 130065 h 520259"/>
              <a:gd name="connsiteX4" fmla="*/ 1658138 w 1918267"/>
              <a:gd name="connsiteY4" fmla="*/ 0 h 520259"/>
              <a:gd name="connsiteX5" fmla="*/ 1918267 w 1918267"/>
              <a:gd name="connsiteY5" fmla="*/ 260130 h 520259"/>
              <a:gd name="connsiteX6" fmla="*/ 1658138 w 1918267"/>
              <a:gd name="connsiteY6" fmla="*/ 520259 h 520259"/>
              <a:gd name="connsiteX7" fmla="*/ 1658138 w 1918267"/>
              <a:gd name="connsiteY7" fmla="*/ 390194 h 520259"/>
              <a:gd name="connsiteX8" fmla="*/ 260130 w 1918267"/>
              <a:gd name="connsiteY8" fmla="*/ 390194 h 520259"/>
              <a:gd name="connsiteX9" fmla="*/ 260130 w 1918267"/>
              <a:gd name="connsiteY9" fmla="*/ 520259 h 520259"/>
              <a:gd name="connsiteX10" fmla="*/ 0 w 1918267"/>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8267" h="520259">
                <a:moveTo>
                  <a:pt x="0" y="260130"/>
                </a:moveTo>
                <a:lnTo>
                  <a:pt x="260130" y="0"/>
                </a:lnTo>
                <a:lnTo>
                  <a:pt x="260130" y="130065"/>
                </a:lnTo>
                <a:lnTo>
                  <a:pt x="1658138" y="130065"/>
                </a:lnTo>
                <a:lnTo>
                  <a:pt x="1658138" y="0"/>
                </a:lnTo>
                <a:lnTo>
                  <a:pt x="1918267" y="260130"/>
                </a:lnTo>
                <a:lnTo>
                  <a:pt x="1658138" y="520259"/>
                </a:lnTo>
                <a:lnTo>
                  <a:pt x="1658138" y="390194"/>
                </a:lnTo>
                <a:lnTo>
                  <a:pt x="260130" y="390194"/>
                </a:lnTo>
                <a:lnTo>
                  <a:pt x="260130" y="520259"/>
                </a:lnTo>
                <a:lnTo>
                  <a:pt x="0" y="26013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4051" rIns="156077" bIns="104052"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27" name="Freihandform: Form 26">
            <a:extLst>
              <a:ext uri="{FF2B5EF4-FFF2-40B4-BE49-F238E27FC236}">
                <a16:creationId xmlns:a16="http://schemas.microsoft.com/office/drawing/2014/main" id="{E453AC6C-828F-4DE3-9FC6-66718A1BA169}"/>
              </a:ext>
            </a:extLst>
          </p:cNvPr>
          <p:cNvSpPr/>
          <p:nvPr/>
        </p:nvSpPr>
        <p:spPr>
          <a:xfrm>
            <a:off x="8941496" y="4890311"/>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algn="ctr" defTabSz="1422400">
              <a:lnSpc>
                <a:spcPct val="90000"/>
              </a:lnSpc>
              <a:spcBef>
                <a:spcPct val="0"/>
              </a:spcBef>
              <a:spcAft>
                <a:spcPct val="35000"/>
              </a:spcAft>
            </a:pPr>
            <a:r>
              <a:rPr lang="de-DE" sz="2800" dirty="0"/>
              <a:t>NQF</a:t>
            </a:r>
          </a:p>
        </p:txBody>
      </p:sp>
      <p:sp>
        <p:nvSpPr>
          <p:cNvPr id="28" name="Freihandform: Form 27">
            <a:extLst>
              <a:ext uri="{FF2B5EF4-FFF2-40B4-BE49-F238E27FC236}">
                <a16:creationId xmlns:a16="http://schemas.microsoft.com/office/drawing/2014/main" id="{581894C3-8AFF-4C81-9D09-3AD4E08BF42C}"/>
              </a:ext>
            </a:extLst>
          </p:cNvPr>
          <p:cNvSpPr/>
          <p:nvPr/>
        </p:nvSpPr>
        <p:spPr>
          <a:xfrm rot="3972230">
            <a:off x="6816243" y="4110005"/>
            <a:ext cx="902110" cy="520259"/>
          </a:xfrm>
          <a:custGeom>
            <a:avLst/>
            <a:gdLst>
              <a:gd name="connsiteX0" fmla="*/ 0 w 902110"/>
              <a:gd name="connsiteY0" fmla="*/ 260130 h 520259"/>
              <a:gd name="connsiteX1" fmla="*/ 260130 w 902110"/>
              <a:gd name="connsiteY1" fmla="*/ 0 h 520259"/>
              <a:gd name="connsiteX2" fmla="*/ 260130 w 902110"/>
              <a:gd name="connsiteY2" fmla="*/ 130065 h 520259"/>
              <a:gd name="connsiteX3" fmla="*/ 641981 w 902110"/>
              <a:gd name="connsiteY3" fmla="*/ 130065 h 520259"/>
              <a:gd name="connsiteX4" fmla="*/ 641981 w 902110"/>
              <a:gd name="connsiteY4" fmla="*/ 0 h 520259"/>
              <a:gd name="connsiteX5" fmla="*/ 902110 w 902110"/>
              <a:gd name="connsiteY5" fmla="*/ 260130 h 520259"/>
              <a:gd name="connsiteX6" fmla="*/ 641981 w 902110"/>
              <a:gd name="connsiteY6" fmla="*/ 520259 h 520259"/>
              <a:gd name="connsiteX7" fmla="*/ 641981 w 902110"/>
              <a:gd name="connsiteY7" fmla="*/ 390194 h 520259"/>
              <a:gd name="connsiteX8" fmla="*/ 260130 w 902110"/>
              <a:gd name="connsiteY8" fmla="*/ 390194 h 520259"/>
              <a:gd name="connsiteX9" fmla="*/ 260130 w 902110"/>
              <a:gd name="connsiteY9" fmla="*/ 520259 h 520259"/>
              <a:gd name="connsiteX10" fmla="*/ 0 w 902110"/>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2110" h="520259">
                <a:moveTo>
                  <a:pt x="0" y="260130"/>
                </a:moveTo>
                <a:lnTo>
                  <a:pt x="260130" y="0"/>
                </a:lnTo>
                <a:lnTo>
                  <a:pt x="260130" y="130065"/>
                </a:lnTo>
                <a:lnTo>
                  <a:pt x="641981" y="130065"/>
                </a:lnTo>
                <a:lnTo>
                  <a:pt x="641981" y="0"/>
                </a:lnTo>
                <a:lnTo>
                  <a:pt x="902110" y="260130"/>
                </a:lnTo>
                <a:lnTo>
                  <a:pt x="641981" y="520259"/>
                </a:lnTo>
                <a:lnTo>
                  <a:pt x="641981" y="390194"/>
                </a:lnTo>
                <a:lnTo>
                  <a:pt x="260130" y="390194"/>
                </a:lnTo>
                <a:lnTo>
                  <a:pt x="260130" y="520259"/>
                </a:lnTo>
                <a:lnTo>
                  <a:pt x="0" y="26013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04051" rIns="156077" bIns="104052"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29" name="Freihandform: Form 28">
            <a:extLst>
              <a:ext uri="{FF2B5EF4-FFF2-40B4-BE49-F238E27FC236}">
                <a16:creationId xmlns:a16="http://schemas.microsoft.com/office/drawing/2014/main" id="{D9272E8B-488B-4C0F-B72B-60923373DB9F}"/>
              </a:ext>
            </a:extLst>
          </p:cNvPr>
          <p:cNvSpPr/>
          <p:nvPr/>
        </p:nvSpPr>
        <p:spPr>
          <a:xfrm>
            <a:off x="7197243" y="4925882"/>
            <a:ext cx="1187038" cy="1262638"/>
          </a:xfrm>
          <a:custGeom>
            <a:avLst/>
            <a:gdLst>
              <a:gd name="connsiteX0" fmla="*/ 0 w 1187038"/>
              <a:gd name="connsiteY0" fmla="*/ 631319 h 1262638"/>
              <a:gd name="connsiteX1" fmla="*/ 593519 w 1187038"/>
              <a:gd name="connsiteY1" fmla="*/ 0 h 1262638"/>
              <a:gd name="connsiteX2" fmla="*/ 1187038 w 1187038"/>
              <a:gd name="connsiteY2" fmla="*/ 631319 h 1262638"/>
              <a:gd name="connsiteX3" fmla="*/ 593519 w 1187038"/>
              <a:gd name="connsiteY3" fmla="*/ 1262638 h 1262638"/>
              <a:gd name="connsiteX4" fmla="*/ 0 w 1187038"/>
              <a:gd name="connsiteY4" fmla="*/ 631319 h 1262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038" h="1262638">
                <a:moveTo>
                  <a:pt x="0" y="631319"/>
                </a:moveTo>
                <a:cubicBezTo>
                  <a:pt x="0" y="282651"/>
                  <a:pt x="265728" y="0"/>
                  <a:pt x="593519" y="0"/>
                </a:cubicBezTo>
                <a:cubicBezTo>
                  <a:pt x="921310" y="0"/>
                  <a:pt x="1187038" y="282651"/>
                  <a:pt x="1187038" y="631319"/>
                </a:cubicBezTo>
                <a:cubicBezTo>
                  <a:pt x="1187038" y="979987"/>
                  <a:pt x="921310" y="1262638"/>
                  <a:pt x="593519" y="1262638"/>
                </a:cubicBezTo>
                <a:cubicBezTo>
                  <a:pt x="265728" y="1262638"/>
                  <a:pt x="0" y="979987"/>
                  <a:pt x="0" y="631319"/>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398" tIns="220469" rIns="209398" bIns="220469" numCol="1" spcCol="1270" anchor="ctr" anchorCtr="0">
            <a:noAutofit/>
          </a:bodyPr>
          <a:lstStyle/>
          <a:p>
            <a:pPr lvl="0" indent="0" algn="ctr" defTabSz="1422400">
              <a:lnSpc>
                <a:spcPct val="90000"/>
              </a:lnSpc>
              <a:spcBef>
                <a:spcPct val="0"/>
              </a:spcBef>
              <a:spcAft>
                <a:spcPct val="35000"/>
              </a:spcAft>
              <a:buNone/>
            </a:pPr>
            <a:r>
              <a:rPr lang="de-DE" sz="2800" b="1" dirty="0"/>
              <a:t>NQF</a:t>
            </a:r>
          </a:p>
        </p:txBody>
      </p:sp>
      <p:sp>
        <p:nvSpPr>
          <p:cNvPr id="30" name="Freihandform: Form 29">
            <a:extLst>
              <a:ext uri="{FF2B5EF4-FFF2-40B4-BE49-F238E27FC236}">
                <a16:creationId xmlns:a16="http://schemas.microsoft.com/office/drawing/2014/main" id="{4CA24066-6F00-4E39-B855-79C4F71C8D20}"/>
              </a:ext>
            </a:extLst>
          </p:cNvPr>
          <p:cNvSpPr/>
          <p:nvPr/>
        </p:nvSpPr>
        <p:spPr>
          <a:xfrm rot="17199599">
            <a:off x="5902654" y="4121232"/>
            <a:ext cx="984905" cy="520260"/>
          </a:xfrm>
          <a:custGeom>
            <a:avLst/>
            <a:gdLst>
              <a:gd name="connsiteX0" fmla="*/ 0 w 984904"/>
              <a:gd name="connsiteY0" fmla="*/ 260130 h 520259"/>
              <a:gd name="connsiteX1" fmla="*/ 260130 w 984904"/>
              <a:gd name="connsiteY1" fmla="*/ 0 h 520259"/>
              <a:gd name="connsiteX2" fmla="*/ 260130 w 984904"/>
              <a:gd name="connsiteY2" fmla="*/ 130065 h 520259"/>
              <a:gd name="connsiteX3" fmla="*/ 724775 w 984904"/>
              <a:gd name="connsiteY3" fmla="*/ 130065 h 520259"/>
              <a:gd name="connsiteX4" fmla="*/ 724775 w 984904"/>
              <a:gd name="connsiteY4" fmla="*/ 0 h 520259"/>
              <a:gd name="connsiteX5" fmla="*/ 984904 w 984904"/>
              <a:gd name="connsiteY5" fmla="*/ 260130 h 520259"/>
              <a:gd name="connsiteX6" fmla="*/ 724775 w 984904"/>
              <a:gd name="connsiteY6" fmla="*/ 520259 h 520259"/>
              <a:gd name="connsiteX7" fmla="*/ 724775 w 984904"/>
              <a:gd name="connsiteY7" fmla="*/ 390194 h 520259"/>
              <a:gd name="connsiteX8" fmla="*/ 260130 w 984904"/>
              <a:gd name="connsiteY8" fmla="*/ 390194 h 520259"/>
              <a:gd name="connsiteX9" fmla="*/ 260130 w 984904"/>
              <a:gd name="connsiteY9" fmla="*/ 520259 h 520259"/>
              <a:gd name="connsiteX10" fmla="*/ 0 w 984904"/>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04" h="520259">
                <a:moveTo>
                  <a:pt x="984904" y="260129"/>
                </a:moveTo>
                <a:lnTo>
                  <a:pt x="724774" y="520258"/>
                </a:lnTo>
                <a:lnTo>
                  <a:pt x="724774" y="390194"/>
                </a:lnTo>
                <a:lnTo>
                  <a:pt x="260129" y="390194"/>
                </a:lnTo>
                <a:lnTo>
                  <a:pt x="260129" y="520258"/>
                </a:lnTo>
                <a:lnTo>
                  <a:pt x="0" y="260129"/>
                </a:lnTo>
                <a:lnTo>
                  <a:pt x="260129" y="1"/>
                </a:lnTo>
                <a:lnTo>
                  <a:pt x="260129" y="130065"/>
                </a:lnTo>
                <a:lnTo>
                  <a:pt x="724774" y="130065"/>
                </a:lnTo>
                <a:lnTo>
                  <a:pt x="724774" y="1"/>
                </a:lnTo>
                <a:lnTo>
                  <a:pt x="984904" y="26012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6077" tIns="104052" rIns="1" bIns="104052"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31" name="Freihandform: Form 30">
            <a:extLst>
              <a:ext uri="{FF2B5EF4-FFF2-40B4-BE49-F238E27FC236}">
                <a16:creationId xmlns:a16="http://schemas.microsoft.com/office/drawing/2014/main" id="{77FBE412-6680-45A8-905D-92C5CDD250B3}"/>
              </a:ext>
            </a:extLst>
          </p:cNvPr>
          <p:cNvSpPr/>
          <p:nvPr/>
        </p:nvSpPr>
        <p:spPr>
          <a:xfrm>
            <a:off x="5458567" y="4954636"/>
            <a:ext cx="1160570" cy="1234403"/>
          </a:xfrm>
          <a:custGeom>
            <a:avLst/>
            <a:gdLst>
              <a:gd name="connsiteX0" fmla="*/ 0 w 1160570"/>
              <a:gd name="connsiteY0" fmla="*/ 617202 h 1234403"/>
              <a:gd name="connsiteX1" fmla="*/ 580285 w 1160570"/>
              <a:gd name="connsiteY1" fmla="*/ 0 h 1234403"/>
              <a:gd name="connsiteX2" fmla="*/ 1160570 w 1160570"/>
              <a:gd name="connsiteY2" fmla="*/ 617202 h 1234403"/>
              <a:gd name="connsiteX3" fmla="*/ 580285 w 1160570"/>
              <a:gd name="connsiteY3" fmla="*/ 1234404 h 1234403"/>
              <a:gd name="connsiteX4" fmla="*/ 0 w 1160570"/>
              <a:gd name="connsiteY4" fmla="*/ 617202 h 1234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0570" h="1234403">
                <a:moveTo>
                  <a:pt x="0" y="617202"/>
                </a:moveTo>
                <a:cubicBezTo>
                  <a:pt x="0" y="276331"/>
                  <a:pt x="259802" y="0"/>
                  <a:pt x="580285" y="0"/>
                </a:cubicBezTo>
                <a:cubicBezTo>
                  <a:pt x="900768" y="0"/>
                  <a:pt x="1160570" y="276331"/>
                  <a:pt x="1160570" y="617202"/>
                </a:cubicBezTo>
                <a:cubicBezTo>
                  <a:pt x="1160570" y="958073"/>
                  <a:pt x="900768" y="1234404"/>
                  <a:pt x="580285" y="1234404"/>
                </a:cubicBezTo>
                <a:cubicBezTo>
                  <a:pt x="259802" y="1234404"/>
                  <a:pt x="0" y="958073"/>
                  <a:pt x="0" y="617202"/>
                </a:cubicBezTo>
                <a:close/>
              </a:path>
            </a:pathLst>
          </a:cu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0602" tIns="221414" rIns="210602" bIns="221414" numCol="1" spcCol="1270" anchor="ctr" anchorCtr="0">
            <a:noAutofit/>
          </a:bodyPr>
          <a:lstStyle/>
          <a:p>
            <a:pPr marL="0" lvl="0" indent="0" algn="ctr" defTabSz="1422400">
              <a:lnSpc>
                <a:spcPct val="90000"/>
              </a:lnSpc>
              <a:spcBef>
                <a:spcPct val="0"/>
              </a:spcBef>
              <a:spcAft>
                <a:spcPct val="35000"/>
              </a:spcAft>
              <a:buNone/>
            </a:pPr>
            <a:r>
              <a:rPr lang="de-DE" sz="3200" b="1" kern="1200" dirty="0">
                <a:solidFill>
                  <a:srgbClr val="FFC000"/>
                </a:solidFill>
              </a:rPr>
              <a:t>SQF</a:t>
            </a:r>
          </a:p>
        </p:txBody>
      </p:sp>
      <p:sp>
        <p:nvSpPr>
          <p:cNvPr id="32" name="Freihandform: Form 31">
            <a:extLst>
              <a:ext uri="{FF2B5EF4-FFF2-40B4-BE49-F238E27FC236}">
                <a16:creationId xmlns:a16="http://schemas.microsoft.com/office/drawing/2014/main" id="{9E295EEC-A2CD-4008-A7A2-A289A296983A}"/>
              </a:ext>
            </a:extLst>
          </p:cNvPr>
          <p:cNvSpPr/>
          <p:nvPr/>
        </p:nvSpPr>
        <p:spPr>
          <a:xfrm rot="19416584">
            <a:off x="5096651" y="3807497"/>
            <a:ext cx="1144761" cy="429969"/>
          </a:xfrm>
          <a:custGeom>
            <a:avLst/>
            <a:gdLst>
              <a:gd name="connsiteX0" fmla="*/ 0 w 1144760"/>
              <a:gd name="connsiteY0" fmla="*/ 214984 h 429968"/>
              <a:gd name="connsiteX1" fmla="*/ 214984 w 1144760"/>
              <a:gd name="connsiteY1" fmla="*/ 0 h 429968"/>
              <a:gd name="connsiteX2" fmla="*/ 214984 w 1144760"/>
              <a:gd name="connsiteY2" fmla="*/ 107492 h 429968"/>
              <a:gd name="connsiteX3" fmla="*/ 929776 w 1144760"/>
              <a:gd name="connsiteY3" fmla="*/ 107492 h 429968"/>
              <a:gd name="connsiteX4" fmla="*/ 929776 w 1144760"/>
              <a:gd name="connsiteY4" fmla="*/ 0 h 429968"/>
              <a:gd name="connsiteX5" fmla="*/ 1144760 w 1144760"/>
              <a:gd name="connsiteY5" fmla="*/ 214984 h 429968"/>
              <a:gd name="connsiteX6" fmla="*/ 929776 w 1144760"/>
              <a:gd name="connsiteY6" fmla="*/ 429968 h 429968"/>
              <a:gd name="connsiteX7" fmla="*/ 929776 w 1144760"/>
              <a:gd name="connsiteY7" fmla="*/ 322476 h 429968"/>
              <a:gd name="connsiteX8" fmla="*/ 214984 w 1144760"/>
              <a:gd name="connsiteY8" fmla="*/ 322476 h 429968"/>
              <a:gd name="connsiteX9" fmla="*/ 214984 w 1144760"/>
              <a:gd name="connsiteY9" fmla="*/ 429968 h 429968"/>
              <a:gd name="connsiteX10" fmla="*/ 0 w 1144760"/>
              <a:gd name="connsiteY10" fmla="*/ 214984 h 429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4760" h="429968">
                <a:moveTo>
                  <a:pt x="1144760" y="214984"/>
                </a:moveTo>
                <a:lnTo>
                  <a:pt x="929776" y="429967"/>
                </a:lnTo>
                <a:lnTo>
                  <a:pt x="929776" y="322476"/>
                </a:lnTo>
                <a:lnTo>
                  <a:pt x="214984" y="322476"/>
                </a:lnTo>
                <a:lnTo>
                  <a:pt x="214984" y="429967"/>
                </a:lnTo>
                <a:lnTo>
                  <a:pt x="0" y="214984"/>
                </a:lnTo>
                <a:lnTo>
                  <a:pt x="214984" y="1"/>
                </a:lnTo>
                <a:lnTo>
                  <a:pt x="214984" y="107492"/>
                </a:lnTo>
                <a:lnTo>
                  <a:pt x="929776" y="107492"/>
                </a:lnTo>
                <a:lnTo>
                  <a:pt x="929776" y="1"/>
                </a:lnTo>
                <a:lnTo>
                  <a:pt x="1144760" y="214984"/>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8989" tIns="85994" rIns="1" bIns="85994" numCol="1" spcCol="1270" anchor="ctr" anchorCtr="0">
            <a:noAutofit/>
          </a:bodyPr>
          <a:lstStyle/>
          <a:p>
            <a:pPr marL="0" lvl="0" indent="0" algn="ctr" defTabSz="889000">
              <a:lnSpc>
                <a:spcPct val="90000"/>
              </a:lnSpc>
              <a:spcBef>
                <a:spcPct val="0"/>
              </a:spcBef>
              <a:spcAft>
                <a:spcPct val="35000"/>
              </a:spcAft>
              <a:buNone/>
            </a:pPr>
            <a:endParaRPr lang="de-DE" sz="2000" kern="1200"/>
          </a:p>
        </p:txBody>
      </p:sp>
      <p:sp>
        <p:nvSpPr>
          <p:cNvPr id="33" name="Freihandform: Form 32">
            <a:extLst>
              <a:ext uri="{FF2B5EF4-FFF2-40B4-BE49-F238E27FC236}">
                <a16:creationId xmlns:a16="http://schemas.microsoft.com/office/drawing/2014/main" id="{FA9CB501-8AEB-459D-9E71-934E3E97EF3B}"/>
              </a:ext>
            </a:extLst>
          </p:cNvPr>
          <p:cNvSpPr/>
          <p:nvPr/>
        </p:nvSpPr>
        <p:spPr>
          <a:xfrm>
            <a:off x="4028880" y="4201616"/>
            <a:ext cx="1204101" cy="1112648"/>
          </a:xfrm>
          <a:custGeom>
            <a:avLst/>
            <a:gdLst>
              <a:gd name="connsiteX0" fmla="*/ 0 w 1204101"/>
              <a:gd name="connsiteY0" fmla="*/ 556324 h 1112648"/>
              <a:gd name="connsiteX1" fmla="*/ 602051 w 1204101"/>
              <a:gd name="connsiteY1" fmla="*/ 0 h 1112648"/>
              <a:gd name="connsiteX2" fmla="*/ 1204102 w 1204101"/>
              <a:gd name="connsiteY2" fmla="*/ 556324 h 1112648"/>
              <a:gd name="connsiteX3" fmla="*/ 602051 w 1204101"/>
              <a:gd name="connsiteY3" fmla="*/ 1112648 h 1112648"/>
              <a:gd name="connsiteX4" fmla="*/ 0 w 1204101"/>
              <a:gd name="connsiteY4" fmla="*/ 556324 h 1112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101" h="1112648">
                <a:moveTo>
                  <a:pt x="0" y="556324"/>
                </a:moveTo>
                <a:cubicBezTo>
                  <a:pt x="0" y="249075"/>
                  <a:pt x="269547" y="0"/>
                  <a:pt x="602051" y="0"/>
                </a:cubicBezTo>
                <a:cubicBezTo>
                  <a:pt x="934555" y="0"/>
                  <a:pt x="1204102" y="249075"/>
                  <a:pt x="1204102" y="556324"/>
                </a:cubicBezTo>
                <a:cubicBezTo>
                  <a:pt x="1204102" y="863573"/>
                  <a:pt x="934555" y="1112648"/>
                  <a:pt x="602051" y="1112648"/>
                </a:cubicBezTo>
                <a:cubicBezTo>
                  <a:pt x="269547" y="1112648"/>
                  <a:pt x="0" y="863573"/>
                  <a:pt x="0" y="556324"/>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1897" tIns="198504" rIns="211897" bIns="198504" numCol="1" spcCol="1270" anchor="ctr" anchorCtr="0">
            <a:noAutofit/>
          </a:bodyPr>
          <a:lstStyle/>
          <a:p>
            <a:pPr marL="0" lvl="0" indent="0" algn="ctr" defTabSz="1244600">
              <a:lnSpc>
                <a:spcPct val="90000"/>
              </a:lnSpc>
              <a:spcBef>
                <a:spcPct val="0"/>
              </a:spcBef>
              <a:spcAft>
                <a:spcPct val="35000"/>
              </a:spcAft>
              <a:buNone/>
            </a:pPr>
            <a:r>
              <a:rPr lang="de-DE" sz="2800" kern="1200" dirty="0"/>
              <a:t>NQF</a:t>
            </a:r>
          </a:p>
        </p:txBody>
      </p:sp>
      <p:sp>
        <p:nvSpPr>
          <p:cNvPr id="34" name="Freihandform: Form 33">
            <a:extLst>
              <a:ext uri="{FF2B5EF4-FFF2-40B4-BE49-F238E27FC236}">
                <a16:creationId xmlns:a16="http://schemas.microsoft.com/office/drawing/2014/main" id="{357563CC-F4C0-4AFC-8E68-F5B41D9C97D8}"/>
              </a:ext>
            </a:extLst>
          </p:cNvPr>
          <p:cNvSpPr/>
          <p:nvPr/>
        </p:nvSpPr>
        <p:spPr>
          <a:xfrm rot="21253497">
            <a:off x="4402069" y="3100083"/>
            <a:ext cx="1455734" cy="520260"/>
          </a:xfrm>
          <a:custGeom>
            <a:avLst/>
            <a:gdLst>
              <a:gd name="connsiteX0" fmla="*/ 0 w 1455733"/>
              <a:gd name="connsiteY0" fmla="*/ 260130 h 520259"/>
              <a:gd name="connsiteX1" fmla="*/ 260130 w 1455733"/>
              <a:gd name="connsiteY1" fmla="*/ 0 h 520259"/>
              <a:gd name="connsiteX2" fmla="*/ 260130 w 1455733"/>
              <a:gd name="connsiteY2" fmla="*/ 130065 h 520259"/>
              <a:gd name="connsiteX3" fmla="*/ 1195604 w 1455733"/>
              <a:gd name="connsiteY3" fmla="*/ 130065 h 520259"/>
              <a:gd name="connsiteX4" fmla="*/ 1195604 w 1455733"/>
              <a:gd name="connsiteY4" fmla="*/ 0 h 520259"/>
              <a:gd name="connsiteX5" fmla="*/ 1455733 w 1455733"/>
              <a:gd name="connsiteY5" fmla="*/ 260130 h 520259"/>
              <a:gd name="connsiteX6" fmla="*/ 1195604 w 1455733"/>
              <a:gd name="connsiteY6" fmla="*/ 520259 h 520259"/>
              <a:gd name="connsiteX7" fmla="*/ 1195604 w 1455733"/>
              <a:gd name="connsiteY7" fmla="*/ 390194 h 520259"/>
              <a:gd name="connsiteX8" fmla="*/ 260130 w 1455733"/>
              <a:gd name="connsiteY8" fmla="*/ 390194 h 520259"/>
              <a:gd name="connsiteX9" fmla="*/ 260130 w 1455733"/>
              <a:gd name="connsiteY9" fmla="*/ 520259 h 520259"/>
              <a:gd name="connsiteX10" fmla="*/ 0 w 1455733"/>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5733" h="520259">
                <a:moveTo>
                  <a:pt x="1455733" y="260129"/>
                </a:moveTo>
                <a:lnTo>
                  <a:pt x="1195603" y="520258"/>
                </a:lnTo>
                <a:lnTo>
                  <a:pt x="1195603" y="390194"/>
                </a:lnTo>
                <a:lnTo>
                  <a:pt x="260129" y="390194"/>
                </a:lnTo>
                <a:lnTo>
                  <a:pt x="260129" y="520258"/>
                </a:lnTo>
                <a:lnTo>
                  <a:pt x="0" y="260129"/>
                </a:lnTo>
                <a:lnTo>
                  <a:pt x="260129" y="1"/>
                </a:lnTo>
                <a:lnTo>
                  <a:pt x="260129" y="130065"/>
                </a:lnTo>
                <a:lnTo>
                  <a:pt x="1195603" y="130065"/>
                </a:lnTo>
                <a:lnTo>
                  <a:pt x="1195603" y="1"/>
                </a:lnTo>
                <a:lnTo>
                  <a:pt x="1455733" y="26012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6078" tIns="104052" rIns="0" bIns="104052"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35" name="Freihandform: Form 34">
            <a:extLst>
              <a:ext uri="{FF2B5EF4-FFF2-40B4-BE49-F238E27FC236}">
                <a16:creationId xmlns:a16="http://schemas.microsoft.com/office/drawing/2014/main" id="{D331D839-CC60-4E91-B077-2FB58F458AF5}"/>
              </a:ext>
            </a:extLst>
          </p:cNvPr>
          <p:cNvSpPr/>
          <p:nvPr/>
        </p:nvSpPr>
        <p:spPr>
          <a:xfrm>
            <a:off x="3083103" y="2977497"/>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marL="0" lvl="0" indent="0" algn="ctr" defTabSz="1244600">
              <a:lnSpc>
                <a:spcPct val="90000"/>
              </a:lnSpc>
              <a:spcBef>
                <a:spcPct val="0"/>
              </a:spcBef>
              <a:spcAft>
                <a:spcPct val="35000"/>
              </a:spcAft>
              <a:buNone/>
            </a:pPr>
            <a:r>
              <a:rPr lang="de-DE" sz="2800" kern="1200" dirty="0"/>
              <a:t>NQF</a:t>
            </a:r>
          </a:p>
        </p:txBody>
      </p:sp>
      <p:sp>
        <p:nvSpPr>
          <p:cNvPr id="36" name="Freihandform: Form 35">
            <a:extLst>
              <a:ext uri="{FF2B5EF4-FFF2-40B4-BE49-F238E27FC236}">
                <a16:creationId xmlns:a16="http://schemas.microsoft.com/office/drawing/2014/main" id="{1BDC4EAD-F5F0-4A2D-A9CD-6B9D7EA63CBF}"/>
              </a:ext>
            </a:extLst>
          </p:cNvPr>
          <p:cNvSpPr/>
          <p:nvPr/>
        </p:nvSpPr>
        <p:spPr>
          <a:xfrm rot="1460543">
            <a:off x="4347543" y="2229431"/>
            <a:ext cx="1679576" cy="520260"/>
          </a:xfrm>
          <a:custGeom>
            <a:avLst/>
            <a:gdLst>
              <a:gd name="connsiteX0" fmla="*/ 0 w 1679576"/>
              <a:gd name="connsiteY0" fmla="*/ 260130 h 520259"/>
              <a:gd name="connsiteX1" fmla="*/ 260130 w 1679576"/>
              <a:gd name="connsiteY1" fmla="*/ 0 h 520259"/>
              <a:gd name="connsiteX2" fmla="*/ 260130 w 1679576"/>
              <a:gd name="connsiteY2" fmla="*/ 130065 h 520259"/>
              <a:gd name="connsiteX3" fmla="*/ 1419447 w 1679576"/>
              <a:gd name="connsiteY3" fmla="*/ 130065 h 520259"/>
              <a:gd name="connsiteX4" fmla="*/ 1419447 w 1679576"/>
              <a:gd name="connsiteY4" fmla="*/ 0 h 520259"/>
              <a:gd name="connsiteX5" fmla="*/ 1679576 w 1679576"/>
              <a:gd name="connsiteY5" fmla="*/ 260130 h 520259"/>
              <a:gd name="connsiteX6" fmla="*/ 1419447 w 1679576"/>
              <a:gd name="connsiteY6" fmla="*/ 520259 h 520259"/>
              <a:gd name="connsiteX7" fmla="*/ 1419447 w 1679576"/>
              <a:gd name="connsiteY7" fmla="*/ 390194 h 520259"/>
              <a:gd name="connsiteX8" fmla="*/ 260130 w 1679576"/>
              <a:gd name="connsiteY8" fmla="*/ 390194 h 520259"/>
              <a:gd name="connsiteX9" fmla="*/ 260130 w 1679576"/>
              <a:gd name="connsiteY9" fmla="*/ 520259 h 520259"/>
              <a:gd name="connsiteX10" fmla="*/ 0 w 1679576"/>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9576" h="520259">
                <a:moveTo>
                  <a:pt x="1679576" y="260129"/>
                </a:moveTo>
                <a:lnTo>
                  <a:pt x="1419446" y="520258"/>
                </a:lnTo>
                <a:lnTo>
                  <a:pt x="1419446" y="390194"/>
                </a:lnTo>
                <a:lnTo>
                  <a:pt x="260129" y="390194"/>
                </a:lnTo>
                <a:lnTo>
                  <a:pt x="260129" y="520258"/>
                </a:lnTo>
                <a:lnTo>
                  <a:pt x="0" y="260129"/>
                </a:lnTo>
                <a:lnTo>
                  <a:pt x="260129" y="1"/>
                </a:lnTo>
                <a:lnTo>
                  <a:pt x="260129" y="130065"/>
                </a:lnTo>
                <a:lnTo>
                  <a:pt x="1419446" y="130065"/>
                </a:lnTo>
                <a:lnTo>
                  <a:pt x="1419446" y="1"/>
                </a:lnTo>
                <a:lnTo>
                  <a:pt x="1679576" y="26012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6078" tIns="104053" rIns="-1" bIns="104051"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37" name="Freihandform: Form 36">
            <a:extLst>
              <a:ext uri="{FF2B5EF4-FFF2-40B4-BE49-F238E27FC236}">
                <a16:creationId xmlns:a16="http://schemas.microsoft.com/office/drawing/2014/main" id="{BC979E13-27CA-40D4-A44E-B15DDEBF6614}"/>
              </a:ext>
            </a:extLst>
          </p:cNvPr>
          <p:cNvSpPr/>
          <p:nvPr/>
        </p:nvSpPr>
        <p:spPr>
          <a:xfrm>
            <a:off x="3173063" y="1285022"/>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marL="0" lvl="0" indent="0" algn="ctr" defTabSz="1244600">
              <a:lnSpc>
                <a:spcPct val="90000"/>
              </a:lnSpc>
              <a:spcBef>
                <a:spcPct val="0"/>
              </a:spcBef>
              <a:spcAft>
                <a:spcPct val="35000"/>
              </a:spcAft>
              <a:buNone/>
            </a:pPr>
            <a:r>
              <a:rPr lang="de-DE" sz="2800" b="1" kern="1200" dirty="0"/>
              <a:t>NQF</a:t>
            </a:r>
          </a:p>
        </p:txBody>
      </p:sp>
      <p:sp>
        <p:nvSpPr>
          <p:cNvPr id="38" name="Freihandform: Form 37">
            <a:extLst>
              <a:ext uri="{FF2B5EF4-FFF2-40B4-BE49-F238E27FC236}">
                <a16:creationId xmlns:a16="http://schemas.microsoft.com/office/drawing/2014/main" id="{EA44395D-05AB-4793-AE0D-E017B0E02EAB}"/>
              </a:ext>
            </a:extLst>
          </p:cNvPr>
          <p:cNvSpPr/>
          <p:nvPr/>
        </p:nvSpPr>
        <p:spPr>
          <a:xfrm rot="2973148">
            <a:off x="4833473" y="1684829"/>
            <a:ext cx="1698784" cy="520260"/>
          </a:xfrm>
          <a:custGeom>
            <a:avLst/>
            <a:gdLst>
              <a:gd name="connsiteX0" fmla="*/ 0 w 1698784"/>
              <a:gd name="connsiteY0" fmla="*/ 260130 h 520259"/>
              <a:gd name="connsiteX1" fmla="*/ 260130 w 1698784"/>
              <a:gd name="connsiteY1" fmla="*/ 0 h 520259"/>
              <a:gd name="connsiteX2" fmla="*/ 260130 w 1698784"/>
              <a:gd name="connsiteY2" fmla="*/ 130065 h 520259"/>
              <a:gd name="connsiteX3" fmla="*/ 1438655 w 1698784"/>
              <a:gd name="connsiteY3" fmla="*/ 130065 h 520259"/>
              <a:gd name="connsiteX4" fmla="*/ 1438655 w 1698784"/>
              <a:gd name="connsiteY4" fmla="*/ 0 h 520259"/>
              <a:gd name="connsiteX5" fmla="*/ 1698784 w 1698784"/>
              <a:gd name="connsiteY5" fmla="*/ 260130 h 520259"/>
              <a:gd name="connsiteX6" fmla="*/ 1438655 w 1698784"/>
              <a:gd name="connsiteY6" fmla="*/ 520259 h 520259"/>
              <a:gd name="connsiteX7" fmla="*/ 1438655 w 1698784"/>
              <a:gd name="connsiteY7" fmla="*/ 390194 h 520259"/>
              <a:gd name="connsiteX8" fmla="*/ 260130 w 1698784"/>
              <a:gd name="connsiteY8" fmla="*/ 390194 h 520259"/>
              <a:gd name="connsiteX9" fmla="*/ 260130 w 1698784"/>
              <a:gd name="connsiteY9" fmla="*/ 520259 h 520259"/>
              <a:gd name="connsiteX10" fmla="*/ 0 w 1698784"/>
              <a:gd name="connsiteY10" fmla="*/ 260130 h 52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98784" h="520259">
                <a:moveTo>
                  <a:pt x="1698784" y="260129"/>
                </a:moveTo>
                <a:lnTo>
                  <a:pt x="1438654" y="520258"/>
                </a:lnTo>
                <a:lnTo>
                  <a:pt x="1438654" y="390194"/>
                </a:lnTo>
                <a:lnTo>
                  <a:pt x="260129" y="390194"/>
                </a:lnTo>
                <a:lnTo>
                  <a:pt x="260129" y="520258"/>
                </a:lnTo>
                <a:lnTo>
                  <a:pt x="0" y="260129"/>
                </a:lnTo>
                <a:lnTo>
                  <a:pt x="260129" y="1"/>
                </a:lnTo>
                <a:lnTo>
                  <a:pt x="260129" y="130065"/>
                </a:lnTo>
                <a:lnTo>
                  <a:pt x="1438654" y="130065"/>
                </a:lnTo>
                <a:lnTo>
                  <a:pt x="1438654" y="1"/>
                </a:lnTo>
                <a:lnTo>
                  <a:pt x="1698784" y="26012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6078" tIns="104052" rIns="-1" bIns="104052"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sp>
        <p:nvSpPr>
          <p:cNvPr id="39" name="Freihandform: Form 38">
            <a:extLst>
              <a:ext uri="{FF2B5EF4-FFF2-40B4-BE49-F238E27FC236}">
                <a16:creationId xmlns:a16="http://schemas.microsoft.com/office/drawing/2014/main" id="{EDECAF6B-6928-43FD-A912-A14E3A0D95FB}"/>
              </a:ext>
            </a:extLst>
          </p:cNvPr>
          <p:cNvSpPr/>
          <p:nvPr/>
        </p:nvSpPr>
        <p:spPr>
          <a:xfrm>
            <a:off x="4124729" y="209895"/>
            <a:ext cx="1071121" cy="1071121"/>
          </a:xfrm>
          <a:custGeom>
            <a:avLst/>
            <a:gdLst>
              <a:gd name="connsiteX0" fmla="*/ 0 w 1071121"/>
              <a:gd name="connsiteY0" fmla="*/ 535561 h 1071121"/>
              <a:gd name="connsiteX1" fmla="*/ 535561 w 1071121"/>
              <a:gd name="connsiteY1" fmla="*/ 0 h 1071121"/>
              <a:gd name="connsiteX2" fmla="*/ 1071122 w 1071121"/>
              <a:gd name="connsiteY2" fmla="*/ 535561 h 1071121"/>
              <a:gd name="connsiteX3" fmla="*/ 535561 w 1071121"/>
              <a:gd name="connsiteY3" fmla="*/ 1071122 h 1071121"/>
              <a:gd name="connsiteX4" fmla="*/ 0 w 1071121"/>
              <a:gd name="connsiteY4" fmla="*/ 535561 h 1071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21" h="1071121">
                <a:moveTo>
                  <a:pt x="0" y="535561"/>
                </a:moveTo>
                <a:cubicBezTo>
                  <a:pt x="0" y="239779"/>
                  <a:pt x="239779" y="0"/>
                  <a:pt x="535561" y="0"/>
                </a:cubicBezTo>
                <a:cubicBezTo>
                  <a:pt x="831343" y="0"/>
                  <a:pt x="1071122" y="239779"/>
                  <a:pt x="1071122" y="535561"/>
                </a:cubicBezTo>
                <a:cubicBezTo>
                  <a:pt x="1071122" y="831343"/>
                  <a:pt x="831343" y="1071122"/>
                  <a:pt x="535561" y="1071122"/>
                </a:cubicBezTo>
                <a:cubicBezTo>
                  <a:pt x="239779" y="1071122"/>
                  <a:pt x="0" y="831343"/>
                  <a:pt x="0" y="535561"/>
                </a:cubicBezTo>
                <a:close/>
              </a:path>
            </a:pathLst>
          </a:cu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422" tIns="192422" rIns="192422" bIns="192422" numCol="1" spcCol="1270" anchor="ctr" anchorCtr="0">
            <a:noAutofit/>
          </a:bodyPr>
          <a:lstStyle/>
          <a:p>
            <a:pPr marL="0" lvl="0" indent="0" algn="ctr" defTabSz="1244600">
              <a:lnSpc>
                <a:spcPct val="90000"/>
              </a:lnSpc>
              <a:spcBef>
                <a:spcPct val="0"/>
              </a:spcBef>
              <a:spcAft>
                <a:spcPct val="35000"/>
              </a:spcAft>
              <a:buNone/>
            </a:pPr>
            <a:r>
              <a:rPr lang="de-DE" sz="2800" kern="1200" dirty="0"/>
              <a:t>NQF</a:t>
            </a:r>
          </a:p>
        </p:txBody>
      </p:sp>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EQF &amp; NQF &amp; SQF</a:t>
            </a:r>
          </a:p>
        </p:txBody>
      </p:sp>
      <p:grpSp>
        <p:nvGrpSpPr>
          <p:cNvPr id="4" name="Gruppieren 3">
            <a:extLst>
              <a:ext uri="{FF2B5EF4-FFF2-40B4-BE49-F238E27FC236}">
                <a16:creationId xmlns:a16="http://schemas.microsoft.com/office/drawing/2014/main" id="{D58D49C6-899A-4F41-A14E-9C698F754A6B}"/>
              </a:ext>
            </a:extLst>
          </p:cNvPr>
          <p:cNvGrpSpPr/>
          <p:nvPr/>
        </p:nvGrpSpPr>
        <p:grpSpPr>
          <a:xfrm>
            <a:off x="1715198" y="3148097"/>
            <a:ext cx="1314603" cy="495898"/>
            <a:chOff x="1732084" y="2493191"/>
            <a:chExt cx="1446329" cy="536474"/>
          </a:xfrm>
        </p:grpSpPr>
        <p:sp>
          <p:nvSpPr>
            <p:cNvPr id="9" name="Pfeil: nach links und rechts 8">
              <a:extLst>
                <a:ext uri="{FF2B5EF4-FFF2-40B4-BE49-F238E27FC236}">
                  <a16:creationId xmlns:a16="http://schemas.microsoft.com/office/drawing/2014/main" id="{0BA55B9D-485C-4232-ADAF-667DF89A6FAB}"/>
                </a:ext>
              </a:extLst>
            </p:cNvPr>
            <p:cNvSpPr/>
            <p:nvPr/>
          </p:nvSpPr>
          <p:spPr>
            <a:xfrm rot="11385108">
              <a:off x="1732084" y="2493191"/>
              <a:ext cx="1446329" cy="536474"/>
            </a:xfrm>
            <a:prstGeom prst="leftRightArrow">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0" name="Pfeil: nach links und rechts 4">
              <a:extLst>
                <a:ext uri="{FF2B5EF4-FFF2-40B4-BE49-F238E27FC236}">
                  <a16:creationId xmlns:a16="http://schemas.microsoft.com/office/drawing/2014/main" id="{EFB6635B-FD38-41C4-A906-BEA34FB5381B}"/>
                </a:ext>
              </a:extLst>
            </p:cNvPr>
            <p:cNvSpPr txBox="1"/>
            <p:nvPr/>
          </p:nvSpPr>
          <p:spPr>
            <a:xfrm rot="22185108">
              <a:off x="1891863" y="2614116"/>
              <a:ext cx="1285387" cy="321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grpSp>
      <p:grpSp>
        <p:nvGrpSpPr>
          <p:cNvPr id="5" name="Gruppieren 4">
            <a:extLst>
              <a:ext uri="{FF2B5EF4-FFF2-40B4-BE49-F238E27FC236}">
                <a16:creationId xmlns:a16="http://schemas.microsoft.com/office/drawing/2014/main" id="{FA648442-8DA2-40B0-BDB8-CCAD628EF7E3}"/>
              </a:ext>
            </a:extLst>
          </p:cNvPr>
          <p:cNvGrpSpPr/>
          <p:nvPr/>
        </p:nvGrpSpPr>
        <p:grpSpPr>
          <a:xfrm>
            <a:off x="332189" y="2556132"/>
            <a:ext cx="1290390" cy="1276003"/>
            <a:chOff x="279186" y="1864767"/>
            <a:chExt cx="1262293" cy="1262293"/>
          </a:xfrm>
          <a:solidFill>
            <a:srgbClr val="FF0000"/>
          </a:solidFill>
        </p:grpSpPr>
        <p:sp>
          <p:nvSpPr>
            <p:cNvPr id="7" name="Ellipse 6">
              <a:extLst>
                <a:ext uri="{FF2B5EF4-FFF2-40B4-BE49-F238E27FC236}">
                  <a16:creationId xmlns:a16="http://schemas.microsoft.com/office/drawing/2014/main" id="{02BA5ABB-52A1-497D-BB5D-5DB91B4E3BDF}"/>
                </a:ext>
              </a:extLst>
            </p:cNvPr>
            <p:cNvSpPr/>
            <p:nvPr/>
          </p:nvSpPr>
          <p:spPr>
            <a:xfrm>
              <a:off x="279186" y="1864767"/>
              <a:ext cx="1262293" cy="1262293"/>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Ellipse 6">
              <a:extLst>
                <a:ext uri="{FF2B5EF4-FFF2-40B4-BE49-F238E27FC236}">
                  <a16:creationId xmlns:a16="http://schemas.microsoft.com/office/drawing/2014/main" id="{2B978AC7-5138-466C-94A6-D17955E1C0EE}"/>
                </a:ext>
              </a:extLst>
            </p:cNvPr>
            <p:cNvSpPr txBox="1"/>
            <p:nvPr/>
          </p:nvSpPr>
          <p:spPr>
            <a:xfrm>
              <a:off x="464045" y="2049626"/>
              <a:ext cx="892575" cy="8925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de-DE" sz="3300" b="1" kern="1200" dirty="0">
                  <a:solidFill>
                    <a:srgbClr val="FFC000"/>
                  </a:solidFill>
                </a:rPr>
                <a:t>SQF</a:t>
              </a:r>
            </a:p>
          </p:txBody>
        </p:sp>
      </p:grpSp>
      <p:grpSp>
        <p:nvGrpSpPr>
          <p:cNvPr id="11" name="Gruppieren 10">
            <a:extLst>
              <a:ext uri="{FF2B5EF4-FFF2-40B4-BE49-F238E27FC236}">
                <a16:creationId xmlns:a16="http://schemas.microsoft.com/office/drawing/2014/main" id="{B6283E75-8395-4867-9CDD-14D463BBA316}"/>
              </a:ext>
            </a:extLst>
          </p:cNvPr>
          <p:cNvGrpSpPr/>
          <p:nvPr/>
        </p:nvGrpSpPr>
        <p:grpSpPr>
          <a:xfrm rot="18573681">
            <a:off x="2038650" y="4172139"/>
            <a:ext cx="1354005" cy="495898"/>
            <a:chOff x="1732084" y="2493191"/>
            <a:chExt cx="1446329" cy="536474"/>
          </a:xfrm>
        </p:grpSpPr>
        <p:sp>
          <p:nvSpPr>
            <p:cNvPr id="12" name="Pfeil: nach links und rechts 11">
              <a:extLst>
                <a:ext uri="{FF2B5EF4-FFF2-40B4-BE49-F238E27FC236}">
                  <a16:creationId xmlns:a16="http://schemas.microsoft.com/office/drawing/2014/main" id="{3C0CFA98-DF49-4612-B993-24BEDC50768D}"/>
                </a:ext>
              </a:extLst>
            </p:cNvPr>
            <p:cNvSpPr/>
            <p:nvPr/>
          </p:nvSpPr>
          <p:spPr>
            <a:xfrm rot="11385108">
              <a:off x="1732084" y="2493191"/>
              <a:ext cx="1446329" cy="536474"/>
            </a:xfrm>
            <a:prstGeom prst="leftRightArrow">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3" name="Pfeil: nach links und rechts 4">
              <a:extLst>
                <a:ext uri="{FF2B5EF4-FFF2-40B4-BE49-F238E27FC236}">
                  <a16:creationId xmlns:a16="http://schemas.microsoft.com/office/drawing/2014/main" id="{FF165B7E-EA82-4025-BC47-0CC99D25E62F}"/>
                </a:ext>
              </a:extLst>
            </p:cNvPr>
            <p:cNvSpPr txBox="1"/>
            <p:nvPr/>
          </p:nvSpPr>
          <p:spPr>
            <a:xfrm rot="22185108">
              <a:off x="1891863" y="2614116"/>
              <a:ext cx="1285387" cy="321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de-DE" sz="2500" kern="1200"/>
            </a:p>
          </p:txBody>
        </p:sp>
      </p:grpSp>
      <p:grpSp>
        <p:nvGrpSpPr>
          <p:cNvPr id="14" name="Gruppieren 13">
            <a:extLst>
              <a:ext uri="{FF2B5EF4-FFF2-40B4-BE49-F238E27FC236}">
                <a16:creationId xmlns:a16="http://schemas.microsoft.com/office/drawing/2014/main" id="{170D4547-170B-4089-9EDF-F08725E97C86}"/>
              </a:ext>
            </a:extLst>
          </p:cNvPr>
          <p:cNvGrpSpPr/>
          <p:nvPr/>
        </p:nvGrpSpPr>
        <p:grpSpPr>
          <a:xfrm>
            <a:off x="1037502" y="4864906"/>
            <a:ext cx="1290390" cy="1276003"/>
            <a:chOff x="279186" y="1864767"/>
            <a:chExt cx="1262293" cy="1262293"/>
          </a:xfrm>
          <a:solidFill>
            <a:srgbClr val="FF0000"/>
          </a:solidFill>
        </p:grpSpPr>
        <p:sp>
          <p:nvSpPr>
            <p:cNvPr id="15" name="Ellipse 14">
              <a:extLst>
                <a:ext uri="{FF2B5EF4-FFF2-40B4-BE49-F238E27FC236}">
                  <a16:creationId xmlns:a16="http://schemas.microsoft.com/office/drawing/2014/main" id="{190CB15B-9FEA-433E-B5D8-800BE8B7B721}"/>
                </a:ext>
              </a:extLst>
            </p:cNvPr>
            <p:cNvSpPr/>
            <p:nvPr/>
          </p:nvSpPr>
          <p:spPr>
            <a:xfrm>
              <a:off x="279186" y="1864767"/>
              <a:ext cx="1262293" cy="1262293"/>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6" name="Ellipse 6">
              <a:extLst>
                <a:ext uri="{FF2B5EF4-FFF2-40B4-BE49-F238E27FC236}">
                  <a16:creationId xmlns:a16="http://schemas.microsoft.com/office/drawing/2014/main" id="{88B0142C-9B63-4702-A5A0-A1B3A21F24D4}"/>
                </a:ext>
              </a:extLst>
            </p:cNvPr>
            <p:cNvSpPr txBox="1"/>
            <p:nvPr/>
          </p:nvSpPr>
          <p:spPr>
            <a:xfrm>
              <a:off x="464045" y="2049626"/>
              <a:ext cx="892575" cy="8925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de-DE" sz="3300" b="1" kern="1200" dirty="0">
                  <a:solidFill>
                    <a:srgbClr val="FFC000"/>
                  </a:solidFill>
                </a:rPr>
                <a:t>SQF</a:t>
              </a:r>
            </a:p>
          </p:txBody>
        </p:sp>
      </p:grpSp>
    </p:spTree>
    <p:extLst>
      <p:ext uri="{BB962C8B-B14F-4D97-AF65-F5344CB8AC3E}">
        <p14:creationId xmlns:p14="http://schemas.microsoft.com/office/powerpoint/2010/main" val="407435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0"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400" b="1" dirty="0">
                <a:solidFill>
                  <a:srgbClr val="FF9900"/>
                </a:solidFill>
              </a:rPr>
              <a:t>SQF</a:t>
            </a:r>
          </a:p>
        </p:txBody>
      </p:sp>
      <p:pic>
        <p:nvPicPr>
          <p:cNvPr id="17" name="Grafik 16">
            <a:extLst>
              <a:ext uri="{FF2B5EF4-FFF2-40B4-BE49-F238E27FC236}">
                <a16:creationId xmlns:a16="http://schemas.microsoft.com/office/drawing/2014/main" id="{BB6E8EE2-9F3D-484D-9615-4A2D0939B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215" y="507388"/>
            <a:ext cx="7592042" cy="5366981"/>
          </a:xfrm>
          <a:prstGeom prst="rect">
            <a:avLst/>
          </a:prstGeom>
        </p:spPr>
      </p:pic>
    </p:spTree>
    <p:extLst>
      <p:ext uri="{BB962C8B-B14F-4D97-AF65-F5344CB8AC3E}">
        <p14:creationId xmlns:p14="http://schemas.microsoft.com/office/powerpoint/2010/main" val="3613630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C94CB94E-E3A8-4161-ABA2-36B6F6264096}"/>
              </a:ext>
            </a:extLst>
          </p:cNvPr>
          <p:cNvSpPr txBox="1">
            <a:spLocks/>
          </p:cNvSpPr>
          <p:nvPr/>
        </p:nvSpPr>
        <p:spPr>
          <a:xfrm>
            <a:off x="1455310" y="507388"/>
            <a:ext cx="1574492" cy="1030289"/>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800" b="1" dirty="0">
                <a:solidFill>
                  <a:srgbClr val="FF9900"/>
                </a:solidFill>
              </a:rPr>
              <a:t>SQFCGF</a:t>
            </a:r>
          </a:p>
        </p:txBody>
      </p:sp>
      <p:sp>
        <p:nvSpPr>
          <p:cNvPr id="5" name="Textfeld 4">
            <a:extLst>
              <a:ext uri="{FF2B5EF4-FFF2-40B4-BE49-F238E27FC236}">
                <a16:creationId xmlns:a16="http://schemas.microsoft.com/office/drawing/2014/main" id="{C7331A4C-E937-468E-ADAB-06A2E3BF425F}"/>
              </a:ext>
            </a:extLst>
          </p:cNvPr>
          <p:cNvSpPr txBox="1"/>
          <p:nvPr/>
        </p:nvSpPr>
        <p:spPr>
          <a:xfrm>
            <a:off x="1951630" y="1721081"/>
            <a:ext cx="9921921" cy="923330"/>
          </a:xfrm>
          <a:prstGeom prst="rect">
            <a:avLst/>
          </a:prstGeom>
          <a:noFill/>
        </p:spPr>
        <p:txBody>
          <a:bodyPr wrap="square">
            <a:spAutoFit/>
          </a:bodyPr>
          <a:lstStyle/>
          <a:p>
            <a:r>
              <a:rPr lang="en-US" sz="5400" b="1" dirty="0">
                <a:solidFill>
                  <a:srgbClr val="FFC000"/>
                </a:solidFill>
              </a:rPr>
              <a:t>ECGFA-Net Project </a:t>
            </a:r>
            <a:r>
              <a:rPr lang="en-US" sz="3600" dirty="0"/>
              <a:t>(2015-2019)</a:t>
            </a:r>
            <a:endParaRPr lang="de-DE" sz="4400" dirty="0"/>
          </a:p>
        </p:txBody>
      </p:sp>
      <p:pic>
        <p:nvPicPr>
          <p:cNvPr id="3" name="Grafik 2">
            <a:extLst>
              <a:ext uri="{FF2B5EF4-FFF2-40B4-BE49-F238E27FC236}">
                <a16:creationId xmlns:a16="http://schemas.microsoft.com/office/drawing/2014/main" id="{18B78AA3-7066-4451-9B73-A4CB8ACA6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215" y="2681449"/>
            <a:ext cx="3757578" cy="3669163"/>
          </a:xfrm>
          <a:prstGeom prst="rect">
            <a:avLst/>
          </a:prstGeom>
        </p:spPr>
      </p:pic>
      <p:sp>
        <p:nvSpPr>
          <p:cNvPr id="7" name="Rectangle: Rounded Corners 3">
            <a:extLst>
              <a:ext uri="{FF2B5EF4-FFF2-40B4-BE49-F238E27FC236}">
                <a16:creationId xmlns:a16="http://schemas.microsoft.com/office/drawing/2014/main" id="{46F91FBD-839F-4EDF-A311-35BC935806AE}"/>
              </a:ext>
            </a:extLst>
          </p:cNvPr>
          <p:cNvSpPr/>
          <p:nvPr/>
        </p:nvSpPr>
        <p:spPr>
          <a:xfrm>
            <a:off x="5841241" y="3035121"/>
            <a:ext cx="4494663" cy="306468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10 Functions</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Levels 4, 5, 6, 7</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22 Learning Areas</a:t>
            </a:r>
          </a:p>
          <a:p>
            <a:pPr algn="ctr"/>
            <a:r>
              <a:rPr lang="en-US" sz="4000" b="1" dirty="0">
                <a:ln w="0"/>
                <a:solidFill>
                  <a:schemeClr val="accent2">
                    <a:lumMod val="75000"/>
                  </a:schemeClr>
                </a:solidFill>
                <a:effectLst>
                  <a:outerShdw blurRad="38100" dist="19050" dir="2700000" algn="tl" rotWithShape="0">
                    <a:schemeClr val="dk1">
                      <a:alpha val="40000"/>
                    </a:schemeClr>
                  </a:outerShdw>
                </a:effectLst>
              </a:rPr>
              <a:t>3 Types of LOs</a:t>
            </a:r>
          </a:p>
          <a:p>
            <a:pPr algn="ctr"/>
            <a:endParaRPr lang="en-US" b="1" dirty="0"/>
          </a:p>
        </p:txBody>
      </p:sp>
      <p:pic>
        <p:nvPicPr>
          <p:cNvPr id="4" name="Grafik 3">
            <a:extLst>
              <a:ext uri="{FF2B5EF4-FFF2-40B4-BE49-F238E27FC236}">
                <a16:creationId xmlns:a16="http://schemas.microsoft.com/office/drawing/2014/main" id="{7A11BF75-69D9-4344-82B7-718ACD9B48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5784" y="555538"/>
            <a:ext cx="3292125" cy="1036410"/>
          </a:xfrm>
          <a:prstGeom prst="rect">
            <a:avLst/>
          </a:prstGeom>
        </p:spPr>
      </p:pic>
      <p:pic>
        <p:nvPicPr>
          <p:cNvPr id="8" name="Grafik 7">
            <a:extLst>
              <a:ext uri="{FF2B5EF4-FFF2-40B4-BE49-F238E27FC236}">
                <a16:creationId xmlns:a16="http://schemas.microsoft.com/office/drawing/2014/main" id="{ABFEEDA7-D5FF-4372-9F27-37077EE3B9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5435" y="507388"/>
            <a:ext cx="3834716" cy="1237595"/>
          </a:xfrm>
          <a:prstGeom prst="rect">
            <a:avLst/>
          </a:prstGeom>
        </p:spPr>
      </p:pic>
    </p:spTree>
    <p:extLst>
      <p:ext uri="{BB962C8B-B14F-4D97-AF65-F5344CB8AC3E}">
        <p14:creationId xmlns:p14="http://schemas.microsoft.com/office/powerpoint/2010/main" val="656426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xplosion: 14 Zacken 12">
            <a:extLst>
              <a:ext uri="{FF2B5EF4-FFF2-40B4-BE49-F238E27FC236}">
                <a16:creationId xmlns:a16="http://schemas.microsoft.com/office/drawing/2014/main" id="{45BB98B5-8479-4313-A1E1-E0F41CDAF4C0}"/>
              </a:ext>
            </a:extLst>
          </p:cNvPr>
          <p:cNvSpPr/>
          <p:nvPr/>
        </p:nvSpPr>
        <p:spPr>
          <a:xfrm rot="20674845">
            <a:off x="2797738" y="493415"/>
            <a:ext cx="3443902" cy="1680954"/>
          </a:xfrm>
          <a:prstGeom prst="irregularSeal2">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solidFill>
                  <a:srgbClr val="FFFF00"/>
                </a:solidFill>
              </a:rPr>
              <a:t>JCs</a:t>
            </a:r>
          </a:p>
        </p:txBody>
      </p:sp>
      <p:sp>
        <p:nvSpPr>
          <p:cNvPr id="6" name="Titel 1">
            <a:extLst>
              <a:ext uri="{FF2B5EF4-FFF2-40B4-BE49-F238E27FC236}">
                <a16:creationId xmlns:a16="http://schemas.microsoft.com/office/drawing/2014/main" id="{C94CB94E-E3A8-4161-ABA2-36B6F6264096}"/>
              </a:ext>
            </a:extLst>
          </p:cNvPr>
          <p:cNvSpPr txBox="1">
            <a:spLocks/>
          </p:cNvSpPr>
          <p:nvPr/>
        </p:nvSpPr>
        <p:spPr>
          <a:xfrm>
            <a:off x="692817" y="181054"/>
            <a:ext cx="2180255" cy="1327234"/>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e-DE" sz="2800" b="1" dirty="0">
                <a:solidFill>
                  <a:srgbClr val="FF9900"/>
                </a:solidFill>
              </a:rPr>
              <a:t>ELEMENTS </a:t>
            </a:r>
            <a:r>
              <a:rPr lang="de-DE" sz="2800" b="1" dirty="0" err="1">
                <a:solidFill>
                  <a:srgbClr val="FF9900"/>
                </a:solidFill>
              </a:rPr>
              <a:t>of</a:t>
            </a:r>
            <a:r>
              <a:rPr lang="de-DE" sz="2800" b="1" dirty="0">
                <a:solidFill>
                  <a:srgbClr val="FF9900"/>
                </a:solidFill>
              </a:rPr>
              <a:t> </a:t>
            </a:r>
            <a:r>
              <a:rPr lang="de-DE" sz="2800" b="1" dirty="0" err="1">
                <a:solidFill>
                  <a:srgbClr val="FF9900"/>
                </a:solidFill>
              </a:rPr>
              <a:t>course</a:t>
            </a:r>
            <a:r>
              <a:rPr lang="de-DE" sz="2800" b="1" dirty="0">
                <a:solidFill>
                  <a:srgbClr val="FF9900"/>
                </a:solidFill>
              </a:rPr>
              <a:t> design</a:t>
            </a:r>
          </a:p>
        </p:txBody>
      </p:sp>
      <p:sp>
        <p:nvSpPr>
          <p:cNvPr id="2" name="Explosion: 14 Zacken 1">
            <a:extLst>
              <a:ext uri="{FF2B5EF4-FFF2-40B4-BE49-F238E27FC236}">
                <a16:creationId xmlns:a16="http://schemas.microsoft.com/office/drawing/2014/main" id="{82203E4B-96C8-47CC-95D5-4E6BC99A4D0A}"/>
              </a:ext>
            </a:extLst>
          </p:cNvPr>
          <p:cNvSpPr/>
          <p:nvPr/>
        </p:nvSpPr>
        <p:spPr>
          <a:xfrm rot="20796641">
            <a:off x="951675" y="3358082"/>
            <a:ext cx="5365038" cy="286544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err="1"/>
              <a:t>Constructive</a:t>
            </a:r>
            <a:r>
              <a:rPr lang="de-DE" sz="3200" dirty="0"/>
              <a:t> Alignment</a:t>
            </a:r>
          </a:p>
        </p:txBody>
      </p:sp>
      <p:sp>
        <p:nvSpPr>
          <p:cNvPr id="9" name="Explosion: 14 Zacken 8">
            <a:extLst>
              <a:ext uri="{FF2B5EF4-FFF2-40B4-BE49-F238E27FC236}">
                <a16:creationId xmlns:a16="http://schemas.microsoft.com/office/drawing/2014/main" id="{FD953FFA-E176-4B5F-B15B-6628771C207A}"/>
              </a:ext>
            </a:extLst>
          </p:cNvPr>
          <p:cNvSpPr/>
          <p:nvPr/>
        </p:nvSpPr>
        <p:spPr>
          <a:xfrm rot="1456756">
            <a:off x="1082826" y="1967594"/>
            <a:ext cx="3443902" cy="1680954"/>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b="1" dirty="0">
                <a:solidFill>
                  <a:srgbClr val="FFFF00"/>
                </a:solidFill>
              </a:rPr>
              <a:t>LOs</a:t>
            </a:r>
          </a:p>
        </p:txBody>
      </p:sp>
      <p:sp>
        <p:nvSpPr>
          <p:cNvPr id="10" name="Interaktive Schaltfläche: Informationen abrufen 9">
            <a:hlinkClick r:id="rId3" highlightClick="1"/>
            <a:extLst>
              <a:ext uri="{FF2B5EF4-FFF2-40B4-BE49-F238E27FC236}">
                <a16:creationId xmlns:a16="http://schemas.microsoft.com/office/drawing/2014/main" id="{989527BB-52FA-484C-A916-639D8F326351}"/>
              </a:ext>
            </a:extLst>
          </p:cNvPr>
          <p:cNvSpPr/>
          <p:nvPr/>
        </p:nvSpPr>
        <p:spPr>
          <a:xfrm>
            <a:off x="3327119" y="1953227"/>
            <a:ext cx="614150" cy="73836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Explosion: 14 Zacken 11">
            <a:extLst>
              <a:ext uri="{FF2B5EF4-FFF2-40B4-BE49-F238E27FC236}">
                <a16:creationId xmlns:a16="http://schemas.microsoft.com/office/drawing/2014/main" id="{542445AF-70F8-47F5-A305-53BC81C23FE8}"/>
              </a:ext>
            </a:extLst>
          </p:cNvPr>
          <p:cNvSpPr/>
          <p:nvPr/>
        </p:nvSpPr>
        <p:spPr>
          <a:xfrm rot="670932">
            <a:off x="5670575" y="24586"/>
            <a:ext cx="4547410" cy="4413465"/>
          </a:xfrm>
          <a:prstGeom prst="irregularSeal2">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err="1"/>
              <a:t>Learner-centred</a:t>
            </a:r>
            <a:r>
              <a:rPr lang="de-DE" sz="3200" dirty="0"/>
              <a:t> vs. Teacher </a:t>
            </a:r>
            <a:r>
              <a:rPr lang="de-DE" sz="3200" dirty="0" err="1"/>
              <a:t>centred</a:t>
            </a:r>
            <a:endParaRPr lang="de-DE" sz="3200" dirty="0"/>
          </a:p>
        </p:txBody>
      </p:sp>
      <p:sp>
        <p:nvSpPr>
          <p:cNvPr id="14" name="Textfeld 13">
            <a:extLst>
              <a:ext uri="{FF2B5EF4-FFF2-40B4-BE49-F238E27FC236}">
                <a16:creationId xmlns:a16="http://schemas.microsoft.com/office/drawing/2014/main" id="{83D6FA5E-9111-42A5-8C85-0A2CAEBB3931}"/>
              </a:ext>
            </a:extLst>
          </p:cNvPr>
          <p:cNvSpPr txBox="1"/>
          <p:nvPr/>
        </p:nvSpPr>
        <p:spPr>
          <a:xfrm>
            <a:off x="6575571" y="3837819"/>
            <a:ext cx="4592972" cy="3046988"/>
          </a:xfrm>
          <a:prstGeom prst="rect">
            <a:avLst/>
          </a:prstGeom>
          <a:noFill/>
        </p:spPr>
        <p:txBody>
          <a:bodyPr wrap="square" rtlCol="0">
            <a:spAutoFit/>
          </a:bodyPr>
          <a:lstStyle/>
          <a:p>
            <a:pPr marL="457200" indent="-457200">
              <a:buFont typeface="Arial" panose="020B0604020202020204" pitchFamily="34" charset="0"/>
              <a:buChar char="•"/>
            </a:pPr>
            <a:r>
              <a:rPr lang="de-DE" sz="3200" b="1" dirty="0"/>
              <a:t>Course </a:t>
            </a:r>
            <a:r>
              <a:rPr lang="de-DE" sz="3200" b="1" dirty="0" err="1"/>
              <a:t>Descriptors</a:t>
            </a:r>
            <a:endParaRPr lang="de-DE" sz="3200" b="1" dirty="0"/>
          </a:p>
          <a:p>
            <a:pPr marL="457200" indent="-457200">
              <a:buFont typeface="Arial" panose="020B0604020202020204" pitchFamily="34" charset="0"/>
              <a:buChar char="•"/>
            </a:pPr>
            <a:r>
              <a:rPr lang="de-DE" sz="3200" b="1" dirty="0" err="1"/>
              <a:t>Constraints</a:t>
            </a:r>
            <a:endParaRPr lang="de-DE" sz="3200" b="1" dirty="0"/>
          </a:p>
          <a:p>
            <a:pPr marL="457200" indent="-457200">
              <a:buFont typeface="Arial" panose="020B0604020202020204" pitchFamily="34" charset="0"/>
              <a:buChar char="•"/>
            </a:pPr>
            <a:r>
              <a:rPr lang="de-DE" sz="3200" b="1" dirty="0"/>
              <a:t>Learning </a:t>
            </a:r>
            <a:r>
              <a:rPr lang="de-DE" sz="3200" b="1" dirty="0" err="1"/>
              <a:t>Strategies</a:t>
            </a:r>
            <a:endParaRPr lang="de-DE" sz="3200" b="1" dirty="0"/>
          </a:p>
          <a:p>
            <a:pPr marL="457200" indent="-457200">
              <a:buFont typeface="Arial" panose="020B0604020202020204" pitchFamily="34" charset="0"/>
              <a:buChar char="•"/>
            </a:pPr>
            <a:r>
              <a:rPr lang="de-DE" sz="3200" b="1" dirty="0"/>
              <a:t>Assessment </a:t>
            </a:r>
            <a:r>
              <a:rPr lang="de-DE" sz="3200" b="1" dirty="0" err="1"/>
              <a:t>Strategies</a:t>
            </a:r>
            <a:endParaRPr lang="de-DE" sz="3200" b="1" dirty="0"/>
          </a:p>
          <a:p>
            <a:pPr marL="457200" indent="-457200">
              <a:buFont typeface="Arial" panose="020B0604020202020204" pitchFamily="34" charset="0"/>
              <a:buChar char="•"/>
            </a:pPr>
            <a:r>
              <a:rPr lang="de-DE" sz="3200" b="1" dirty="0"/>
              <a:t>Learning </a:t>
            </a:r>
            <a:r>
              <a:rPr lang="de-DE" sz="3200" b="1" dirty="0" err="1"/>
              <a:t>Phases</a:t>
            </a:r>
            <a:endParaRPr lang="de-DE" sz="3200" b="1" dirty="0"/>
          </a:p>
          <a:p>
            <a:pPr marL="457200" indent="-457200">
              <a:buFont typeface="Arial" panose="020B0604020202020204" pitchFamily="34" charset="0"/>
              <a:buChar char="•"/>
            </a:pPr>
            <a:r>
              <a:rPr lang="de-DE" sz="3200" b="1" dirty="0"/>
              <a:t>Etc. etc.</a:t>
            </a:r>
          </a:p>
        </p:txBody>
      </p:sp>
    </p:spTree>
    <p:extLst>
      <p:ext uri="{BB962C8B-B14F-4D97-AF65-F5344CB8AC3E}">
        <p14:creationId xmlns:p14="http://schemas.microsoft.com/office/powerpoint/2010/main" val="22612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9" grpId="0" animBg="1"/>
      <p:bldP spid="10"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7D657715-929A-4052-F6A9-E756030318AA}"/>
              </a:ext>
            </a:extLst>
          </p:cNvPr>
          <p:cNvGrpSpPr/>
          <p:nvPr/>
        </p:nvGrpSpPr>
        <p:grpSpPr>
          <a:xfrm>
            <a:off x="1444486" y="495300"/>
            <a:ext cx="6387548" cy="5655365"/>
            <a:chOff x="4214191" y="601317"/>
            <a:chExt cx="6387548" cy="5655365"/>
          </a:xfrm>
        </p:grpSpPr>
        <p:pic>
          <p:nvPicPr>
            <p:cNvPr id="6" name="Grafik 5">
              <a:extLst>
                <a:ext uri="{FF2B5EF4-FFF2-40B4-BE49-F238E27FC236}">
                  <a16:creationId xmlns:a16="http://schemas.microsoft.com/office/drawing/2014/main" id="{BFEE60EC-6818-106A-B35B-1D61A8EB4748}"/>
                </a:ext>
              </a:extLst>
            </p:cNvPr>
            <p:cNvPicPr>
              <a:picLocks noChangeAspect="1"/>
            </p:cNvPicPr>
            <p:nvPr/>
          </p:nvPicPr>
          <p:blipFill rotWithShape="1">
            <a:blip r:embed="rId3"/>
            <a:srcRect t="11462"/>
            <a:stretch/>
          </p:blipFill>
          <p:spPr>
            <a:xfrm flipH="1">
              <a:off x="4214191" y="601317"/>
              <a:ext cx="6387548" cy="5655365"/>
            </a:xfrm>
            <a:prstGeom prst="rect">
              <a:avLst/>
            </a:prstGeom>
          </p:spPr>
        </p:pic>
        <p:pic>
          <p:nvPicPr>
            <p:cNvPr id="5" name="Grafik 4">
              <a:extLst>
                <a:ext uri="{FF2B5EF4-FFF2-40B4-BE49-F238E27FC236}">
                  <a16:creationId xmlns:a16="http://schemas.microsoft.com/office/drawing/2014/main" id="{09B22329-4E65-F9C9-E596-5837B6B8E2E3}"/>
                </a:ext>
              </a:extLst>
            </p:cNvPr>
            <p:cNvPicPr>
              <a:picLocks noChangeAspect="1"/>
            </p:cNvPicPr>
            <p:nvPr/>
          </p:nvPicPr>
          <p:blipFill rotWithShape="1">
            <a:blip r:embed="rId4"/>
            <a:srcRect l="14736" r="17844"/>
            <a:stretch/>
          </p:blipFill>
          <p:spPr>
            <a:xfrm>
              <a:off x="6096000" y="2107095"/>
              <a:ext cx="2765795" cy="2036589"/>
            </a:xfrm>
            <a:prstGeom prst="rect">
              <a:avLst/>
            </a:prstGeom>
          </p:spPr>
        </p:pic>
      </p:grpSp>
      <p:sp>
        <p:nvSpPr>
          <p:cNvPr id="8" name="Textfeld 7">
            <a:extLst>
              <a:ext uri="{FF2B5EF4-FFF2-40B4-BE49-F238E27FC236}">
                <a16:creationId xmlns:a16="http://schemas.microsoft.com/office/drawing/2014/main" id="{05E980D1-E463-AC0C-6BC7-45ED55940A95}"/>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3234163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chritt Für Schritt, Werdegang, Tafel">
            <a:extLst>
              <a:ext uri="{FF2B5EF4-FFF2-40B4-BE49-F238E27FC236}">
                <a16:creationId xmlns:a16="http://schemas.microsoft.com/office/drawing/2014/main" id="{4D378E23-5F3B-DEE5-7966-4BE78839A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913" y="847228"/>
            <a:ext cx="7421217" cy="4951343"/>
          </a:xfrm>
          <a:prstGeom prst="rect">
            <a:avLst/>
          </a:prstGeom>
          <a:noFill/>
          <a:extLst>
            <a:ext uri="{909E8E84-426E-40DD-AFC4-6F175D3DCCD1}">
              <a14:hiddenFill xmlns:a14="http://schemas.microsoft.com/office/drawing/2010/main">
                <a:solidFill>
                  <a:srgbClr val="FFFFFF"/>
                </a:solidFill>
              </a14:hiddenFill>
            </a:ext>
          </a:extLst>
        </p:spPr>
      </p:pic>
      <p:sp>
        <p:nvSpPr>
          <p:cNvPr id="4" name="Sonne 3">
            <a:extLst>
              <a:ext uri="{FF2B5EF4-FFF2-40B4-BE49-F238E27FC236}">
                <a16:creationId xmlns:a16="http://schemas.microsoft.com/office/drawing/2014/main" id="{BCD370BD-92CE-35AE-7329-62D0563F2917}"/>
              </a:ext>
            </a:extLst>
          </p:cNvPr>
          <p:cNvSpPr/>
          <p:nvPr/>
        </p:nvSpPr>
        <p:spPr>
          <a:xfrm>
            <a:off x="6904382" y="198781"/>
            <a:ext cx="4081669" cy="2782957"/>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black"/>
                </a:solidFill>
                <a:effectLst/>
                <a:uLnTx/>
                <a:uFillTx/>
                <a:latin typeface="Calibri" panose="020F0502020204030204"/>
                <a:ea typeface="+mn-ea"/>
                <a:cs typeface="+mn-cs"/>
              </a:rPr>
              <a:t>SQFCGF</a:t>
            </a:r>
          </a:p>
        </p:txBody>
      </p:sp>
      <p:sp>
        <p:nvSpPr>
          <p:cNvPr id="5" name="Textfeld 4">
            <a:extLst>
              <a:ext uri="{FF2B5EF4-FFF2-40B4-BE49-F238E27FC236}">
                <a16:creationId xmlns:a16="http://schemas.microsoft.com/office/drawing/2014/main" id="{ADCB8048-15F5-5582-6A46-6438F86D983C}"/>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1821134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EACD068-D0AF-72C3-CEC6-74863C7D1CB9}"/>
              </a:ext>
            </a:extLst>
          </p:cNvPr>
          <p:cNvPicPr>
            <a:picLocks noChangeAspect="1"/>
          </p:cNvPicPr>
          <p:nvPr/>
        </p:nvPicPr>
        <p:blipFill>
          <a:blip r:embed="rId3"/>
          <a:stretch>
            <a:fillRect/>
          </a:stretch>
        </p:blipFill>
        <p:spPr>
          <a:xfrm>
            <a:off x="609599" y="424070"/>
            <a:ext cx="7546703" cy="5329859"/>
          </a:xfrm>
          <a:prstGeom prst="rect">
            <a:avLst/>
          </a:prstGeom>
        </p:spPr>
      </p:pic>
      <p:sp>
        <p:nvSpPr>
          <p:cNvPr id="5" name="Textfeld 4">
            <a:extLst>
              <a:ext uri="{FF2B5EF4-FFF2-40B4-BE49-F238E27FC236}">
                <a16:creationId xmlns:a16="http://schemas.microsoft.com/office/drawing/2014/main" id="{3DF05D31-1853-56EE-9823-FBC212634DD0}"/>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1349520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auswahl der ausgezeichneten qualität, um die kundenzufriedenheit zu erhöhen. qualitätssicherungsmanagement und -kontrolle für produkte oder dienstleistungen. konzept mit dem handdrehknopf des qs-managers. - quality stock-fotos und bilder">
            <a:extLst>
              <a:ext uri="{FF2B5EF4-FFF2-40B4-BE49-F238E27FC236}">
                <a16:creationId xmlns:a16="http://schemas.microsoft.com/office/drawing/2014/main" id="{79C5C8E6-27E1-CE34-80A5-56C17C47B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58" y="706532"/>
            <a:ext cx="7659337" cy="430524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1029E5D9-89D5-C421-3E55-8CD4685A25CC}"/>
              </a:ext>
            </a:extLst>
          </p:cNvPr>
          <p:cNvPicPr>
            <a:picLocks noChangeAspect="1"/>
          </p:cNvPicPr>
          <p:nvPr/>
        </p:nvPicPr>
        <p:blipFill>
          <a:blip r:embed="rId4"/>
          <a:stretch>
            <a:fillRect/>
          </a:stretch>
        </p:blipFill>
        <p:spPr>
          <a:xfrm>
            <a:off x="7341705" y="2972330"/>
            <a:ext cx="4357481" cy="2286480"/>
          </a:xfrm>
          <a:prstGeom prst="rect">
            <a:avLst/>
          </a:prstGeom>
        </p:spPr>
      </p:pic>
      <p:sp>
        <p:nvSpPr>
          <p:cNvPr id="10" name="Textfeld 9">
            <a:extLst>
              <a:ext uri="{FF2B5EF4-FFF2-40B4-BE49-F238E27FC236}">
                <a16:creationId xmlns:a16="http://schemas.microsoft.com/office/drawing/2014/main" id="{E7EE3265-4ED6-177F-4731-FCFD30306620}"/>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4130228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9A206C6-DE75-6DAB-7DEB-E490FFFA1FFD}"/>
              </a:ext>
            </a:extLst>
          </p:cNvPr>
          <p:cNvPicPr>
            <a:picLocks noChangeAspect="1"/>
          </p:cNvPicPr>
          <p:nvPr/>
        </p:nvPicPr>
        <p:blipFill>
          <a:blip r:embed="rId3"/>
          <a:stretch>
            <a:fillRect/>
          </a:stretch>
        </p:blipFill>
        <p:spPr>
          <a:xfrm>
            <a:off x="728870" y="1123100"/>
            <a:ext cx="7726017" cy="5033983"/>
          </a:xfrm>
          <a:prstGeom prst="rect">
            <a:avLst/>
          </a:prstGeom>
        </p:spPr>
      </p:pic>
      <p:sp>
        <p:nvSpPr>
          <p:cNvPr id="5" name="Textfeld 4">
            <a:extLst>
              <a:ext uri="{FF2B5EF4-FFF2-40B4-BE49-F238E27FC236}">
                <a16:creationId xmlns:a16="http://schemas.microsoft.com/office/drawing/2014/main" id="{FAECE808-0211-DF77-9076-72B7F64FFF05}"/>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3075027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790D949-FAAA-29D7-AFED-3E5352DCE8AC}"/>
              </a:ext>
            </a:extLst>
          </p:cNvPr>
          <p:cNvPicPr>
            <a:picLocks noChangeAspect="1"/>
          </p:cNvPicPr>
          <p:nvPr/>
        </p:nvPicPr>
        <p:blipFill>
          <a:blip r:embed="rId3"/>
          <a:stretch>
            <a:fillRect/>
          </a:stretch>
        </p:blipFill>
        <p:spPr>
          <a:xfrm>
            <a:off x="835715" y="514350"/>
            <a:ext cx="5829300" cy="5829300"/>
          </a:xfrm>
          <a:prstGeom prst="rect">
            <a:avLst/>
          </a:prstGeom>
        </p:spPr>
      </p:pic>
      <p:pic>
        <p:nvPicPr>
          <p:cNvPr id="6" name="Grafik 5">
            <a:extLst>
              <a:ext uri="{FF2B5EF4-FFF2-40B4-BE49-F238E27FC236}">
                <a16:creationId xmlns:a16="http://schemas.microsoft.com/office/drawing/2014/main" id="{743D21D6-1FD3-483D-F1C0-47432ED4A19C}"/>
              </a:ext>
            </a:extLst>
          </p:cNvPr>
          <p:cNvPicPr>
            <a:picLocks noChangeAspect="1"/>
          </p:cNvPicPr>
          <p:nvPr/>
        </p:nvPicPr>
        <p:blipFill rotWithShape="1">
          <a:blip r:embed="rId4"/>
          <a:srcRect t="12622"/>
          <a:stretch/>
        </p:blipFill>
        <p:spPr bwMode="auto">
          <a:xfrm>
            <a:off x="8980712" y="3254984"/>
            <a:ext cx="2245709" cy="499135"/>
          </a:xfrm>
          <a:prstGeom prst="rect">
            <a:avLst/>
          </a:prstGeom>
          <a:ln>
            <a:noFill/>
          </a:ln>
          <a:extLst>
            <a:ext uri="{53640926-AAD7-44D8-BBD7-CCE9431645EC}">
              <a14:shadowObscured xmlns:a14="http://schemas.microsoft.com/office/drawing/2010/main"/>
            </a:ext>
          </a:extLst>
        </p:spPr>
      </p:pic>
      <p:pic>
        <p:nvPicPr>
          <p:cNvPr id="7" name="Grafik 6">
            <a:extLst>
              <a:ext uri="{FF2B5EF4-FFF2-40B4-BE49-F238E27FC236}">
                <a16:creationId xmlns:a16="http://schemas.microsoft.com/office/drawing/2014/main" id="{408E7953-135F-238B-5769-05B6B83F7C40}"/>
              </a:ext>
            </a:extLst>
          </p:cNvPr>
          <p:cNvPicPr>
            <a:picLocks noChangeAspect="1"/>
          </p:cNvPicPr>
          <p:nvPr/>
        </p:nvPicPr>
        <p:blipFill>
          <a:blip r:embed="rId5"/>
          <a:stretch>
            <a:fillRect/>
          </a:stretch>
        </p:blipFill>
        <p:spPr>
          <a:xfrm>
            <a:off x="7963727" y="1930667"/>
            <a:ext cx="1477377" cy="488720"/>
          </a:xfrm>
          <a:prstGeom prst="rect">
            <a:avLst/>
          </a:prstGeom>
        </p:spPr>
      </p:pic>
      <p:pic>
        <p:nvPicPr>
          <p:cNvPr id="8" name="Grafik 7">
            <a:extLst>
              <a:ext uri="{FF2B5EF4-FFF2-40B4-BE49-F238E27FC236}">
                <a16:creationId xmlns:a16="http://schemas.microsoft.com/office/drawing/2014/main" id="{35A72550-95D2-DC9B-91C3-5488536954D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706527"/>
            <a:ext cx="2439624" cy="392583"/>
          </a:xfrm>
          <a:prstGeom prst="rect">
            <a:avLst/>
          </a:prstGeom>
          <a:noFill/>
        </p:spPr>
      </p:pic>
      <p:sp>
        <p:nvSpPr>
          <p:cNvPr id="9" name="Ellipse 8">
            <a:extLst>
              <a:ext uri="{FF2B5EF4-FFF2-40B4-BE49-F238E27FC236}">
                <a16:creationId xmlns:a16="http://schemas.microsoft.com/office/drawing/2014/main" id="{CA50706E-508D-FC20-14C3-B5135FB0CA0C}"/>
              </a:ext>
            </a:extLst>
          </p:cNvPr>
          <p:cNvSpPr/>
          <p:nvPr/>
        </p:nvSpPr>
        <p:spPr>
          <a:xfrm>
            <a:off x="410817" y="185531"/>
            <a:ext cx="11039061" cy="64670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Explosion: 14 Zacken 9">
            <a:extLst>
              <a:ext uri="{FF2B5EF4-FFF2-40B4-BE49-F238E27FC236}">
                <a16:creationId xmlns:a16="http://schemas.microsoft.com/office/drawing/2014/main" id="{DB3A0E28-2B71-D2F5-78CB-D4F15D2D32E8}"/>
              </a:ext>
            </a:extLst>
          </p:cNvPr>
          <p:cNvSpPr/>
          <p:nvPr/>
        </p:nvSpPr>
        <p:spPr>
          <a:xfrm>
            <a:off x="5221357" y="2517914"/>
            <a:ext cx="4532243" cy="363356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white"/>
                </a:solidFill>
                <a:effectLst/>
                <a:uLnTx/>
                <a:uFillTx/>
                <a:latin typeface="Calibri" panose="020F0502020204030204"/>
                <a:ea typeface="+mn-ea"/>
                <a:cs typeface="+mn-cs"/>
              </a:rPr>
              <a:t>All </a:t>
            </a:r>
            <a:r>
              <a:rPr kumimoji="0" lang="de-DE" sz="2800" b="1" i="0" u="none" strike="noStrike" kern="1200" cap="none" spc="0" normalizeH="0" baseline="0" noProof="0" dirty="0" err="1">
                <a:ln>
                  <a:noFill/>
                </a:ln>
                <a:solidFill>
                  <a:prstClr val="white"/>
                </a:solidFill>
                <a:effectLst/>
                <a:uLnTx/>
                <a:uFillTx/>
                <a:latin typeface="Calibri" panose="020F0502020204030204"/>
                <a:ea typeface="+mn-ea"/>
                <a:cs typeface="+mn-cs"/>
              </a:rPr>
              <a:t>Involved</a:t>
            </a:r>
            <a:endParaRPr kumimoji="0" lang="de-DE"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feld 10">
            <a:extLst>
              <a:ext uri="{FF2B5EF4-FFF2-40B4-BE49-F238E27FC236}">
                <a16:creationId xmlns:a16="http://schemas.microsoft.com/office/drawing/2014/main" id="{96105293-BEAE-456C-E615-7B400B12F715}"/>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spTree>
    <p:extLst>
      <p:ext uri="{BB962C8B-B14F-4D97-AF65-F5344CB8AC3E}">
        <p14:creationId xmlns:p14="http://schemas.microsoft.com/office/powerpoint/2010/main" val="3701143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DE44B72-359B-81EB-A7B0-A636A9250D5A}"/>
              </a:ext>
            </a:extLst>
          </p:cNvPr>
          <p:cNvPicPr>
            <a:picLocks noChangeAspect="1"/>
          </p:cNvPicPr>
          <p:nvPr/>
        </p:nvPicPr>
        <p:blipFill>
          <a:blip r:embed="rId3"/>
          <a:stretch>
            <a:fillRect/>
          </a:stretch>
        </p:blipFill>
        <p:spPr>
          <a:xfrm>
            <a:off x="1305960" y="381000"/>
            <a:ext cx="4067175" cy="6096000"/>
          </a:xfrm>
          <a:prstGeom prst="rect">
            <a:avLst/>
          </a:prstGeom>
        </p:spPr>
      </p:pic>
      <p:sp>
        <p:nvSpPr>
          <p:cNvPr id="5" name="Textfeld 4">
            <a:extLst>
              <a:ext uri="{FF2B5EF4-FFF2-40B4-BE49-F238E27FC236}">
                <a16:creationId xmlns:a16="http://schemas.microsoft.com/office/drawing/2014/main" id="{2C683404-5070-E94E-08FC-B449EE566032}"/>
              </a:ext>
            </a:extLst>
          </p:cNvPr>
          <p:cNvSpPr txBox="1"/>
          <p:nvPr/>
        </p:nvSpPr>
        <p:spPr>
          <a:xfrm>
            <a:off x="8574155" y="5476891"/>
            <a:ext cx="3498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SQFCGF Implementation Requirements and Best Practices</a:t>
            </a:r>
          </a:p>
        </p:txBody>
      </p:sp>
      <p:pic>
        <p:nvPicPr>
          <p:cNvPr id="6" name="Grafik 5">
            <a:extLst>
              <a:ext uri="{FF2B5EF4-FFF2-40B4-BE49-F238E27FC236}">
                <a16:creationId xmlns:a16="http://schemas.microsoft.com/office/drawing/2014/main" id="{4F9ECA30-6FD8-F412-085C-67F838A3B3D9}"/>
              </a:ext>
            </a:extLst>
          </p:cNvPr>
          <p:cNvPicPr>
            <a:picLocks noChangeAspect="1"/>
          </p:cNvPicPr>
          <p:nvPr/>
        </p:nvPicPr>
        <p:blipFill>
          <a:blip r:embed="rId4"/>
          <a:stretch>
            <a:fillRect/>
          </a:stretch>
        </p:blipFill>
        <p:spPr>
          <a:xfrm>
            <a:off x="6592227" y="1109510"/>
            <a:ext cx="3558926" cy="3558926"/>
          </a:xfrm>
          <a:prstGeom prst="rect">
            <a:avLst/>
          </a:prstGeom>
        </p:spPr>
      </p:pic>
      <p:cxnSp>
        <p:nvCxnSpPr>
          <p:cNvPr id="8" name="Gerader Verbinder 7">
            <a:extLst>
              <a:ext uri="{FF2B5EF4-FFF2-40B4-BE49-F238E27FC236}">
                <a16:creationId xmlns:a16="http://schemas.microsoft.com/office/drawing/2014/main" id="{370FB2C7-DAE2-9F2C-F75C-DB1672A3CCE8}"/>
              </a:ext>
            </a:extLst>
          </p:cNvPr>
          <p:cNvCxnSpPr/>
          <p:nvPr/>
        </p:nvCxnSpPr>
        <p:spPr>
          <a:xfrm>
            <a:off x="9674081" y="2743200"/>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39950127-5ACA-3FCA-9601-7BA4FAB4ED24}"/>
              </a:ext>
            </a:extLst>
          </p:cNvPr>
          <p:cNvCxnSpPr/>
          <p:nvPr/>
        </p:nvCxnSpPr>
        <p:spPr>
          <a:xfrm>
            <a:off x="10078270" y="2938311"/>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E9E31767-6FC4-FA73-8C07-7AF1759119AF}"/>
              </a:ext>
            </a:extLst>
          </p:cNvPr>
          <p:cNvCxnSpPr/>
          <p:nvPr/>
        </p:nvCxnSpPr>
        <p:spPr>
          <a:xfrm>
            <a:off x="9866235" y="3253409"/>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CA6D2811-BFE3-6FAF-44FD-65FC7B4AA032}"/>
              </a:ext>
            </a:extLst>
          </p:cNvPr>
          <p:cNvCxnSpPr/>
          <p:nvPr/>
        </p:nvCxnSpPr>
        <p:spPr>
          <a:xfrm>
            <a:off x="9866234" y="3969027"/>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6422638-B8D6-4CDD-4345-2BA3D710C664}"/>
              </a:ext>
            </a:extLst>
          </p:cNvPr>
          <p:cNvCxnSpPr/>
          <p:nvPr/>
        </p:nvCxnSpPr>
        <p:spPr>
          <a:xfrm>
            <a:off x="9594570" y="2054087"/>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CB7005A0-B2B7-52BC-7D50-6ADED3459382}"/>
              </a:ext>
            </a:extLst>
          </p:cNvPr>
          <p:cNvCxnSpPr/>
          <p:nvPr/>
        </p:nvCxnSpPr>
        <p:spPr>
          <a:xfrm>
            <a:off x="9866235" y="3548270"/>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F2231EF-090F-0380-53AD-8FC4174977AB}"/>
              </a:ext>
            </a:extLst>
          </p:cNvPr>
          <p:cNvCxnSpPr/>
          <p:nvPr/>
        </p:nvCxnSpPr>
        <p:spPr>
          <a:xfrm>
            <a:off x="9614451" y="2425148"/>
            <a:ext cx="14179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B23995EF-D8F4-4BF7-1D43-5A8697994B2B}"/>
              </a:ext>
            </a:extLst>
          </p:cNvPr>
          <p:cNvCxnSpPr/>
          <p:nvPr/>
        </p:nvCxnSpPr>
        <p:spPr>
          <a:xfrm>
            <a:off x="9349405" y="1881809"/>
            <a:ext cx="141798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251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9BC5ECA9-C803-1589-0FC0-22BDBAAE08DC}"/>
              </a:ext>
            </a:extLst>
          </p:cNvPr>
          <p:cNvPicPr>
            <a:picLocks noChangeAspect="1"/>
          </p:cNvPicPr>
          <p:nvPr/>
        </p:nvPicPr>
        <p:blipFill>
          <a:blip r:embed="rId3"/>
          <a:stretch>
            <a:fillRect/>
          </a:stretch>
        </p:blipFill>
        <p:spPr>
          <a:xfrm>
            <a:off x="7016496" y="3557015"/>
            <a:ext cx="4212336" cy="3178997"/>
          </a:xfrm>
          <a:prstGeom prst="rect">
            <a:avLst/>
          </a:prstGeom>
        </p:spPr>
      </p:pic>
      <p:sp>
        <p:nvSpPr>
          <p:cNvPr id="11" name="Textfeld 10">
            <a:extLst>
              <a:ext uri="{FF2B5EF4-FFF2-40B4-BE49-F238E27FC236}">
                <a16:creationId xmlns:a16="http://schemas.microsoft.com/office/drawing/2014/main" id="{51630189-C5D9-C711-4544-32093F40A272}"/>
              </a:ext>
            </a:extLst>
          </p:cNvPr>
          <p:cNvSpPr txBox="1"/>
          <p:nvPr/>
        </p:nvSpPr>
        <p:spPr>
          <a:xfrm>
            <a:off x="9601200" y="4133088"/>
            <a:ext cx="1627632" cy="1323439"/>
          </a:xfrm>
          <a:prstGeom prst="rect">
            <a:avLst/>
          </a:prstGeom>
          <a:noFill/>
        </p:spPr>
        <p:txBody>
          <a:bodyPr wrap="square" rtlCol="0">
            <a:spAutoFit/>
          </a:bodyPr>
          <a:lstStyle/>
          <a:p>
            <a:r>
              <a:rPr lang="de-DE" sz="8000" b="1" dirty="0">
                <a:solidFill>
                  <a:srgbClr val="FFFF00"/>
                </a:solidFill>
              </a:rPr>
              <a:t>15‘</a:t>
            </a:r>
          </a:p>
        </p:txBody>
      </p:sp>
      <p:pic>
        <p:nvPicPr>
          <p:cNvPr id="2" name="Grafik 1">
            <a:extLst>
              <a:ext uri="{FF2B5EF4-FFF2-40B4-BE49-F238E27FC236}">
                <a16:creationId xmlns:a16="http://schemas.microsoft.com/office/drawing/2014/main" id="{E4010799-5784-F1AC-5B69-5165DEBB76CF}"/>
              </a:ext>
            </a:extLst>
          </p:cNvPr>
          <p:cNvPicPr>
            <a:picLocks noChangeAspect="1"/>
          </p:cNvPicPr>
          <p:nvPr/>
        </p:nvPicPr>
        <p:blipFill>
          <a:blip r:embed="rId4"/>
          <a:stretch>
            <a:fillRect/>
          </a:stretch>
        </p:blipFill>
        <p:spPr>
          <a:xfrm>
            <a:off x="359664" y="2790825"/>
            <a:ext cx="6096000" cy="4067175"/>
          </a:xfrm>
          <a:prstGeom prst="rect">
            <a:avLst/>
          </a:prstGeom>
        </p:spPr>
      </p:pic>
      <p:sp>
        <p:nvSpPr>
          <p:cNvPr id="3" name="Sprechblase: oval 2">
            <a:extLst>
              <a:ext uri="{FF2B5EF4-FFF2-40B4-BE49-F238E27FC236}">
                <a16:creationId xmlns:a16="http://schemas.microsoft.com/office/drawing/2014/main" id="{B7C298B8-E020-4F96-FABC-1756DFC828A6}"/>
              </a:ext>
            </a:extLst>
          </p:cNvPr>
          <p:cNvSpPr/>
          <p:nvPr/>
        </p:nvSpPr>
        <p:spPr>
          <a:xfrm>
            <a:off x="7016496" y="532793"/>
            <a:ext cx="3870960" cy="1993392"/>
          </a:xfrm>
          <a:prstGeom prst="wedgeEllipseCallout">
            <a:avLst>
              <a:gd name="adj1" fmla="val -80361"/>
              <a:gd name="adj2" fmla="val 964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800" b="1"/>
              <a:t>…Chat</a:t>
            </a:r>
            <a:r>
              <a:rPr lang="de-DE" sz="4800" b="1" dirty="0"/>
              <a:t>“</a:t>
            </a:r>
          </a:p>
        </p:txBody>
      </p:sp>
      <p:sp>
        <p:nvSpPr>
          <p:cNvPr id="4" name="Sprechblase: oval 3">
            <a:extLst>
              <a:ext uri="{FF2B5EF4-FFF2-40B4-BE49-F238E27FC236}">
                <a16:creationId xmlns:a16="http://schemas.microsoft.com/office/drawing/2014/main" id="{101F12AA-74D3-4EFE-6F49-AC23E3D35F42}"/>
              </a:ext>
            </a:extLst>
          </p:cNvPr>
          <p:cNvSpPr/>
          <p:nvPr/>
        </p:nvSpPr>
        <p:spPr>
          <a:xfrm>
            <a:off x="3767328" y="282018"/>
            <a:ext cx="3870960" cy="1993392"/>
          </a:xfrm>
          <a:prstGeom prst="wedgeEllipseCallout">
            <a:avLst>
              <a:gd name="adj1" fmla="val -36897"/>
              <a:gd name="adj2" fmla="val 9828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800" b="1" dirty="0"/>
              <a:t>„</a:t>
            </a:r>
            <a:r>
              <a:rPr lang="de-DE" sz="4800" b="1" dirty="0" err="1"/>
              <a:t>Chit</a:t>
            </a:r>
            <a:r>
              <a:rPr lang="de-DE" sz="4800" b="1" dirty="0"/>
              <a:t>…</a:t>
            </a:r>
          </a:p>
        </p:txBody>
      </p:sp>
      <p:sp>
        <p:nvSpPr>
          <p:cNvPr id="5" name="Sprechblase: oval 4">
            <a:extLst>
              <a:ext uri="{FF2B5EF4-FFF2-40B4-BE49-F238E27FC236}">
                <a16:creationId xmlns:a16="http://schemas.microsoft.com/office/drawing/2014/main" id="{83166EA7-D426-D10B-C924-1B273CCEFF52}"/>
              </a:ext>
            </a:extLst>
          </p:cNvPr>
          <p:cNvSpPr/>
          <p:nvPr/>
        </p:nvSpPr>
        <p:spPr>
          <a:xfrm>
            <a:off x="359664" y="313337"/>
            <a:ext cx="3870960" cy="1993392"/>
          </a:xfrm>
          <a:prstGeom prst="wedgeEllipseCallout">
            <a:avLst>
              <a:gd name="adj1" fmla="val 2316"/>
              <a:gd name="adj2" fmla="val 11112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800" b="1" dirty="0"/>
              <a:t>Online</a:t>
            </a:r>
          </a:p>
        </p:txBody>
      </p:sp>
    </p:spTree>
    <p:extLst>
      <p:ext uri="{BB962C8B-B14F-4D97-AF65-F5344CB8AC3E}">
        <p14:creationId xmlns:p14="http://schemas.microsoft.com/office/powerpoint/2010/main" val="163117236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haltkreis">
  <a:themeElements>
    <a:clrScheme name="Bla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chaltkrei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chaltkrei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3.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2822</Words>
  <Application>Microsoft Office PowerPoint</Application>
  <PresentationFormat>Widescreen</PresentationFormat>
  <Paragraphs>300</Paragraphs>
  <Slides>24</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Arial</vt:lpstr>
      <vt:lpstr>Calibri</vt:lpstr>
      <vt:lpstr>Calibri Light</vt:lpstr>
      <vt:lpstr>Söhne</vt:lpstr>
      <vt:lpstr>Times New Roman</vt:lpstr>
      <vt:lpstr>Tw Cen MT</vt:lpstr>
      <vt:lpstr>Office</vt:lpstr>
      <vt:lpstr>Schaltkreis</vt:lpstr>
      <vt:lpstr>1_Office</vt:lpstr>
      <vt:lpstr>PowerPoint Presentation</vt:lpstr>
      <vt:lpstr>PowerPoint Presentation</vt:lpstr>
      <vt:lpstr>PowerPoint Presentation</vt:lpstr>
      <vt:lpstr>PowerPoint Presentation</vt:lpstr>
      <vt:lpstr>Bologna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SCHNEIDER Heinz (BMI-I-A-5-ZIA)</dc:creator>
  <cp:lastModifiedBy>HARTESCU Ioana (EFCA)</cp:lastModifiedBy>
  <cp:revision>25</cp:revision>
  <cp:lastPrinted>2024-05-05T13:30:02Z</cp:lastPrinted>
  <dcterms:created xsi:type="dcterms:W3CDTF">2024-04-07T10:53:12Z</dcterms:created>
  <dcterms:modified xsi:type="dcterms:W3CDTF">2024-10-23T14:22:13Z</dcterms:modified>
</cp:coreProperties>
</file>