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02" r:id="rId2"/>
    <p:sldId id="300" r:id="rId3"/>
    <p:sldId id="293" r:id="rId4"/>
    <p:sldId id="269" r:id="rId5"/>
    <p:sldId id="270" r:id="rId6"/>
    <p:sldId id="271" r:id="rId7"/>
    <p:sldId id="278" r:id="rId8"/>
    <p:sldId id="282" r:id="rId9"/>
    <p:sldId id="284" r:id="rId10"/>
    <p:sldId id="285" r:id="rId11"/>
    <p:sldId id="294" r:id="rId12"/>
    <p:sldId id="286" r:id="rId13"/>
    <p:sldId id="295" r:id="rId14"/>
    <p:sldId id="296" r:id="rId15"/>
    <p:sldId id="305" r:id="rId16"/>
    <p:sldId id="297" r:id="rId17"/>
    <p:sldId id="272" r:id="rId18"/>
    <p:sldId id="298" r:id="rId19"/>
    <p:sldId id="303" r:id="rId20"/>
    <p:sldId id="304" r:id="rId21"/>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C752CCD-6F3E-4623-BB08-9C4F3B3957D2}">
          <p14:sldIdLst>
            <p14:sldId id="302"/>
            <p14:sldId id="300"/>
            <p14:sldId id="293"/>
            <p14:sldId id="269"/>
            <p14:sldId id="270"/>
            <p14:sldId id="271"/>
            <p14:sldId id="278"/>
            <p14:sldId id="282"/>
            <p14:sldId id="284"/>
            <p14:sldId id="285"/>
            <p14:sldId id="294"/>
            <p14:sldId id="286"/>
            <p14:sldId id="295"/>
            <p14:sldId id="296"/>
            <p14:sldId id="305"/>
            <p14:sldId id="297"/>
            <p14:sldId id="272"/>
            <p14:sldId id="298"/>
            <p14:sldId id="303"/>
            <p14:sldId id="30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D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44" autoAdjust="0"/>
    <p:restoredTop sz="96283" autoAdjust="0"/>
  </p:normalViewPr>
  <p:slideViewPr>
    <p:cSldViewPr snapToGrid="0">
      <p:cViewPr varScale="1">
        <p:scale>
          <a:sx n="155" d="100"/>
          <a:sy n="155" d="100"/>
        </p:scale>
        <p:origin x="88" y="172"/>
      </p:cViewPr>
      <p:guideLst/>
    </p:cSldViewPr>
  </p:slideViewPr>
  <p:notesTextViewPr>
    <p:cViewPr>
      <p:scale>
        <a:sx n="3" d="2"/>
        <a:sy n="3" d="2"/>
      </p:scale>
      <p:origin x="0" y="0"/>
    </p:cViewPr>
  </p:notesTextViewPr>
  <p:sorterViewPr>
    <p:cViewPr>
      <p:scale>
        <a:sx n="100" d="100"/>
        <a:sy n="100" d="100"/>
      </p:scale>
      <p:origin x="0" y="-2751"/>
    </p:cViewPr>
  </p:sorterViewPr>
  <p:notesViewPr>
    <p:cSldViewPr snapToGrid="0" showGuides="1">
      <p:cViewPr varScale="1">
        <p:scale>
          <a:sx n="73" d="100"/>
          <a:sy n="73" d="100"/>
        </p:scale>
        <p:origin x="399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IK Marit (EFCA)" userId="5f8ed247-7fe4-4b8f-83a9-e291a45c8b0a" providerId="ADAL" clId="{AC0F5225-87FA-4386-9DA9-FC0A5E4BF235}"/>
    <pc:docChg chg="custSel modSld">
      <pc:chgData name="MATIK Marit (EFCA)" userId="5f8ed247-7fe4-4b8f-83a9-e291a45c8b0a" providerId="ADAL" clId="{AC0F5225-87FA-4386-9DA9-FC0A5E4BF235}" dt="2024-09-02T08:09:40.450" v="2" actId="478"/>
      <pc:docMkLst>
        <pc:docMk/>
      </pc:docMkLst>
      <pc:sldChg chg="delSp mod">
        <pc:chgData name="MATIK Marit (EFCA)" userId="5f8ed247-7fe4-4b8f-83a9-e291a45c8b0a" providerId="ADAL" clId="{AC0F5225-87FA-4386-9DA9-FC0A5E4BF235}" dt="2024-09-02T08:09:40.450" v="2" actId="478"/>
        <pc:sldMkLst>
          <pc:docMk/>
          <pc:sldMk cId="1248763784" sldId="302"/>
        </pc:sldMkLst>
        <pc:spChg chg="del">
          <ac:chgData name="MATIK Marit (EFCA)" userId="5f8ed247-7fe4-4b8f-83a9-e291a45c8b0a" providerId="ADAL" clId="{AC0F5225-87FA-4386-9DA9-FC0A5E4BF235}" dt="2024-09-02T08:09:40.450" v="2" actId="478"/>
          <ac:spMkLst>
            <pc:docMk/>
            <pc:sldMk cId="1248763784" sldId="302"/>
            <ac:spMk id="4" creationId="{3B249A53-5582-321A-AEC9-9F3C1D66039F}"/>
          </ac:spMkLst>
        </pc:spChg>
        <pc:picChg chg="del">
          <ac:chgData name="MATIK Marit (EFCA)" userId="5f8ed247-7fe4-4b8f-83a9-e291a45c8b0a" providerId="ADAL" clId="{AC0F5225-87FA-4386-9DA9-FC0A5E4BF235}" dt="2024-09-02T08:09:39.079" v="0" actId="478"/>
          <ac:picMkLst>
            <pc:docMk/>
            <pc:sldMk cId="1248763784" sldId="302"/>
            <ac:picMk id="10" creationId="{834DAB13-37ED-997F-00B3-C81F3BB30EA1}"/>
          </ac:picMkLst>
        </pc:picChg>
        <pc:picChg chg="del">
          <ac:chgData name="MATIK Marit (EFCA)" userId="5f8ed247-7fe4-4b8f-83a9-e291a45c8b0a" providerId="ADAL" clId="{AC0F5225-87FA-4386-9DA9-FC0A5E4BF235}" dt="2024-09-02T08:09:39.765" v="1" actId="478"/>
          <ac:picMkLst>
            <pc:docMk/>
            <pc:sldMk cId="1248763784" sldId="302"/>
            <ac:picMk id="11" creationId="{95B2EC9B-C2E2-D7AA-D431-7FA672F4D42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BBC74-D898-4FF8-AF7C-50565B6685F0}" type="doc">
      <dgm:prSet loTypeId="urn:diagrams.loki3.com/VaryingWidthList" loCatId="list" qsTypeId="urn:microsoft.com/office/officeart/2005/8/quickstyle/simple1" qsCatId="simple" csTypeId="urn:microsoft.com/office/officeart/2005/8/colors/accent1_2" csCatId="accent1" phldr="1"/>
      <dgm:spPr/>
    </dgm:pt>
    <dgm:pt modelId="{9EC5917A-8E54-4663-87EA-B42F235BF5AE}">
      <dgm:prSet phldrT="[Text]"/>
      <dgm:spPr/>
      <dgm:t>
        <a:bodyPr/>
        <a:lstStyle/>
        <a:p>
          <a:r>
            <a:rPr lang="de-DE" dirty="0"/>
            <a:t>Internal QA</a:t>
          </a:r>
          <a:endParaRPr lang="de-AT" dirty="0"/>
        </a:p>
      </dgm:t>
    </dgm:pt>
    <dgm:pt modelId="{19C87EE5-27EC-41F1-A2E5-73471EF63110}" type="parTrans" cxnId="{BC3F8E43-61BD-46D1-B09D-44B5C078D033}">
      <dgm:prSet/>
      <dgm:spPr/>
      <dgm:t>
        <a:bodyPr/>
        <a:lstStyle/>
        <a:p>
          <a:endParaRPr lang="de-AT"/>
        </a:p>
      </dgm:t>
    </dgm:pt>
    <dgm:pt modelId="{341BFA89-B6D1-415F-A44D-B5B18D6BF751}" type="sibTrans" cxnId="{BC3F8E43-61BD-46D1-B09D-44B5C078D033}">
      <dgm:prSet/>
      <dgm:spPr/>
      <dgm:t>
        <a:bodyPr/>
        <a:lstStyle/>
        <a:p>
          <a:endParaRPr lang="de-AT"/>
        </a:p>
      </dgm:t>
    </dgm:pt>
    <dgm:pt modelId="{A523E665-76CF-4A44-9504-0C059EB0FE5D}">
      <dgm:prSet phldrT="[Text]"/>
      <dgm:spPr/>
      <dgm:t>
        <a:bodyPr/>
        <a:lstStyle/>
        <a:p>
          <a:r>
            <a:rPr lang="de-DE" dirty="0"/>
            <a:t>External QA </a:t>
          </a:r>
          <a:endParaRPr lang="de-AT" dirty="0"/>
        </a:p>
      </dgm:t>
    </dgm:pt>
    <dgm:pt modelId="{F680DBD6-DC2B-46BD-B3F9-8CC25CF05A4D}" type="parTrans" cxnId="{A11AFCD7-718A-40BE-A502-689AF4C61754}">
      <dgm:prSet/>
      <dgm:spPr/>
      <dgm:t>
        <a:bodyPr/>
        <a:lstStyle/>
        <a:p>
          <a:endParaRPr lang="de-AT"/>
        </a:p>
      </dgm:t>
    </dgm:pt>
    <dgm:pt modelId="{C1D51518-28C2-4D65-BDBD-C0C57827A1A3}" type="sibTrans" cxnId="{A11AFCD7-718A-40BE-A502-689AF4C61754}">
      <dgm:prSet/>
      <dgm:spPr/>
      <dgm:t>
        <a:bodyPr/>
        <a:lstStyle/>
        <a:p>
          <a:endParaRPr lang="de-AT"/>
        </a:p>
      </dgm:t>
    </dgm:pt>
    <dgm:pt modelId="{07BE9653-FFC3-4CD9-B92E-1B6FB60F6800}">
      <dgm:prSet phldrT="[Text]"/>
      <dgm:spPr/>
      <dgm:t>
        <a:bodyPr/>
        <a:lstStyle/>
        <a:p>
          <a:r>
            <a:rPr lang="de-DE" dirty="0"/>
            <a:t>QA </a:t>
          </a:r>
          <a:r>
            <a:rPr lang="de-DE" dirty="0" err="1"/>
            <a:t>Agencies</a:t>
          </a:r>
          <a:endParaRPr lang="de-AT" dirty="0"/>
        </a:p>
      </dgm:t>
    </dgm:pt>
    <dgm:pt modelId="{BDD53CF5-EAA2-4532-9A70-45C2326BEBCC}" type="parTrans" cxnId="{5C2497EB-359C-46B9-AF64-D547DC84EDC7}">
      <dgm:prSet/>
      <dgm:spPr/>
      <dgm:t>
        <a:bodyPr/>
        <a:lstStyle/>
        <a:p>
          <a:endParaRPr lang="de-AT"/>
        </a:p>
      </dgm:t>
    </dgm:pt>
    <dgm:pt modelId="{064C8752-D636-4111-A25F-A2BEABBD86DF}" type="sibTrans" cxnId="{5C2497EB-359C-46B9-AF64-D547DC84EDC7}">
      <dgm:prSet/>
      <dgm:spPr/>
      <dgm:t>
        <a:bodyPr/>
        <a:lstStyle/>
        <a:p>
          <a:endParaRPr lang="de-AT"/>
        </a:p>
      </dgm:t>
    </dgm:pt>
    <dgm:pt modelId="{81812EB8-3D44-40FC-BD23-84D663B89858}" type="pres">
      <dgm:prSet presAssocID="{225BBC74-D898-4FF8-AF7C-50565B6685F0}" presName="Name0" presStyleCnt="0">
        <dgm:presLayoutVars>
          <dgm:resizeHandles/>
        </dgm:presLayoutVars>
      </dgm:prSet>
      <dgm:spPr/>
    </dgm:pt>
    <dgm:pt modelId="{2CA7A5D7-03CB-4A6B-890C-B45AA6030EA3}" type="pres">
      <dgm:prSet presAssocID="{9EC5917A-8E54-4663-87EA-B42F235BF5AE}" presName="text" presStyleLbl="node1" presStyleIdx="0" presStyleCnt="3" custScaleX="107663" custLinFactY="-17389" custLinFactNeighborY="-100000">
        <dgm:presLayoutVars>
          <dgm:bulletEnabled val="1"/>
        </dgm:presLayoutVars>
      </dgm:prSet>
      <dgm:spPr/>
    </dgm:pt>
    <dgm:pt modelId="{E13525F0-6959-4DA6-91DC-BCA8FB94A477}" type="pres">
      <dgm:prSet presAssocID="{341BFA89-B6D1-415F-A44D-B5B18D6BF751}" presName="space" presStyleCnt="0"/>
      <dgm:spPr/>
    </dgm:pt>
    <dgm:pt modelId="{EA799518-7FE2-47ED-87F6-7716B3907E3E}" type="pres">
      <dgm:prSet presAssocID="{A523E665-76CF-4A44-9504-0C059EB0FE5D}" presName="text" presStyleLbl="node1" presStyleIdx="1" presStyleCnt="3" custScaleX="107663">
        <dgm:presLayoutVars>
          <dgm:bulletEnabled val="1"/>
        </dgm:presLayoutVars>
      </dgm:prSet>
      <dgm:spPr/>
    </dgm:pt>
    <dgm:pt modelId="{EBB638FE-F78D-42F6-8DD3-C03E1746FBA2}" type="pres">
      <dgm:prSet presAssocID="{C1D51518-28C2-4D65-BDBD-C0C57827A1A3}" presName="space" presStyleCnt="0"/>
      <dgm:spPr/>
    </dgm:pt>
    <dgm:pt modelId="{3CCB8A77-45ED-4B7A-B818-BF767629AA0C}" type="pres">
      <dgm:prSet presAssocID="{07BE9653-FFC3-4CD9-B92E-1B6FB60F6800}" presName="text" presStyleLbl="node1" presStyleIdx="2" presStyleCnt="3" custScaleX="107663">
        <dgm:presLayoutVars>
          <dgm:bulletEnabled val="1"/>
        </dgm:presLayoutVars>
      </dgm:prSet>
      <dgm:spPr/>
    </dgm:pt>
  </dgm:ptLst>
  <dgm:cxnLst>
    <dgm:cxn modelId="{76867227-EC58-4CE7-8B3B-801AD2B27EB0}" type="presOf" srcId="{9EC5917A-8E54-4663-87EA-B42F235BF5AE}" destId="{2CA7A5D7-03CB-4A6B-890C-B45AA6030EA3}" srcOrd="0" destOrd="0" presId="urn:diagrams.loki3.com/VaryingWidthList"/>
    <dgm:cxn modelId="{BC3F8E43-61BD-46D1-B09D-44B5C078D033}" srcId="{225BBC74-D898-4FF8-AF7C-50565B6685F0}" destId="{9EC5917A-8E54-4663-87EA-B42F235BF5AE}" srcOrd="0" destOrd="0" parTransId="{19C87EE5-27EC-41F1-A2E5-73471EF63110}" sibTransId="{341BFA89-B6D1-415F-A44D-B5B18D6BF751}"/>
    <dgm:cxn modelId="{6B15F843-F074-4289-A9DB-7D4BEB1E6AFE}" type="presOf" srcId="{225BBC74-D898-4FF8-AF7C-50565B6685F0}" destId="{81812EB8-3D44-40FC-BD23-84D663B89858}" srcOrd="0" destOrd="0" presId="urn:diagrams.loki3.com/VaryingWidthList"/>
    <dgm:cxn modelId="{A11AFCD7-718A-40BE-A502-689AF4C61754}" srcId="{225BBC74-D898-4FF8-AF7C-50565B6685F0}" destId="{A523E665-76CF-4A44-9504-0C059EB0FE5D}" srcOrd="1" destOrd="0" parTransId="{F680DBD6-DC2B-46BD-B3F9-8CC25CF05A4D}" sibTransId="{C1D51518-28C2-4D65-BDBD-C0C57827A1A3}"/>
    <dgm:cxn modelId="{761A1ADA-F3F5-4B71-B39B-2699B9B9F7CA}" type="presOf" srcId="{A523E665-76CF-4A44-9504-0C059EB0FE5D}" destId="{EA799518-7FE2-47ED-87F6-7716B3907E3E}" srcOrd="0" destOrd="0" presId="urn:diagrams.loki3.com/VaryingWidthList"/>
    <dgm:cxn modelId="{5C2497EB-359C-46B9-AF64-D547DC84EDC7}" srcId="{225BBC74-D898-4FF8-AF7C-50565B6685F0}" destId="{07BE9653-FFC3-4CD9-B92E-1B6FB60F6800}" srcOrd="2" destOrd="0" parTransId="{BDD53CF5-EAA2-4532-9A70-45C2326BEBCC}" sibTransId="{064C8752-D636-4111-A25F-A2BEABBD86DF}"/>
    <dgm:cxn modelId="{D61798F1-77D7-49BC-8C59-1A5104CCE64F}" type="presOf" srcId="{07BE9653-FFC3-4CD9-B92E-1B6FB60F6800}" destId="{3CCB8A77-45ED-4B7A-B818-BF767629AA0C}" srcOrd="0" destOrd="0" presId="urn:diagrams.loki3.com/VaryingWidthList"/>
    <dgm:cxn modelId="{4B6867AA-EA9C-4C65-B42D-96AC8E78C0B4}" type="presParOf" srcId="{81812EB8-3D44-40FC-BD23-84D663B89858}" destId="{2CA7A5D7-03CB-4A6B-890C-B45AA6030EA3}" srcOrd="0" destOrd="0" presId="urn:diagrams.loki3.com/VaryingWidthList"/>
    <dgm:cxn modelId="{AD409680-7454-403C-8F83-C15E2278B611}" type="presParOf" srcId="{81812EB8-3D44-40FC-BD23-84D663B89858}" destId="{E13525F0-6959-4DA6-91DC-BCA8FB94A477}" srcOrd="1" destOrd="0" presId="urn:diagrams.loki3.com/VaryingWidthList"/>
    <dgm:cxn modelId="{BBEA1753-C173-4B4B-BC7E-954284D21B6D}" type="presParOf" srcId="{81812EB8-3D44-40FC-BD23-84D663B89858}" destId="{EA799518-7FE2-47ED-87F6-7716B3907E3E}" srcOrd="2" destOrd="0" presId="urn:diagrams.loki3.com/VaryingWidthList"/>
    <dgm:cxn modelId="{48AA88A9-1E67-4D4B-8511-CDE397F16A6C}" type="presParOf" srcId="{81812EB8-3D44-40FC-BD23-84D663B89858}" destId="{EBB638FE-F78D-42F6-8DD3-C03E1746FBA2}" srcOrd="3" destOrd="0" presId="urn:diagrams.loki3.com/VaryingWidthList"/>
    <dgm:cxn modelId="{AAE51CDC-DAD0-4012-A8D5-BDB8100E5FB2}" type="presParOf" srcId="{81812EB8-3D44-40FC-BD23-84D663B89858}" destId="{3CCB8A77-45ED-4B7A-B818-BF767629AA0C}" srcOrd="4"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7A5D7-03CB-4A6B-890C-B45AA6030EA3}">
      <dsp:nvSpPr>
        <dsp:cNvPr id="0" name=""/>
        <dsp:cNvSpPr/>
      </dsp:nvSpPr>
      <dsp:spPr>
        <a:xfrm>
          <a:off x="965615" y="0"/>
          <a:ext cx="4507001" cy="155137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165100" rIns="165100" bIns="165100" numCol="1" spcCol="1270" anchor="ctr" anchorCtr="0">
          <a:noAutofit/>
        </a:bodyPr>
        <a:lstStyle/>
        <a:p>
          <a:pPr marL="0" lvl="0" indent="0" algn="ctr" defTabSz="2889250">
            <a:lnSpc>
              <a:spcPct val="90000"/>
            </a:lnSpc>
            <a:spcBef>
              <a:spcPct val="0"/>
            </a:spcBef>
            <a:spcAft>
              <a:spcPct val="35000"/>
            </a:spcAft>
            <a:buNone/>
          </a:pPr>
          <a:r>
            <a:rPr lang="de-DE" sz="6500" kern="1200" dirty="0"/>
            <a:t>Internal QA</a:t>
          </a:r>
          <a:endParaRPr lang="de-AT" sz="6500" kern="1200" dirty="0"/>
        </a:p>
      </dsp:txBody>
      <dsp:txXfrm>
        <a:off x="965615" y="0"/>
        <a:ext cx="4507001" cy="1551375"/>
      </dsp:txXfrm>
    </dsp:sp>
    <dsp:sp modelId="{EA799518-7FE2-47ED-87F6-7716B3907E3E}">
      <dsp:nvSpPr>
        <dsp:cNvPr id="0" name=""/>
        <dsp:cNvSpPr/>
      </dsp:nvSpPr>
      <dsp:spPr>
        <a:xfrm>
          <a:off x="845146" y="1631294"/>
          <a:ext cx="4747938" cy="155137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165100" rIns="165100" bIns="165100" numCol="1" spcCol="1270" anchor="ctr" anchorCtr="0">
          <a:noAutofit/>
        </a:bodyPr>
        <a:lstStyle/>
        <a:p>
          <a:pPr marL="0" lvl="0" indent="0" algn="ctr" defTabSz="2889250">
            <a:lnSpc>
              <a:spcPct val="90000"/>
            </a:lnSpc>
            <a:spcBef>
              <a:spcPct val="0"/>
            </a:spcBef>
            <a:spcAft>
              <a:spcPct val="35000"/>
            </a:spcAft>
            <a:buNone/>
          </a:pPr>
          <a:r>
            <a:rPr lang="de-DE" sz="6500" kern="1200" dirty="0"/>
            <a:t>External QA </a:t>
          </a:r>
          <a:endParaRPr lang="de-AT" sz="6500" kern="1200" dirty="0"/>
        </a:p>
      </dsp:txBody>
      <dsp:txXfrm>
        <a:off x="845146" y="1631294"/>
        <a:ext cx="4747938" cy="1551375"/>
      </dsp:txXfrm>
    </dsp:sp>
    <dsp:sp modelId="{3CCB8A77-45ED-4B7A-B818-BF767629AA0C}">
      <dsp:nvSpPr>
        <dsp:cNvPr id="0" name=""/>
        <dsp:cNvSpPr/>
      </dsp:nvSpPr>
      <dsp:spPr>
        <a:xfrm>
          <a:off x="721750" y="3260238"/>
          <a:ext cx="4994730" cy="155137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165100" rIns="165100" bIns="165100" numCol="1" spcCol="1270" anchor="ctr" anchorCtr="0">
          <a:noAutofit/>
        </a:bodyPr>
        <a:lstStyle/>
        <a:p>
          <a:pPr marL="0" lvl="0" indent="0" algn="ctr" defTabSz="2889250">
            <a:lnSpc>
              <a:spcPct val="90000"/>
            </a:lnSpc>
            <a:spcBef>
              <a:spcPct val="0"/>
            </a:spcBef>
            <a:spcAft>
              <a:spcPct val="35000"/>
            </a:spcAft>
            <a:buNone/>
          </a:pPr>
          <a:r>
            <a:rPr lang="de-DE" sz="6500" kern="1200" dirty="0"/>
            <a:t>QA </a:t>
          </a:r>
          <a:r>
            <a:rPr lang="de-DE" sz="6500" kern="1200" dirty="0" err="1"/>
            <a:t>Agencies</a:t>
          </a:r>
          <a:endParaRPr lang="de-AT" sz="6500" kern="1200" dirty="0"/>
        </a:p>
      </dsp:txBody>
      <dsp:txXfrm>
        <a:off x="721750" y="3260238"/>
        <a:ext cx="4994730" cy="1551375"/>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711200" y="611074"/>
            <a:ext cx="3851275" cy="2166937"/>
          </a:xfrm>
          <a:prstGeom prst="rect">
            <a:avLst/>
          </a:prstGeom>
          <a:noFill/>
          <a:ln w="12700">
            <a:solidFill>
              <a:prstClr val="black"/>
            </a:solidFill>
          </a:ln>
        </p:spPr>
        <p:txBody>
          <a:bodyPr vert="horz" lIns="99075" tIns="49538" rIns="99075" bIns="49538" rtlCol="0" anchor="ctr"/>
          <a:lstStyle/>
          <a:p>
            <a:endParaRPr lang="de-DE" dirty="0"/>
          </a:p>
        </p:txBody>
      </p:sp>
      <p:sp>
        <p:nvSpPr>
          <p:cNvPr id="5" name="Notizenplatzhalter 4"/>
          <p:cNvSpPr>
            <a:spLocks noGrp="1"/>
          </p:cNvSpPr>
          <p:nvPr>
            <p:ph type="body" sz="quarter" idx="3"/>
          </p:nvPr>
        </p:nvSpPr>
        <p:spPr>
          <a:xfrm>
            <a:off x="711200" y="3034765"/>
            <a:ext cx="5683250" cy="6943095"/>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B27FCAB5-4DFA-406D-8161-5B6192481F32}" type="slidenum">
              <a:rPr lang="de-DE" smtClean="0"/>
              <a:t>‹#›</a:t>
            </a:fld>
            <a:endParaRPr lang="de-DE" dirty="0"/>
          </a:p>
        </p:txBody>
      </p:sp>
    </p:spTree>
    <p:extLst>
      <p:ext uri="{BB962C8B-B14F-4D97-AF65-F5344CB8AC3E}">
        <p14:creationId xmlns:p14="http://schemas.microsoft.com/office/powerpoint/2010/main" val="3750132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224" userDrawn="1">
          <p15:clr>
            <a:srgbClr val="F26B43"/>
          </p15:clr>
        </p15:guide>
        <p15:guide id="2" pos="223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uropa.eu/europass/en/description-eight-eqf-level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uropa.eu/europass/en/compare-qualification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impea.eu/wp-content/uploads/2020/12/KE-01-16-954-EN-N-1.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ossibleworks.com/blog/10-key-job-competencies-everyone-needs-to-know-about/"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utica.edu/academic/Assessment/new/Bloom%20tx%20revised%20combined.pdf"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ambridgeassessment.org.uk/Images/665425-formal-non-formal-and-informal-learning-what-are-they-and-how-can-we-research-them-.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717550"/>
            <a:ext cx="3852862" cy="2168525"/>
          </a:xfrm>
        </p:spPr>
      </p:sp>
      <p:sp>
        <p:nvSpPr>
          <p:cNvPr id="3" name="Notizenplatzhalter 2"/>
          <p:cNvSpPr>
            <a:spLocks noGrp="1"/>
          </p:cNvSpPr>
          <p:nvPr>
            <p:ph type="body" idx="1"/>
          </p:nvPr>
        </p:nvSpPr>
        <p:spPr>
          <a:xfrm>
            <a:off x="709613" y="3092219"/>
            <a:ext cx="5683250" cy="5265456"/>
          </a:xfrm>
        </p:spPr>
        <p:txBody>
          <a:bodyPr/>
          <a:lstStyle/>
          <a:p>
            <a:r>
              <a:rPr lang="de-DE" dirty="0"/>
              <a:t>This </a:t>
            </a:r>
            <a:r>
              <a:rPr lang="en-GB" noProof="0" dirty="0"/>
              <a:t>is</a:t>
            </a:r>
            <a:r>
              <a:rPr lang="de-DE" dirty="0"/>
              <a:t> a </a:t>
            </a:r>
            <a:r>
              <a:rPr lang="en-GB" noProof="0" dirty="0"/>
              <a:t>compilation</a:t>
            </a:r>
            <a:r>
              <a:rPr lang="de-DE" dirty="0"/>
              <a:t> </a:t>
            </a:r>
            <a:r>
              <a:rPr lang="de-DE" dirty="0" err="1"/>
              <a:t>of</a:t>
            </a:r>
            <a:r>
              <a:rPr lang="de-DE" dirty="0"/>
              <a:t> </a:t>
            </a:r>
            <a:r>
              <a:rPr lang="de-DE" dirty="0" err="1"/>
              <a:t>the</a:t>
            </a:r>
            <a:r>
              <a:rPr lang="de-DE" dirty="0"/>
              <a:t> </a:t>
            </a:r>
            <a:r>
              <a:rPr lang="de-DE" dirty="0" err="1"/>
              <a:t>slides</a:t>
            </a:r>
            <a:r>
              <a:rPr lang="de-DE" dirty="0"/>
              <a:t> </a:t>
            </a:r>
            <a:r>
              <a:rPr lang="de-DE" dirty="0" err="1"/>
              <a:t>shown</a:t>
            </a:r>
            <a:r>
              <a:rPr lang="de-DE" dirty="0"/>
              <a:t> on </a:t>
            </a:r>
            <a:r>
              <a:rPr lang="de-DE" dirty="0" err="1"/>
              <a:t>that</a:t>
            </a:r>
            <a:r>
              <a:rPr lang="de-DE" dirty="0"/>
              <a:t> </a:t>
            </a:r>
            <a:r>
              <a:rPr lang="de-DE" dirty="0" err="1"/>
              <a:t>day</a:t>
            </a:r>
            <a:r>
              <a:rPr lang="de-DE" dirty="0"/>
              <a:t>. </a:t>
            </a:r>
            <a:r>
              <a:rPr lang="de-DE" dirty="0" err="1"/>
              <a:t>It</a:t>
            </a:r>
            <a:r>
              <a:rPr lang="de-DE" dirty="0"/>
              <a:t> </a:t>
            </a:r>
            <a:r>
              <a:rPr lang="de-DE" dirty="0" err="1"/>
              <a:t>summarizes</a:t>
            </a:r>
            <a:r>
              <a:rPr lang="de-DE" dirty="0"/>
              <a:t> </a:t>
            </a:r>
            <a:r>
              <a:rPr lang="de-DE" dirty="0" err="1"/>
              <a:t>the</a:t>
            </a:r>
            <a:r>
              <a:rPr lang="de-DE" dirty="0"/>
              <a:t> </a:t>
            </a:r>
            <a:r>
              <a:rPr lang="de-DE" dirty="0" err="1"/>
              <a:t>second</a:t>
            </a:r>
            <a:r>
              <a:rPr lang="de-DE" dirty="0"/>
              <a:t> online </a:t>
            </a:r>
            <a:r>
              <a:rPr lang="de-DE" dirty="0" err="1"/>
              <a:t>session</a:t>
            </a:r>
            <a:r>
              <a:rPr lang="de-DE" dirty="0"/>
              <a:t> and </a:t>
            </a:r>
            <a:r>
              <a:rPr lang="de-DE" dirty="0" err="1"/>
              <a:t>informs</a:t>
            </a:r>
            <a:r>
              <a:rPr lang="de-DE" dirty="0"/>
              <a:t> </a:t>
            </a:r>
            <a:r>
              <a:rPr lang="de-DE" dirty="0" err="1"/>
              <a:t>about</a:t>
            </a:r>
            <a:r>
              <a:rPr lang="de-DE" dirty="0"/>
              <a:t> </a:t>
            </a:r>
            <a:r>
              <a:rPr lang="de-DE" dirty="0" err="1"/>
              <a:t>the</a:t>
            </a:r>
            <a:r>
              <a:rPr lang="de-DE" dirty="0"/>
              <a:t> </a:t>
            </a:r>
            <a:r>
              <a:rPr lang="de-DE" dirty="0" err="1"/>
              <a:t>topics</a:t>
            </a:r>
            <a:r>
              <a:rPr lang="de-DE" dirty="0"/>
              <a:t> and </a:t>
            </a:r>
            <a:r>
              <a:rPr lang="de-DE" dirty="0" err="1"/>
              <a:t>some</a:t>
            </a:r>
            <a:r>
              <a:rPr lang="de-DE" dirty="0"/>
              <a:t> </a:t>
            </a:r>
            <a:r>
              <a:rPr lang="de-DE" dirty="0" err="1"/>
              <a:t>sources</a:t>
            </a:r>
            <a:r>
              <a:rPr lang="de-DE" dirty="0"/>
              <a:t> </a:t>
            </a:r>
            <a:r>
              <a:rPr lang="de-DE" dirty="0" err="1"/>
              <a:t>for</a:t>
            </a:r>
            <a:r>
              <a:rPr lang="de-DE" dirty="0"/>
              <a:t> </a:t>
            </a:r>
            <a:r>
              <a:rPr lang="de-DE" dirty="0" err="1"/>
              <a:t>further</a:t>
            </a:r>
            <a:r>
              <a:rPr lang="de-DE" dirty="0"/>
              <a:t> </a:t>
            </a:r>
            <a:r>
              <a:rPr lang="de-DE" dirty="0" err="1"/>
              <a:t>reference</a:t>
            </a:r>
            <a:r>
              <a:rPr lang="de-DE" dirty="0"/>
              <a:t>.</a:t>
            </a:r>
          </a:p>
          <a:p>
            <a:endParaRPr lang="de-DE" dirty="0"/>
          </a:p>
          <a:p>
            <a:r>
              <a:rPr lang="de-DE" dirty="0"/>
              <a:t>After </a:t>
            </a:r>
            <a:r>
              <a:rPr lang="de-DE" dirty="0" err="1"/>
              <a:t>some</a:t>
            </a:r>
            <a:r>
              <a:rPr lang="de-DE" dirty="0"/>
              <a:t> time </a:t>
            </a:r>
            <a:r>
              <a:rPr lang="de-DE" dirty="0" err="1"/>
              <a:t>has</a:t>
            </a:r>
            <a:r>
              <a:rPr lang="de-DE" dirty="0"/>
              <a:t> </a:t>
            </a:r>
            <a:r>
              <a:rPr lang="de-DE" dirty="0" err="1"/>
              <a:t>passed</a:t>
            </a:r>
            <a:r>
              <a:rPr lang="de-DE" dirty="0"/>
              <a:t>, </a:t>
            </a:r>
            <a:r>
              <a:rPr lang="de-DE" dirty="0" err="1"/>
              <a:t>its</a:t>
            </a:r>
            <a:r>
              <a:rPr lang="de-DE" dirty="0"/>
              <a:t> </a:t>
            </a:r>
            <a:r>
              <a:rPr lang="de-DE" dirty="0" err="1"/>
              <a:t>purpose</a:t>
            </a:r>
            <a:r>
              <a:rPr lang="de-DE" dirty="0"/>
              <a:t> </a:t>
            </a:r>
            <a:r>
              <a:rPr lang="de-DE" dirty="0" err="1"/>
              <a:t>is</a:t>
            </a:r>
            <a:r>
              <a:rPr lang="de-DE" dirty="0"/>
              <a:t> </a:t>
            </a:r>
            <a:r>
              <a:rPr lang="de-DE" dirty="0" err="1"/>
              <a:t>to</a:t>
            </a:r>
            <a:r>
              <a:rPr lang="de-DE" dirty="0"/>
              <a:t> </a:t>
            </a:r>
            <a:r>
              <a:rPr lang="de-DE" dirty="0" err="1"/>
              <a:t>refresh</a:t>
            </a:r>
            <a:r>
              <a:rPr lang="de-DE" dirty="0"/>
              <a:t> </a:t>
            </a:r>
            <a:r>
              <a:rPr lang="de-DE" dirty="0" err="1"/>
              <a:t>the</a:t>
            </a:r>
            <a:r>
              <a:rPr lang="de-DE" dirty="0"/>
              <a:t> </a:t>
            </a:r>
            <a:r>
              <a:rPr lang="de-DE" dirty="0" err="1"/>
              <a:t>participants</a:t>
            </a:r>
            <a:r>
              <a:rPr lang="de-DE" dirty="0"/>
              <a:t>‘ </a:t>
            </a:r>
            <a:r>
              <a:rPr lang="de-DE" dirty="0" err="1"/>
              <a:t>memory</a:t>
            </a:r>
            <a:r>
              <a:rPr lang="de-DE" dirty="0"/>
              <a:t> and </a:t>
            </a:r>
            <a:r>
              <a:rPr lang="de-DE" dirty="0" err="1"/>
              <a:t>to</a:t>
            </a:r>
            <a:r>
              <a:rPr lang="de-DE" dirty="0"/>
              <a:t> </a:t>
            </a:r>
            <a:r>
              <a:rPr lang="de-DE" dirty="0" err="1"/>
              <a:t>continue</a:t>
            </a:r>
            <a:r>
              <a:rPr lang="de-DE" dirty="0"/>
              <a:t> </a:t>
            </a:r>
            <a:r>
              <a:rPr lang="de-DE" dirty="0" err="1"/>
              <a:t>fostering</a:t>
            </a:r>
            <a:r>
              <a:rPr lang="de-DE" dirty="0"/>
              <a:t> </a:t>
            </a:r>
            <a:r>
              <a:rPr lang="de-DE" dirty="0" err="1"/>
              <a:t>awareness</a:t>
            </a:r>
            <a:r>
              <a:rPr lang="de-DE" dirty="0"/>
              <a:t> </a:t>
            </a:r>
            <a:r>
              <a:rPr lang="de-DE" dirty="0" err="1"/>
              <a:t>about</a:t>
            </a:r>
            <a:r>
              <a:rPr lang="de-DE" dirty="0"/>
              <a:t> </a:t>
            </a:r>
            <a:r>
              <a:rPr lang="de-DE" dirty="0" err="1"/>
              <a:t>the</a:t>
            </a:r>
            <a:r>
              <a:rPr lang="de-DE" dirty="0"/>
              <a:t> </a:t>
            </a:r>
            <a:r>
              <a:rPr lang="de-DE" dirty="0" err="1"/>
              <a:t>Sectoral</a:t>
            </a:r>
            <a:r>
              <a:rPr lang="de-DE" dirty="0"/>
              <a:t> </a:t>
            </a:r>
            <a:r>
              <a:rPr lang="de-DE" dirty="0" err="1"/>
              <a:t>Qualification</a:t>
            </a:r>
            <a:r>
              <a:rPr lang="de-DE" dirty="0"/>
              <a:t> Framework </a:t>
            </a:r>
            <a:r>
              <a:rPr lang="de-DE" dirty="0" err="1"/>
              <a:t>for</a:t>
            </a:r>
            <a:r>
              <a:rPr lang="de-DE" dirty="0"/>
              <a:t> Coast </a:t>
            </a:r>
            <a:r>
              <a:rPr lang="de-DE" dirty="0" err="1"/>
              <a:t>Guard</a:t>
            </a:r>
            <a:r>
              <a:rPr lang="de-DE" dirty="0"/>
              <a:t> </a:t>
            </a:r>
            <a:r>
              <a:rPr lang="de-DE" dirty="0" err="1"/>
              <a:t>Functions</a:t>
            </a:r>
            <a:r>
              <a:rPr lang="de-DE" dirty="0"/>
              <a:t> (SQFCGF).</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solidFill>
                  <a:schemeClr val="tx1"/>
                </a:solidFill>
                <a:effectLst/>
                <a:latin typeface="+mn-lt"/>
                <a:ea typeface="Calibri" panose="020F0502020204030204" pitchFamily="34" charset="0"/>
                <a:cs typeface="Times New Roman" panose="02020603050405020304" pitchFamily="18" charset="0"/>
              </a:rPr>
              <a:t>Prepared by Heinz SCHNEIDER and images by </a:t>
            </a:r>
            <a:r>
              <a:rPr lang="en-US" sz="1200" kern="0" dirty="0" err="1">
                <a:solidFill>
                  <a:schemeClr val="tx1"/>
                </a:solidFill>
                <a:effectLst/>
                <a:latin typeface="+mn-lt"/>
                <a:ea typeface="Calibri" panose="020F0502020204030204" pitchFamily="34" charset="0"/>
                <a:cs typeface="Times New Roman" panose="02020603050405020304" pitchFamily="18" charset="0"/>
              </a:rPr>
              <a:t>Pixabay</a:t>
            </a:r>
            <a:r>
              <a:rPr lang="en-US" sz="1200" kern="0" dirty="0">
                <a:solidFill>
                  <a:schemeClr val="tx1"/>
                </a:solidFill>
                <a:effectLst/>
                <a:latin typeface="+mn-lt"/>
                <a:ea typeface="Calibri" panose="020F0502020204030204" pitchFamily="34" charset="0"/>
                <a:cs typeface="Times New Roman" panose="02020603050405020304" pitchFamily="18" charset="0"/>
              </a:rPr>
              <a:t>…</a:t>
            </a:r>
            <a:endParaRPr lang="de-DE" sz="1200" kern="100" dirty="0">
              <a:solidFill>
                <a:schemeClr val="tx1"/>
              </a:solidFill>
              <a:effectLst/>
              <a:latin typeface="+mn-lt"/>
              <a:ea typeface="Calibri" panose="020F0502020204030204" pitchFamily="34" charset="0"/>
              <a:cs typeface="Times New Roman" panose="02020603050405020304" pitchFamily="18" charset="0"/>
            </a:endParaRPr>
          </a:p>
          <a:p>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pPr defTabSz="495376">
              <a:defRPr/>
            </a:pPr>
            <a:fld id="{9559D7CD-9515-418B-9979-7B2A2E99136B}" type="slidenum">
              <a:rPr lang="de-DE">
                <a:solidFill>
                  <a:prstClr val="black"/>
                </a:solidFill>
                <a:latin typeface="Calibri" panose="020F0502020204030204"/>
              </a:rPr>
              <a:pPr defTabSz="495376">
                <a:defRPr/>
              </a:pPr>
              <a:t>1</a:t>
            </a:fld>
            <a:endParaRPr lang="de-DE">
              <a:solidFill>
                <a:prstClr val="black"/>
              </a:solidFill>
              <a:latin typeface="Calibri" panose="020F0502020204030204"/>
            </a:endParaRPr>
          </a:p>
        </p:txBody>
      </p:sp>
    </p:spTree>
    <p:extLst>
      <p:ext uri="{BB962C8B-B14F-4D97-AF65-F5344CB8AC3E}">
        <p14:creationId xmlns:p14="http://schemas.microsoft.com/office/powerpoint/2010/main" val="206661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838200"/>
            <a:ext cx="3852862" cy="2168525"/>
          </a:xfrm>
        </p:spPr>
      </p:sp>
      <p:sp>
        <p:nvSpPr>
          <p:cNvPr id="3" name="Notizenplatzhalter 2"/>
          <p:cNvSpPr>
            <a:spLocks noGrp="1"/>
          </p:cNvSpPr>
          <p:nvPr>
            <p:ph type="body" idx="1"/>
          </p:nvPr>
        </p:nvSpPr>
        <p:spPr>
          <a:xfrm>
            <a:off x="711200" y="3273325"/>
            <a:ext cx="5683250" cy="526545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kern="1200" dirty="0">
                <a:solidFill>
                  <a:schemeClr val="tx1"/>
                </a:solidFill>
                <a:latin typeface="+mn-lt"/>
                <a:ea typeface="+mn-ea"/>
                <a:cs typeface="+mn-cs"/>
              </a:rPr>
              <a:t>The agenda. The target group was meant to consist of persons with background as curriculum developers and/or trainers.</a:t>
            </a:r>
          </a:p>
        </p:txBody>
      </p:sp>
      <p:sp>
        <p:nvSpPr>
          <p:cNvPr id="4" name="Foliennummernplatzhalter 3"/>
          <p:cNvSpPr>
            <a:spLocks noGrp="1"/>
          </p:cNvSpPr>
          <p:nvPr>
            <p:ph type="sldNum" sz="quarter" idx="5"/>
          </p:nvPr>
        </p:nvSpPr>
        <p:spPr/>
        <p:txBody>
          <a:bodyPr/>
          <a:lstStyle/>
          <a:p>
            <a:pPr defTabSz="495376">
              <a:defRPr/>
            </a:pPr>
            <a:fld id="{9559D7CD-9515-418B-9979-7B2A2E99136B}" type="slidenum">
              <a:rPr lang="de-DE">
                <a:solidFill>
                  <a:prstClr val="black"/>
                </a:solidFill>
                <a:latin typeface="Calibri" panose="020F0502020204030204"/>
              </a:rPr>
              <a:pPr defTabSz="495376">
                <a:defRPr/>
              </a:pPr>
              <a:t>2</a:t>
            </a:fld>
            <a:endParaRPr lang="de-DE">
              <a:solidFill>
                <a:prstClr val="black"/>
              </a:solidFill>
              <a:latin typeface="Calibri" panose="020F0502020204030204"/>
            </a:endParaRPr>
          </a:p>
        </p:txBody>
      </p:sp>
    </p:spTree>
    <p:extLst>
      <p:ext uri="{BB962C8B-B14F-4D97-AF65-F5344CB8AC3E}">
        <p14:creationId xmlns:p14="http://schemas.microsoft.com/office/powerpoint/2010/main" val="2627623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822325"/>
            <a:ext cx="3997325" cy="2249488"/>
          </a:xfrm>
        </p:spPr>
      </p:sp>
      <p:sp>
        <p:nvSpPr>
          <p:cNvPr id="3" name="Notizenplatzhalter 2"/>
          <p:cNvSpPr>
            <a:spLocks noGrp="1"/>
          </p:cNvSpPr>
          <p:nvPr>
            <p:ph type="body" idx="1"/>
          </p:nvPr>
        </p:nvSpPr>
        <p:spPr>
          <a:xfrm>
            <a:off x="687388" y="3325426"/>
            <a:ext cx="5683250" cy="569725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After </a:t>
            </a:r>
            <a:r>
              <a:rPr lang="de-DE" dirty="0" err="1"/>
              <a:t>words</a:t>
            </a:r>
            <a:r>
              <a:rPr lang="de-DE" dirty="0"/>
              <a:t> </a:t>
            </a:r>
            <a:r>
              <a:rPr lang="de-DE" dirty="0" err="1"/>
              <a:t>of</a:t>
            </a:r>
            <a:r>
              <a:rPr lang="de-DE" dirty="0"/>
              <a:t> </a:t>
            </a:r>
            <a:r>
              <a:rPr lang="de-DE" dirty="0" err="1"/>
              <a:t>welcome</a:t>
            </a:r>
            <a:r>
              <a:rPr lang="de-DE" dirty="0"/>
              <a:t> </a:t>
            </a:r>
            <a:r>
              <a:rPr lang="de-DE" dirty="0" err="1"/>
              <a:t>from</a:t>
            </a:r>
            <a:r>
              <a:rPr lang="de-DE" dirty="0"/>
              <a:t> EFCA </a:t>
            </a:r>
            <a:r>
              <a:rPr lang="de-DE" dirty="0" err="1"/>
              <a:t>representatives</a:t>
            </a:r>
            <a:r>
              <a:rPr lang="de-DE" dirty="0"/>
              <a:t> </a:t>
            </a:r>
            <a:r>
              <a:rPr lang="de-DE" dirty="0" err="1"/>
              <a:t>the</a:t>
            </a:r>
            <a:r>
              <a:rPr lang="de-DE" dirty="0"/>
              <a:t> expert </a:t>
            </a:r>
            <a:r>
              <a:rPr lang="de-DE" dirty="0" err="1"/>
              <a:t>held</a:t>
            </a:r>
            <a:r>
              <a:rPr lang="de-DE" dirty="0"/>
              <a:t> a quick </a:t>
            </a:r>
            <a:r>
              <a:rPr lang="de-DE" dirty="0" err="1"/>
              <a:t>summary</a:t>
            </a:r>
            <a:r>
              <a:rPr lang="de-DE" dirty="0"/>
              <a:t> </a:t>
            </a:r>
            <a:r>
              <a:rPr lang="de-DE" dirty="0" err="1"/>
              <a:t>of</a:t>
            </a:r>
            <a:r>
              <a:rPr lang="de-DE" dirty="0"/>
              <a:t> </a:t>
            </a:r>
            <a:r>
              <a:rPr lang="de-DE" dirty="0" err="1"/>
              <a:t>the</a:t>
            </a:r>
            <a:r>
              <a:rPr lang="de-DE" dirty="0"/>
              <a:t> </a:t>
            </a:r>
            <a:r>
              <a:rPr lang="de-DE" dirty="0" err="1"/>
              <a:t>first</a:t>
            </a:r>
            <a:r>
              <a:rPr lang="de-DE" dirty="0"/>
              <a:t> </a:t>
            </a:r>
            <a:r>
              <a:rPr lang="de-DE" dirty="0" err="1"/>
              <a:t>awareness</a:t>
            </a:r>
            <a:r>
              <a:rPr lang="de-DE" dirty="0"/>
              <a:t> </a:t>
            </a:r>
            <a:r>
              <a:rPr lang="de-DE" dirty="0" err="1"/>
              <a:t>session</a:t>
            </a:r>
            <a:r>
              <a:rPr lang="de-DE" dirty="0"/>
              <a:t> (04. April 2024) and </a:t>
            </a:r>
            <a:r>
              <a:rPr lang="de-DE" dirty="0" err="1"/>
              <a:t>reference</a:t>
            </a:r>
            <a:r>
              <a:rPr lang="de-DE" dirty="0"/>
              <a:t> </a:t>
            </a:r>
            <a:r>
              <a:rPr lang="de-DE" dirty="0" err="1"/>
              <a:t>to</a:t>
            </a:r>
            <a:r>
              <a:rPr lang="de-DE" dirty="0"/>
              <a:t> SQF </a:t>
            </a:r>
            <a:r>
              <a:rPr lang="de-DE" dirty="0" err="1"/>
              <a:t>glossary</a:t>
            </a:r>
            <a:r>
              <a:rPr lang="de-DE" dirty="0"/>
              <a:t> </a:t>
            </a:r>
            <a:r>
              <a:rPr lang="de-DE" dirty="0" err="1"/>
              <a:t>items</a:t>
            </a:r>
            <a:r>
              <a:rPr lang="de-DE" dirty="0"/>
              <a:t> (</a:t>
            </a:r>
            <a:r>
              <a:rPr lang="de-DE" dirty="0" err="1"/>
              <a:t>Terminology</a:t>
            </a:r>
            <a:r>
              <a:rPr lang="de-DE" dirty="0"/>
              <a:t>) was </a:t>
            </a:r>
            <a:r>
              <a:rPr lang="de-DE" dirty="0" err="1"/>
              <a:t>made</a:t>
            </a:r>
            <a:r>
              <a:rPr lang="de-DE" dirty="0"/>
              <a:t>.</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EQF (LLL): European </a:t>
            </a:r>
            <a:r>
              <a:rPr lang="de-DE" dirty="0" err="1"/>
              <a:t>Qualification</a:t>
            </a:r>
            <a:r>
              <a:rPr lang="de-DE" dirty="0"/>
              <a:t> Framework </a:t>
            </a:r>
            <a:r>
              <a:rPr lang="de-DE" dirty="0" err="1"/>
              <a:t>for</a:t>
            </a:r>
            <a:r>
              <a:rPr lang="de-DE" dirty="0"/>
              <a:t> </a:t>
            </a:r>
            <a:r>
              <a:rPr lang="de-DE" dirty="0" err="1"/>
              <a:t>Lifelong</a:t>
            </a:r>
            <a:r>
              <a:rPr lang="de-DE" dirty="0"/>
              <a:t> Learning</a:t>
            </a:r>
          </a:p>
          <a:p>
            <a:r>
              <a:rPr lang="de-DE" dirty="0"/>
              <a:t>NQF: National </a:t>
            </a:r>
            <a:r>
              <a:rPr lang="de-DE" dirty="0" err="1"/>
              <a:t>Qualification</a:t>
            </a:r>
            <a:r>
              <a:rPr lang="de-DE" dirty="0"/>
              <a:t> Framework</a:t>
            </a:r>
          </a:p>
          <a:p>
            <a:r>
              <a:rPr lang="de-DE" dirty="0"/>
              <a:t>SQF: </a:t>
            </a:r>
            <a:r>
              <a:rPr lang="de-DE" dirty="0" err="1"/>
              <a:t>Sectoral</a:t>
            </a:r>
            <a:r>
              <a:rPr lang="de-DE" dirty="0"/>
              <a:t> </a:t>
            </a:r>
            <a:r>
              <a:rPr lang="de-DE" dirty="0" err="1"/>
              <a:t>Qualification</a:t>
            </a:r>
            <a:r>
              <a:rPr lang="de-DE" dirty="0"/>
              <a:t> </a:t>
            </a:r>
            <a:r>
              <a:rPr lang="de-DE" dirty="0" err="1"/>
              <a:t>Framwork</a:t>
            </a:r>
            <a:endParaRPr lang="de-DE" dirty="0"/>
          </a:p>
          <a:p>
            <a:r>
              <a:rPr lang="de-DE" dirty="0"/>
              <a:t>QA: Quality Assurance</a:t>
            </a: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3</a:t>
            </a:fld>
            <a:endParaRPr lang="de-DE"/>
          </a:p>
        </p:txBody>
      </p:sp>
    </p:spTree>
    <p:extLst>
      <p:ext uri="{BB962C8B-B14F-4D97-AF65-F5344CB8AC3E}">
        <p14:creationId xmlns:p14="http://schemas.microsoft.com/office/powerpoint/2010/main" val="335627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766763"/>
            <a:ext cx="3851275" cy="2166937"/>
          </a:xfrm>
        </p:spPr>
      </p:sp>
      <p:sp>
        <p:nvSpPr>
          <p:cNvPr id="3" name="Notizenplatzhalter 2"/>
          <p:cNvSpPr>
            <a:spLocks noGrp="1"/>
          </p:cNvSpPr>
          <p:nvPr>
            <p:ph type="body" idx="1"/>
          </p:nvPr>
        </p:nvSpPr>
        <p:spPr>
          <a:xfrm>
            <a:off x="709613" y="3126286"/>
            <a:ext cx="5683250" cy="4367215"/>
          </a:xfrm>
        </p:spPr>
        <p:txBody>
          <a:bodyPr/>
          <a:lstStyle/>
          <a:p>
            <a:pPr defTabSz="990752">
              <a:defRPr/>
            </a:pPr>
            <a:r>
              <a:rPr lang="de-DE" dirty="0" err="1"/>
              <a:t>We</a:t>
            </a:r>
            <a:r>
              <a:rPr lang="de-DE" dirty="0"/>
              <a:t> </a:t>
            </a:r>
            <a:r>
              <a:rPr lang="de-DE" dirty="0" err="1"/>
              <a:t>established</a:t>
            </a:r>
            <a:r>
              <a:rPr lang="de-DE" dirty="0"/>
              <a:t> an </a:t>
            </a:r>
            <a:r>
              <a:rPr lang="de-DE" dirty="0" err="1"/>
              <a:t>understanding</a:t>
            </a:r>
            <a:r>
              <a:rPr lang="de-DE" dirty="0"/>
              <a:t> </a:t>
            </a:r>
            <a:r>
              <a:rPr lang="de-DE" dirty="0" err="1"/>
              <a:t>that</a:t>
            </a:r>
            <a:r>
              <a:rPr lang="de-DE" dirty="0"/>
              <a:t> </a:t>
            </a:r>
            <a:r>
              <a:rPr lang="de-DE" dirty="0" err="1"/>
              <a:t>education</a:t>
            </a:r>
            <a:r>
              <a:rPr lang="de-DE" dirty="0"/>
              <a:t> </a:t>
            </a:r>
            <a:r>
              <a:rPr lang="de-DE" dirty="0" err="1"/>
              <a:t>has</a:t>
            </a:r>
            <a:r>
              <a:rPr lang="de-DE" dirty="0"/>
              <a:t> </a:t>
            </a:r>
            <a:r>
              <a:rPr lang="de-DE" dirty="0" err="1"/>
              <a:t>become</a:t>
            </a:r>
            <a:r>
              <a:rPr lang="de-DE" dirty="0"/>
              <a:t> </a:t>
            </a:r>
            <a:r>
              <a:rPr lang="de-DE" b="1" dirty="0" err="1"/>
              <a:t>learning</a:t>
            </a:r>
            <a:r>
              <a:rPr lang="de-DE" b="1" dirty="0"/>
              <a:t> </a:t>
            </a:r>
            <a:r>
              <a:rPr lang="de-DE" b="1" dirty="0" err="1"/>
              <a:t>outcome-based</a:t>
            </a:r>
            <a:r>
              <a:rPr lang="de-DE" dirty="0"/>
              <a:t>, not </a:t>
            </a:r>
            <a:r>
              <a:rPr lang="de-DE" dirty="0" err="1"/>
              <a:t>content-based</a:t>
            </a:r>
            <a:r>
              <a:rPr lang="de-DE"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Core </a:t>
            </a:r>
            <a:r>
              <a:rPr lang="de-DE" b="1" dirty="0" err="1"/>
              <a:t>Principles</a:t>
            </a:r>
            <a:r>
              <a:rPr lang="de-DE" b="1" dirty="0"/>
              <a:t> </a:t>
            </a:r>
            <a:r>
              <a:rPr lang="de-DE" b="1" dirty="0" err="1"/>
              <a:t>underpinning</a:t>
            </a:r>
            <a:r>
              <a:rPr lang="de-DE" b="1" dirty="0"/>
              <a:t> </a:t>
            </a:r>
            <a:r>
              <a:rPr lang="de-DE" b="1" dirty="0" err="1"/>
              <a:t>the</a:t>
            </a:r>
            <a:r>
              <a:rPr lang="de-DE" b="1" dirty="0"/>
              <a:t> EQF, SQF, SQFCGF:</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914400" rtl="0" eaLnBrk="1" fontAlgn="auto" latinLnBrk="0" hangingPunct="1">
              <a:lnSpc>
                <a:spcPct val="150000"/>
              </a:lnSpc>
              <a:spcBef>
                <a:spcPts val="0"/>
              </a:spcBef>
              <a:spcAft>
                <a:spcPts val="0"/>
              </a:spcAft>
              <a:buClrTx/>
              <a:buSzTx/>
              <a:buFontTx/>
              <a:buNone/>
              <a:tabLst/>
              <a:defRPr/>
            </a:pPr>
            <a:r>
              <a:rPr lang="de-DE" dirty="0" err="1"/>
              <a:t>Students</a:t>
            </a:r>
            <a:r>
              <a:rPr lang="de-DE" dirty="0"/>
              <a:t>‘ </a:t>
            </a:r>
            <a:r>
              <a:rPr lang="de-DE" dirty="0" err="1"/>
              <a:t>needs</a:t>
            </a:r>
            <a:r>
              <a:rPr lang="de-DE" dirty="0"/>
              <a:t> </a:t>
            </a:r>
            <a:r>
              <a:rPr lang="de-DE" dirty="0" err="1"/>
              <a:t>are</a:t>
            </a:r>
            <a:r>
              <a:rPr lang="de-DE" dirty="0"/>
              <a:t> in </a:t>
            </a:r>
            <a:r>
              <a:rPr lang="de-DE" dirty="0" err="1"/>
              <a:t>the</a:t>
            </a:r>
            <a:r>
              <a:rPr lang="de-DE" dirty="0"/>
              <a:t> </a:t>
            </a:r>
            <a:r>
              <a:rPr lang="de-DE" dirty="0" err="1"/>
              <a:t>centre</a:t>
            </a:r>
            <a:r>
              <a:rPr lang="de-DE" dirty="0"/>
              <a:t> </a:t>
            </a:r>
            <a:r>
              <a:rPr lang="de-DE" dirty="0" err="1"/>
              <a:t>of</a:t>
            </a:r>
            <a:r>
              <a:rPr lang="de-DE" dirty="0"/>
              <a:t> </a:t>
            </a:r>
            <a:r>
              <a:rPr lang="de-DE" dirty="0" err="1"/>
              <a:t>education</a:t>
            </a:r>
            <a:r>
              <a:rPr lang="de-DE" dirty="0"/>
              <a:t> (</a:t>
            </a:r>
            <a:r>
              <a:rPr lang="de-DE" dirty="0" err="1"/>
              <a:t>student-centred</a:t>
            </a:r>
            <a:r>
              <a:rPr lang="de-DE" dirty="0"/>
              <a:t>/not </a:t>
            </a:r>
            <a:r>
              <a:rPr lang="de-DE" dirty="0" err="1"/>
              <a:t>teacher-centred</a:t>
            </a:r>
            <a:r>
              <a:rPr lang="de-DE" dirty="0"/>
              <a:t>)</a:t>
            </a:r>
          </a:p>
          <a:p>
            <a:pPr marL="0" marR="0" lvl="0" indent="0" algn="l" defTabSz="914400" rtl="0" eaLnBrk="1" fontAlgn="auto" latinLnBrk="0" hangingPunct="1">
              <a:lnSpc>
                <a:spcPct val="150000"/>
              </a:lnSpc>
              <a:spcBef>
                <a:spcPts val="0"/>
              </a:spcBef>
              <a:spcAft>
                <a:spcPts val="0"/>
              </a:spcAft>
              <a:buClrTx/>
              <a:buSzTx/>
              <a:buFontTx/>
              <a:buNone/>
              <a:tabLst/>
              <a:defRPr/>
            </a:pPr>
            <a:r>
              <a:rPr lang="de-DE" dirty="0"/>
              <a:t>Learning Outcome-</a:t>
            </a:r>
            <a:r>
              <a:rPr lang="de-DE" dirty="0" err="1"/>
              <a:t>based</a:t>
            </a:r>
            <a:r>
              <a:rPr lang="de-DE" dirty="0"/>
              <a:t> and not </a:t>
            </a:r>
            <a:r>
              <a:rPr lang="de-DE" dirty="0" err="1"/>
              <a:t>content-based</a:t>
            </a:r>
            <a:endParaRPr lang="de-DE" dirty="0"/>
          </a:p>
          <a:p>
            <a:pPr>
              <a:lnSpc>
                <a:spcPct val="150000"/>
              </a:lnSpc>
            </a:pPr>
            <a:r>
              <a:rPr lang="de-DE" dirty="0"/>
              <a:t>Educational </a:t>
            </a:r>
            <a:r>
              <a:rPr lang="de-DE" dirty="0" err="1"/>
              <a:t>compatibility</a:t>
            </a:r>
            <a:r>
              <a:rPr lang="de-DE" dirty="0"/>
              <a:t>, </a:t>
            </a:r>
            <a:r>
              <a:rPr lang="de-DE" dirty="0" err="1"/>
              <a:t>which</a:t>
            </a:r>
            <a:r>
              <a:rPr lang="de-DE" dirty="0"/>
              <a:t> </a:t>
            </a:r>
            <a:r>
              <a:rPr lang="de-DE" dirty="0" err="1"/>
              <a:t>means</a:t>
            </a:r>
            <a:r>
              <a:rPr lang="de-DE" dirty="0"/>
              <a:t> </a:t>
            </a:r>
            <a:r>
              <a:rPr lang="de-DE" dirty="0" err="1"/>
              <a:t>improved</a:t>
            </a:r>
            <a:r>
              <a:rPr lang="de-DE" dirty="0"/>
              <a:t> </a:t>
            </a:r>
            <a:r>
              <a:rPr lang="de-DE" dirty="0" err="1"/>
              <a:t>access</a:t>
            </a:r>
            <a:r>
              <a:rPr lang="de-DE" dirty="0"/>
              <a:t> </a:t>
            </a:r>
            <a:r>
              <a:rPr lang="de-DE" dirty="0" err="1"/>
              <a:t>to</a:t>
            </a:r>
            <a:r>
              <a:rPr lang="de-DE" dirty="0"/>
              <a:t> </a:t>
            </a:r>
            <a:r>
              <a:rPr lang="de-DE" dirty="0" err="1"/>
              <a:t>better</a:t>
            </a:r>
            <a:r>
              <a:rPr lang="de-DE" dirty="0"/>
              <a:t> </a:t>
            </a:r>
            <a:r>
              <a:rPr lang="de-DE" dirty="0" err="1"/>
              <a:t>higher</a:t>
            </a:r>
            <a:r>
              <a:rPr lang="de-DE" dirty="0"/>
              <a:t> </a:t>
            </a:r>
            <a:r>
              <a:rPr lang="de-DE" dirty="0" err="1"/>
              <a:t>education</a:t>
            </a:r>
            <a:endParaRPr lang="de-DE" dirty="0"/>
          </a:p>
          <a:p>
            <a:pPr>
              <a:lnSpc>
                <a:spcPct val="150000"/>
              </a:lnSpc>
            </a:pPr>
            <a:r>
              <a:rPr lang="de-DE" dirty="0"/>
              <a:t>Mobility </a:t>
            </a:r>
            <a:r>
              <a:rPr lang="de-DE" dirty="0" err="1"/>
              <a:t>of</a:t>
            </a:r>
            <a:r>
              <a:rPr lang="de-DE" dirty="0"/>
              <a:t> </a:t>
            </a:r>
            <a:r>
              <a:rPr lang="de-DE" dirty="0" err="1"/>
              <a:t>education</a:t>
            </a:r>
            <a:r>
              <a:rPr lang="de-DE" dirty="0"/>
              <a:t> </a:t>
            </a:r>
          </a:p>
          <a:p>
            <a:pPr>
              <a:lnSpc>
                <a:spcPct val="150000"/>
              </a:lnSpc>
            </a:pPr>
            <a:r>
              <a:rPr lang="de-DE" dirty="0"/>
              <a:t>Quality Assurance (QA) </a:t>
            </a:r>
            <a:r>
              <a:rPr lang="de-DE" dirty="0" err="1"/>
              <a:t>driven</a:t>
            </a:r>
            <a:r>
              <a:rPr lang="de-DE" dirty="0"/>
              <a:t> (not </a:t>
            </a:r>
            <a:r>
              <a:rPr lang="de-DE" dirty="0" err="1"/>
              <a:t>by</a:t>
            </a:r>
            <a:r>
              <a:rPr lang="de-DE" dirty="0"/>
              <a:t> </a:t>
            </a:r>
            <a:r>
              <a:rPr lang="de-DE" dirty="0" err="1"/>
              <a:t>self-certification</a:t>
            </a:r>
            <a:r>
              <a:rPr lang="de-DE" dirty="0"/>
              <a:t>)</a:t>
            </a:r>
          </a:p>
        </p:txBody>
      </p:sp>
      <p:sp>
        <p:nvSpPr>
          <p:cNvPr id="4" name="Foliennummernplatzhalter 3"/>
          <p:cNvSpPr>
            <a:spLocks noGrp="1"/>
          </p:cNvSpPr>
          <p:nvPr>
            <p:ph type="sldNum" sz="quarter" idx="5"/>
          </p:nvPr>
        </p:nvSpPr>
        <p:spPr/>
        <p:txBody>
          <a:bodyPr/>
          <a:lstStyle/>
          <a:p>
            <a:fld id="{9559D7CD-9515-418B-9979-7B2A2E99136B}" type="slidenum">
              <a:rPr lang="de-DE" smtClean="0"/>
              <a:t>4</a:t>
            </a:fld>
            <a:endParaRPr lang="de-DE"/>
          </a:p>
        </p:txBody>
      </p:sp>
    </p:spTree>
    <p:extLst>
      <p:ext uri="{BB962C8B-B14F-4D97-AF65-F5344CB8AC3E}">
        <p14:creationId xmlns:p14="http://schemas.microsoft.com/office/powerpoint/2010/main" val="4203531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795338"/>
            <a:ext cx="3811587" cy="2144712"/>
          </a:xfrm>
        </p:spPr>
      </p:sp>
      <p:sp>
        <p:nvSpPr>
          <p:cNvPr id="3" name="Notizenplatzhalter 2"/>
          <p:cNvSpPr>
            <a:spLocks noGrp="1"/>
          </p:cNvSpPr>
          <p:nvPr>
            <p:ph type="body" idx="1"/>
          </p:nvPr>
        </p:nvSpPr>
        <p:spPr>
          <a:xfrm>
            <a:off x="711200" y="3281768"/>
            <a:ext cx="5683250" cy="6097620"/>
          </a:xfrm>
        </p:spPr>
        <p:txBody>
          <a:bodyPr/>
          <a:lstStyle/>
          <a:p>
            <a:r>
              <a:rPr lang="de-DE" dirty="0" err="1"/>
              <a:t>We</a:t>
            </a:r>
            <a:r>
              <a:rPr lang="de-DE" dirty="0"/>
              <a:t> </a:t>
            </a:r>
            <a:r>
              <a:rPr lang="de-DE" dirty="0" err="1"/>
              <a:t>clarified</a:t>
            </a:r>
            <a:r>
              <a:rPr lang="de-DE" dirty="0"/>
              <a:t> </a:t>
            </a:r>
            <a:r>
              <a:rPr lang="de-DE" dirty="0" err="1"/>
              <a:t>that</a:t>
            </a:r>
            <a:r>
              <a:rPr lang="de-DE" dirty="0"/>
              <a:t> </a:t>
            </a:r>
            <a:r>
              <a:rPr lang="de-DE" dirty="0" err="1"/>
              <a:t>optimized</a:t>
            </a:r>
            <a:r>
              <a:rPr lang="de-DE" dirty="0"/>
              <a:t> </a:t>
            </a:r>
            <a:r>
              <a:rPr lang="de-DE" dirty="0" err="1"/>
              <a:t>development</a:t>
            </a:r>
            <a:r>
              <a:rPr lang="de-DE" dirty="0"/>
              <a:t> </a:t>
            </a:r>
            <a:r>
              <a:rPr lang="en-GB" noProof="0" dirty="0"/>
              <a:t>of</a:t>
            </a:r>
            <a:r>
              <a:rPr lang="de-DE" dirty="0"/>
              <a:t> </a:t>
            </a:r>
            <a:r>
              <a:rPr lang="de-DE" dirty="0" err="1"/>
              <a:t>training</a:t>
            </a:r>
            <a:r>
              <a:rPr lang="de-DE" dirty="0"/>
              <a:t> </a:t>
            </a:r>
            <a:r>
              <a:rPr lang="de-DE" dirty="0" err="1"/>
              <a:t>respects</a:t>
            </a:r>
            <a:r>
              <a:rPr lang="de-DE" dirty="0"/>
              <a:t> </a:t>
            </a:r>
            <a:r>
              <a:rPr lang="de-DE" dirty="0" err="1"/>
              <a:t>the</a:t>
            </a:r>
            <a:r>
              <a:rPr lang="de-DE" dirty="0"/>
              <a:t> </a:t>
            </a:r>
            <a:r>
              <a:rPr lang="de-DE" dirty="0" err="1"/>
              <a:t>following</a:t>
            </a:r>
            <a:r>
              <a:rPr lang="de-DE" dirty="0"/>
              <a:t>:</a:t>
            </a:r>
          </a:p>
          <a:p>
            <a:endParaRPr lang="de-DE" dirty="0"/>
          </a:p>
          <a:p>
            <a:pPr defTabSz="990752">
              <a:defRPr/>
            </a:pPr>
            <a:r>
              <a:rPr lang="en-GB" dirty="0"/>
              <a:t>Constructive alignment between LO – facilitation methods in class – assessments. Remember the story on how to learn to swim and how to test, if swimming was learned. </a:t>
            </a:r>
          </a:p>
          <a:p>
            <a:pPr defTabSz="990752">
              <a:defRPr/>
            </a:pPr>
            <a:r>
              <a:rPr lang="en-GB" dirty="0"/>
              <a:t>Blended learning</a:t>
            </a:r>
          </a:p>
          <a:p>
            <a:pPr defTabSz="990752">
              <a:defRPr/>
            </a:pPr>
            <a:r>
              <a:rPr lang="en-GB" dirty="0"/>
              <a:t>Formal, informal and non-formal learning</a:t>
            </a:r>
          </a:p>
          <a:p>
            <a:pPr defTabSz="990752">
              <a:defRPr/>
            </a:pPr>
            <a:r>
              <a:rPr lang="en-GB" dirty="0"/>
              <a:t>Facilitation of learning, away from teacher-centred approaches: I teach you something towards </a:t>
            </a:r>
            <a:r>
              <a:rPr lang="en-GB" b="0" dirty="0"/>
              <a:t>learner-centred approach: what can I learn?</a:t>
            </a:r>
          </a:p>
          <a:p>
            <a:r>
              <a:rPr lang="en-GB" dirty="0"/>
              <a:t>Formative assessment </a:t>
            </a:r>
          </a:p>
          <a:p>
            <a:r>
              <a:rPr lang="en-GB" dirty="0"/>
              <a:t>Feedback as learning opportunity and a clear distinction between assessment (to verify if learning outcomes were reached) and feedback (to support learning)</a:t>
            </a:r>
            <a:endParaRPr lang="en-001"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5</a:t>
            </a:fld>
            <a:endParaRPr lang="de-DE"/>
          </a:p>
        </p:txBody>
      </p:sp>
    </p:spTree>
    <p:extLst>
      <p:ext uri="{BB962C8B-B14F-4D97-AF65-F5344CB8AC3E}">
        <p14:creationId xmlns:p14="http://schemas.microsoft.com/office/powerpoint/2010/main" val="1665422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800100"/>
            <a:ext cx="3852863" cy="2168525"/>
          </a:xfrm>
        </p:spPr>
      </p:sp>
      <p:sp>
        <p:nvSpPr>
          <p:cNvPr id="3" name="Notizenplatzhalter 2"/>
          <p:cNvSpPr>
            <a:spLocks noGrp="1"/>
          </p:cNvSpPr>
          <p:nvPr>
            <p:ph type="body" idx="1"/>
          </p:nvPr>
        </p:nvSpPr>
        <p:spPr>
          <a:xfrm>
            <a:off x="711200" y="3234869"/>
            <a:ext cx="5683250" cy="5163550"/>
          </a:xfrm>
        </p:spPr>
        <p:txBody>
          <a:bodyPr/>
          <a:lstStyle/>
          <a:p>
            <a:r>
              <a:rPr lang="en-US" dirty="0"/>
              <a:t>The European Qualifications Framework (EQF) is a common reference framework with </a:t>
            </a:r>
            <a:r>
              <a:rPr lang="en-US" b="1" dirty="0"/>
              <a:t>eight levels </a:t>
            </a:r>
            <a:r>
              <a:rPr lang="en-US" dirty="0"/>
              <a:t>based on learning outcomes. </a:t>
            </a:r>
          </a:p>
          <a:p>
            <a:r>
              <a:rPr lang="en-US" dirty="0"/>
              <a:t>LINK:  </a:t>
            </a:r>
            <a:r>
              <a:rPr lang="en-US" dirty="0">
                <a:hlinkClick r:id="rId3"/>
              </a:rPr>
              <a:t>Description of the eight EQF levels | </a:t>
            </a:r>
            <a:r>
              <a:rPr lang="en-US" dirty="0" err="1">
                <a:hlinkClick r:id="rId3"/>
              </a:rPr>
              <a:t>Europass</a:t>
            </a:r>
            <a:r>
              <a:rPr lang="en-US" dirty="0"/>
              <a:t> - https://europass.europa.eu/en/description-eight-eqf-levels</a:t>
            </a:r>
          </a:p>
          <a:p>
            <a:endParaRPr lang="en-US" dirty="0"/>
          </a:p>
          <a:p>
            <a:r>
              <a:rPr lang="en-US" dirty="0"/>
              <a:t>The </a:t>
            </a:r>
            <a:r>
              <a:rPr lang="en-US" b="1" dirty="0"/>
              <a:t>EQF</a:t>
            </a:r>
            <a:r>
              <a:rPr lang="en-US" dirty="0"/>
              <a:t> covers </a:t>
            </a:r>
            <a:r>
              <a:rPr lang="en-US" b="1" dirty="0"/>
              <a:t>all</a:t>
            </a:r>
            <a:r>
              <a:rPr lang="en-US" dirty="0"/>
              <a:t> types and levels of qualifications, and serves as a </a:t>
            </a:r>
            <a:r>
              <a:rPr lang="en-US" b="1" dirty="0"/>
              <a:t>translation device</a:t>
            </a:r>
            <a:r>
              <a:rPr lang="en-US" dirty="0"/>
              <a:t> between the different National Qualifications Frameworks (NQFs) of participating countries.</a:t>
            </a:r>
          </a:p>
          <a:p>
            <a:endParaRPr lang="en-US" dirty="0"/>
          </a:p>
          <a:p>
            <a:r>
              <a:rPr lang="en-US" dirty="0"/>
              <a:t>The </a:t>
            </a:r>
            <a:r>
              <a:rPr lang="en-US" b="1" dirty="0"/>
              <a:t>EQF aims </a:t>
            </a:r>
            <a:r>
              <a:rPr lang="en-US" dirty="0"/>
              <a:t>to improve the transparency and comparability of people’s qualifications. It also aims to: </a:t>
            </a:r>
            <a:r>
              <a:rPr lang="en-US" dirty="0" err="1"/>
              <a:t>modernise</a:t>
            </a:r>
            <a:r>
              <a:rPr lang="en-US" dirty="0"/>
              <a:t> education and training systems; increase the employability, mobility and social integration of individuals; link all types of learning and support the validation of LOs.</a:t>
            </a:r>
          </a:p>
          <a:p>
            <a:r>
              <a:rPr lang="en-US" dirty="0"/>
              <a:t> </a:t>
            </a:r>
          </a:p>
          <a:p>
            <a:r>
              <a:rPr lang="en-US" dirty="0"/>
              <a:t>(What are LOs? LOs express what a person is expected to know and is able to do in the end of the training. LOs describe the content of qualifications and clarify what is expected from a learner. They support progression in learning, make it possible to compare and combine learning from different contexts (formal, non-formal or informal)). </a:t>
            </a:r>
          </a:p>
          <a:p>
            <a:endParaRPr lang="en-US" dirty="0"/>
          </a:p>
          <a:p>
            <a:r>
              <a:rPr lang="en-US" dirty="0"/>
              <a:t>Formal: takes place in schools and brings qualifications. </a:t>
            </a:r>
          </a:p>
          <a:p>
            <a:r>
              <a:rPr lang="en-US" dirty="0"/>
              <a:t>Non-formal takes place in trainings and ends without certification. </a:t>
            </a:r>
          </a:p>
          <a:p>
            <a:r>
              <a:rPr lang="en-US" dirty="0"/>
              <a:t>Informal takes place in everyday life and brings experience without qualification.</a:t>
            </a:r>
          </a:p>
        </p:txBody>
      </p:sp>
      <p:sp>
        <p:nvSpPr>
          <p:cNvPr id="4" name="Foliennummernplatzhalter 3"/>
          <p:cNvSpPr>
            <a:spLocks noGrp="1"/>
          </p:cNvSpPr>
          <p:nvPr>
            <p:ph type="sldNum" sz="quarter" idx="5"/>
          </p:nvPr>
        </p:nvSpPr>
        <p:spPr/>
        <p:txBody>
          <a:bodyPr/>
          <a:lstStyle/>
          <a:p>
            <a:fld id="{9559D7CD-9515-418B-9979-7B2A2E99136B}" type="slidenum">
              <a:rPr lang="de-DE" smtClean="0"/>
              <a:t>6</a:t>
            </a:fld>
            <a:endParaRPr lang="de-DE"/>
          </a:p>
        </p:txBody>
      </p:sp>
    </p:spTree>
    <p:extLst>
      <p:ext uri="{BB962C8B-B14F-4D97-AF65-F5344CB8AC3E}">
        <p14:creationId xmlns:p14="http://schemas.microsoft.com/office/powerpoint/2010/main" val="3294599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66738" y="777875"/>
            <a:ext cx="3852862" cy="2168525"/>
          </a:xfrm>
        </p:spPr>
      </p:sp>
      <p:sp>
        <p:nvSpPr>
          <p:cNvPr id="3" name="Notizenplatzhalter 2"/>
          <p:cNvSpPr>
            <a:spLocks noGrp="1"/>
          </p:cNvSpPr>
          <p:nvPr>
            <p:ph type="body" idx="1"/>
          </p:nvPr>
        </p:nvSpPr>
        <p:spPr>
          <a:xfrm>
            <a:off x="566738" y="3221450"/>
            <a:ext cx="5683250" cy="5872098"/>
          </a:xfrm>
        </p:spPr>
        <p:txBody>
          <a:bodyPr/>
          <a:lstStyle/>
          <a:p>
            <a:r>
              <a:rPr lang="en-US" b="1" dirty="0"/>
              <a:t>Some of the most important benefits of the EQF are:</a:t>
            </a:r>
          </a:p>
          <a:p>
            <a:endParaRPr lang="en-US" b="1" dirty="0"/>
          </a:p>
          <a:p>
            <a:r>
              <a:rPr lang="en-US" b="1" dirty="0"/>
              <a:t>Education and training providers </a:t>
            </a:r>
            <a:r>
              <a:rPr lang="en-US" dirty="0"/>
              <a:t>can… </a:t>
            </a:r>
          </a:p>
          <a:p>
            <a:r>
              <a:rPr lang="en-US" dirty="0"/>
              <a:t>…more easily understand the content, the level and therefore the value of qualifications of those who wish to continue their learning. </a:t>
            </a:r>
          </a:p>
          <a:p>
            <a:r>
              <a:rPr lang="en-US" dirty="0"/>
              <a:t>…more easily compare and assess qualifications from different countries and contexts.</a:t>
            </a:r>
          </a:p>
          <a:p>
            <a:endParaRPr lang="en-US" dirty="0"/>
          </a:p>
          <a:p>
            <a:pPr defTabSz="990752">
              <a:defRPr/>
            </a:pPr>
            <a:r>
              <a:rPr lang="en-US" b="1" dirty="0"/>
              <a:t>Qualification recognition bodies </a:t>
            </a:r>
            <a:r>
              <a:rPr lang="en-US" dirty="0"/>
              <a:t>can… </a:t>
            </a:r>
          </a:p>
          <a:p>
            <a:pPr defTabSz="990752">
              <a:defRPr/>
            </a:pPr>
            <a:r>
              <a:rPr lang="en-US" dirty="0"/>
              <a:t>…access useful information to better assess qualifications from another country, in particular in relation to their level and content. </a:t>
            </a:r>
          </a:p>
          <a:p>
            <a:pPr defTabSz="990752">
              <a:defRPr/>
            </a:pPr>
            <a:r>
              <a:rPr lang="en-US" dirty="0"/>
              <a:t>… more easily </a:t>
            </a:r>
            <a:r>
              <a:rPr lang="en-US" dirty="0" err="1"/>
              <a:t>recognise</a:t>
            </a:r>
            <a:r>
              <a:rPr lang="en-US" dirty="0"/>
              <a:t> foreign qualifications.</a:t>
            </a:r>
          </a:p>
          <a:p>
            <a:r>
              <a:rPr lang="en-US" dirty="0"/>
              <a:t>…compare the qualifications of foreign applicants with national qualifications, to understand their relevance and how they match company or sector needs.</a:t>
            </a:r>
          </a:p>
          <a:p>
            <a:endParaRPr lang="en-US" dirty="0"/>
          </a:p>
          <a:p>
            <a:r>
              <a:rPr lang="de-DE" dirty="0" err="1">
                <a:hlinkClick r:id="rId3"/>
              </a:rPr>
              <a:t>Compare</a:t>
            </a:r>
            <a:r>
              <a:rPr lang="de-DE" dirty="0">
                <a:hlinkClick r:id="rId3"/>
              </a:rPr>
              <a:t> </a:t>
            </a:r>
            <a:r>
              <a:rPr lang="de-DE" dirty="0" err="1">
                <a:hlinkClick r:id="rId3"/>
              </a:rPr>
              <a:t>Qualifications</a:t>
            </a:r>
            <a:r>
              <a:rPr lang="de-DE" dirty="0">
                <a:hlinkClick r:id="rId3"/>
              </a:rPr>
              <a:t> | Europass</a:t>
            </a:r>
            <a:r>
              <a:rPr lang="de-DE" dirty="0"/>
              <a:t> – https://europass.europa.eu/en/compare-qualifications</a:t>
            </a:r>
          </a:p>
          <a:p>
            <a:pPr defTabSz="990752">
              <a:defRPr/>
            </a:pPr>
            <a:endParaRPr lang="en-US" dirty="0"/>
          </a:p>
          <a:p>
            <a:pPr defTabSz="990752">
              <a:defRPr/>
            </a:pPr>
            <a:r>
              <a:rPr lang="en-US" b="1" dirty="0"/>
              <a:t>Sources</a:t>
            </a:r>
          </a:p>
          <a:p>
            <a:pPr defTabSz="990752">
              <a:defRPr/>
            </a:pPr>
            <a:r>
              <a:rPr lang="en-US" dirty="0"/>
              <a:t>• EQF Recommendation: http://eur-lex.europa.eu/legal-content/EN/TXT/PDF/?uri=CELEX:32017H0615(01)&amp;from=EN</a:t>
            </a:r>
          </a:p>
          <a:p>
            <a:pPr defTabSz="990752">
              <a:defRPr/>
            </a:pPr>
            <a:r>
              <a:rPr lang="en-US" dirty="0"/>
              <a:t>• Learning Opportunities and Qualifications in Europe: https://ec.europa.eu/ploteus/en</a:t>
            </a:r>
          </a:p>
          <a:p>
            <a:pPr defTabSz="990752">
              <a:defRPr/>
            </a:pPr>
            <a:r>
              <a:rPr lang="en-US" dirty="0"/>
              <a:t>• Learning outcomes: http://www.cedefop.europa.eu/en/events-and-projects/projects/learning-outcomes</a:t>
            </a:r>
          </a:p>
          <a:p>
            <a:pPr defTabSz="990752">
              <a:defRPr/>
            </a:pPr>
            <a:r>
              <a:rPr lang="en-US" dirty="0"/>
              <a:t>• Inventory on National Qualifications Framework: http://www.cedefop.europa.eu/en/events-and-projects/projects/national-qualifications-framework-nqf/european-inventory</a:t>
            </a:r>
            <a:endParaRPr lang="en-001" dirty="0"/>
          </a:p>
          <a:p>
            <a:pPr defTabSz="990752">
              <a:defRPr/>
            </a:pPr>
            <a:endParaRPr lang="en-US" dirty="0"/>
          </a:p>
          <a:p>
            <a:endParaRPr lang="en-US"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7</a:t>
            </a:fld>
            <a:endParaRPr lang="de-DE"/>
          </a:p>
        </p:txBody>
      </p:sp>
    </p:spTree>
    <p:extLst>
      <p:ext uri="{BB962C8B-B14F-4D97-AF65-F5344CB8AC3E}">
        <p14:creationId xmlns:p14="http://schemas.microsoft.com/office/powerpoint/2010/main" val="406340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714375"/>
            <a:ext cx="3852862" cy="2168525"/>
          </a:xfrm>
        </p:spPr>
      </p:sp>
      <p:sp>
        <p:nvSpPr>
          <p:cNvPr id="3" name="Notizenplatzhalter 2"/>
          <p:cNvSpPr>
            <a:spLocks noGrp="1"/>
          </p:cNvSpPr>
          <p:nvPr>
            <p:ph type="body" idx="1"/>
          </p:nvPr>
        </p:nvSpPr>
        <p:spPr>
          <a:xfrm>
            <a:off x="709613" y="3196853"/>
            <a:ext cx="5683250" cy="6210301"/>
          </a:xfrm>
        </p:spPr>
        <p:txBody>
          <a:bodyPr/>
          <a:lstStyle/>
          <a:p>
            <a:pPr defTabSz="990752">
              <a:defRPr/>
            </a:pPr>
            <a:r>
              <a:rPr lang="en-US" sz="1300" dirty="0">
                <a:ea typeface="Calibri" panose="020F0502020204030204" pitchFamily="34" charset="0"/>
                <a:cs typeface="Times New Roman" panose="02020603050405020304" pitchFamily="18" charset="0"/>
              </a:rPr>
              <a:t>Sectoral Qualification </a:t>
            </a:r>
            <a:r>
              <a:rPr lang="en-US" sz="1300" dirty="0" err="1">
                <a:ea typeface="Calibri" panose="020F0502020204030204" pitchFamily="34" charset="0"/>
                <a:cs typeface="Times New Roman" panose="02020603050405020304" pitchFamily="18" charset="0"/>
              </a:rPr>
              <a:t>Framworks</a:t>
            </a:r>
            <a:r>
              <a:rPr lang="en-US" sz="1300" dirty="0">
                <a:ea typeface="Calibri" panose="020F0502020204030204" pitchFamily="34" charset="0"/>
                <a:cs typeface="Times New Roman" panose="02020603050405020304" pitchFamily="18" charset="0"/>
              </a:rPr>
              <a:t> (here are two examples) support Vocational and Professional Training.</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SQFs are developed for certain areas if such a need arises. SQFs describe the qualification levels functioning in a specific sector (Border Guarding/Coast Guarding) or industry (</a:t>
            </a:r>
            <a:r>
              <a:rPr lang="en-US" sz="1300" dirty="0"/>
              <a:t>manufacturing of electrical equipment, computer</a:t>
            </a:r>
            <a:r>
              <a:rPr lang="en-US" sz="1300" dirty="0">
                <a:ea typeface="Calibri" panose="020F0502020204030204" pitchFamily="34" charset="0"/>
                <a:cs typeface="Times New Roman" panose="02020603050405020304" pitchFamily="18" charset="0"/>
              </a:rPr>
              <a:t>).</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SQFs are inclusive, not prescriptive. This means they do not prescribe what training should be delivered by the organization.</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 examples from a report: </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 for the sectors of: h</a:t>
            </a:r>
            <a:r>
              <a:rPr lang="en-US" sz="1300" dirty="0"/>
              <a:t>uman health and social services activities; arts, entertainment and recreation; cross sectoral SQFs; business administration; ICT service activities; finance, insurance and real estate; transportation and storage; scientific and technical activities; personal service -, administrative support service- and public administration and </a:t>
            </a:r>
            <a:r>
              <a:rPr lang="en-US" sz="1300" dirty="0" err="1"/>
              <a:t>defence</a:t>
            </a:r>
            <a:r>
              <a:rPr lang="en-US" sz="1300" dirty="0"/>
              <a:t> and membership; hospitality and tourism; education; construction; media; manufacturing of food, beverages and tobacco; manufacturing of electrical equipment, computer; Energy and water supply, sewerage and waste; agriculture, forestry, fishery…</a:t>
            </a:r>
            <a:endParaRPr lang="en-US" sz="1300" dirty="0">
              <a:ea typeface="Calibri" panose="020F0502020204030204" pitchFamily="34" charset="0"/>
              <a:cs typeface="Times New Roman" panose="02020603050405020304" pitchFamily="18" charset="0"/>
            </a:endParaRPr>
          </a:p>
          <a:p>
            <a:r>
              <a:rPr lang="de-DE" sz="1300" dirty="0">
                <a:hlinkClick r:id="rId3"/>
              </a:rPr>
              <a:t>Reference: KE-01-16-954-EN-N-1.pdf (impea.eu)</a:t>
            </a:r>
            <a:endParaRPr lang="de-DE" sz="1300" dirty="0"/>
          </a:p>
          <a:p>
            <a:endParaRPr lang="de-DE" sz="1300" dirty="0"/>
          </a:p>
          <a:p>
            <a:r>
              <a:rPr lang="de-DE" sz="1300" dirty="0"/>
              <a:t>This </a:t>
            </a:r>
            <a:r>
              <a:rPr lang="de-DE" sz="1300" dirty="0" err="1"/>
              <a:t>report</a:t>
            </a:r>
            <a:r>
              <a:rPr lang="de-DE" sz="1300" dirty="0"/>
              <a:t> </a:t>
            </a:r>
            <a:r>
              <a:rPr lang="de-DE" sz="1300" dirty="0" err="1"/>
              <a:t>misses</a:t>
            </a:r>
            <a:r>
              <a:rPr lang="de-DE" sz="1300" dirty="0"/>
              <a:t> </a:t>
            </a:r>
            <a:r>
              <a:rPr lang="de-DE" sz="1300" dirty="0" err="1"/>
              <a:t>the</a:t>
            </a:r>
            <a:r>
              <a:rPr lang="de-DE" sz="1300" dirty="0"/>
              <a:t> Frontex SQF </a:t>
            </a:r>
            <a:r>
              <a:rPr lang="de-DE" sz="1300" dirty="0" err="1"/>
              <a:t>for</a:t>
            </a:r>
            <a:r>
              <a:rPr lang="de-DE" sz="1300" dirty="0"/>
              <a:t> BG.</a:t>
            </a:r>
          </a:p>
        </p:txBody>
      </p:sp>
      <p:sp>
        <p:nvSpPr>
          <p:cNvPr id="4" name="Foliennummernplatzhalter 3"/>
          <p:cNvSpPr>
            <a:spLocks noGrp="1"/>
          </p:cNvSpPr>
          <p:nvPr>
            <p:ph type="sldNum" sz="quarter" idx="5"/>
          </p:nvPr>
        </p:nvSpPr>
        <p:spPr/>
        <p:txBody>
          <a:bodyPr/>
          <a:lstStyle/>
          <a:p>
            <a:fld id="{9559D7CD-9515-418B-9979-7B2A2E99136B}" type="slidenum">
              <a:rPr lang="de-DE" smtClean="0"/>
              <a:t>8</a:t>
            </a:fld>
            <a:endParaRPr lang="de-DE"/>
          </a:p>
        </p:txBody>
      </p:sp>
    </p:spTree>
    <p:extLst>
      <p:ext uri="{BB962C8B-B14F-4D97-AF65-F5344CB8AC3E}">
        <p14:creationId xmlns:p14="http://schemas.microsoft.com/office/powerpoint/2010/main" val="1480017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812800"/>
            <a:ext cx="3851275" cy="2166938"/>
          </a:xfrm>
        </p:spPr>
      </p:sp>
      <p:sp>
        <p:nvSpPr>
          <p:cNvPr id="3" name="Notizenplatzhalter 2"/>
          <p:cNvSpPr>
            <a:spLocks noGrp="1"/>
          </p:cNvSpPr>
          <p:nvPr>
            <p:ph type="body" idx="1"/>
          </p:nvPr>
        </p:nvSpPr>
        <p:spPr>
          <a:xfrm>
            <a:off x="709613" y="3360681"/>
            <a:ext cx="5683250" cy="5979482"/>
          </a:xfrm>
        </p:spPr>
        <p:txBody>
          <a:bodyPr/>
          <a:lstStyle/>
          <a:p>
            <a:pPr defTabSz="1981406">
              <a:defRPr/>
            </a:pPr>
            <a:r>
              <a:rPr lang="en-US" dirty="0">
                <a:latin typeface="+mn-lt"/>
              </a:rPr>
              <a:t>Sectoral Qualification Frameworks (SQF) are sets of reference points (common standards for specific education).</a:t>
            </a:r>
          </a:p>
          <a:p>
            <a:pPr defTabSz="1981406">
              <a:defRPr/>
            </a:pPr>
            <a:endParaRPr lang="en-US" dirty="0">
              <a:latin typeface="+mn-lt"/>
            </a:endParaRPr>
          </a:p>
          <a:p>
            <a:pPr defTabSz="1981406">
              <a:defRPr/>
            </a:pPr>
            <a:r>
              <a:rPr lang="en-US" dirty="0">
                <a:latin typeface="+mn-lt"/>
              </a:rPr>
              <a:t>Why? To be a useful tool that assists to assure the quality of training (Quality Assurance) and facilitation of learning. </a:t>
            </a:r>
          </a:p>
          <a:p>
            <a:pPr defTabSz="1981406">
              <a:defRPr/>
            </a:pPr>
            <a:endParaRPr lang="en-US" dirty="0">
              <a:latin typeface="+mn-lt"/>
            </a:endParaRPr>
          </a:p>
          <a:p>
            <a:pPr defTabSz="1981406">
              <a:defRPr/>
            </a:pPr>
            <a:r>
              <a:rPr lang="en-US" b="1" dirty="0">
                <a:solidFill>
                  <a:srgbClr val="FF0000"/>
                </a:solidFill>
                <a:latin typeface="+mn-lt"/>
              </a:rPr>
              <a:t>Important:</a:t>
            </a:r>
            <a:r>
              <a:rPr lang="en-US" dirty="0">
                <a:latin typeface="+mn-lt"/>
              </a:rPr>
              <a:t> </a:t>
            </a:r>
            <a:r>
              <a:rPr lang="en-US" b="1" dirty="0">
                <a:latin typeface="+mn-lt"/>
              </a:rPr>
              <a:t>SQFCGF (Sectoral Qualifications Framework for Coast Guard Functions) is applied on a voluntary basis. </a:t>
            </a:r>
            <a:r>
              <a:rPr lang="en-US" dirty="0">
                <a:latin typeface="+mn-lt"/>
              </a:rPr>
              <a:t>It is a meta-framework for the specific sector of Coast Guarding and it is applicable in different national training systems across the EU. It is made for alignment and designed in a way that national and organizational specifics can be incorporated. In the end a </a:t>
            </a:r>
            <a:r>
              <a:rPr lang="en-US" b="1" dirty="0">
                <a:latin typeface="+mn-lt"/>
              </a:rPr>
              <a:t>course descriptor</a:t>
            </a:r>
            <a:r>
              <a:rPr lang="en-US" dirty="0">
                <a:latin typeface="+mn-lt"/>
              </a:rPr>
              <a:t> is tailored to the needs.</a:t>
            </a:r>
            <a:endParaRPr lang="en-US" dirty="0">
              <a:solidFill>
                <a:srgbClr val="483018"/>
              </a:solidFill>
              <a:latin typeface="+mn-lt"/>
            </a:endParaRPr>
          </a:p>
          <a:p>
            <a:pPr defTabSz="1981406">
              <a:defRPr/>
            </a:pPr>
            <a:endParaRPr lang="en-US" dirty="0">
              <a:solidFill>
                <a:srgbClr val="483018"/>
              </a:solidFill>
              <a:latin typeface="+mn-lt"/>
            </a:endParaRPr>
          </a:p>
          <a:p>
            <a:pPr defTabSz="1981406">
              <a:defRPr/>
            </a:pPr>
            <a:r>
              <a:rPr lang="en-US" dirty="0">
                <a:solidFill>
                  <a:srgbClr val="483018"/>
                </a:solidFill>
                <a:latin typeface="+mn-lt"/>
              </a:rPr>
              <a:t>Because it facilitates comprehension and interaction among different training systems it increases </a:t>
            </a:r>
            <a:r>
              <a:rPr lang="en-US" b="1" dirty="0">
                <a:solidFill>
                  <a:srgbClr val="483018"/>
                </a:solidFill>
                <a:latin typeface="+mn-lt"/>
              </a:rPr>
              <a:t>employability</a:t>
            </a:r>
            <a:r>
              <a:rPr lang="en-US" dirty="0">
                <a:solidFill>
                  <a:srgbClr val="483018"/>
                </a:solidFill>
                <a:latin typeface="+mn-lt"/>
              </a:rPr>
              <a:t>, </a:t>
            </a:r>
            <a:r>
              <a:rPr lang="en-US" b="1" dirty="0">
                <a:solidFill>
                  <a:srgbClr val="483018"/>
                </a:solidFill>
                <a:latin typeface="+mn-lt"/>
              </a:rPr>
              <a:t>mobility</a:t>
            </a:r>
            <a:r>
              <a:rPr lang="en-US" dirty="0">
                <a:solidFill>
                  <a:srgbClr val="483018"/>
                </a:solidFill>
                <a:latin typeface="+mn-lt"/>
              </a:rPr>
              <a:t> and </a:t>
            </a:r>
            <a:r>
              <a:rPr lang="en-US" b="1" dirty="0">
                <a:solidFill>
                  <a:srgbClr val="483018"/>
                </a:solidFill>
                <a:latin typeface="+mn-lt"/>
              </a:rPr>
              <a:t>lifelong learning</a:t>
            </a:r>
            <a:r>
              <a:rPr lang="en-US" dirty="0">
                <a:solidFill>
                  <a:srgbClr val="483018"/>
                </a:solidFill>
                <a:latin typeface="+mn-lt"/>
              </a:rPr>
              <a:t>. </a:t>
            </a: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9</a:t>
            </a:fld>
            <a:endParaRPr lang="de-DE"/>
          </a:p>
        </p:txBody>
      </p:sp>
    </p:spTree>
    <p:extLst>
      <p:ext uri="{BB962C8B-B14F-4D97-AF65-F5344CB8AC3E}">
        <p14:creationId xmlns:p14="http://schemas.microsoft.com/office/powerpoint/2010/main" val="1200059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14388" y="703263"/>
            <a:ext cx="3852862" cy="2168525"/>
          </a:xfrm>
        </p:spPr>
      </p:sp>
      <p:sp>
        <p:nvSpPr>
          <p:cNvPr id="3" name="Notizenplatzhalter 2"/>
          <p:cNvSpPr>
            <a:spLocks noGrp="1"/>
          </p:cNvSpPr>
          <p:nvPr>
            <p:ph type="body" idx="1"/>
          </p:nvPr>
        </p:nvSpPr>
        <p:spPr>
          <a:xfrm>
            <a:off x="814388" y="3253927"/>
            <a:ext cx="5683250" cy="6085041"/>
          </a:xfrm>
        </p:spPr>
        <p:txBody>
          <a:bodyPr/>
          <a:lstStyle/>
          <a:p>
            <a:r>
              <a:rPr lang="en-US" sz="1300" dirty="0"/>
              <a:t>by EFCA, EMSA &amp; Frontex</a:t>
            </a:r>
          </a:p>
          <a:p>
            <a:r>
              <a:rPr lang="en-US" sz="1300" b="1" dirty="0"/>
              <a:t>The SQFCGF offers ten Coast Guard Functions:</a:t>
            </a:r>
          </a:p>
          <a:p>
            <a:pPr>
              <a:spcBef>
                <a:spcPts val="650"/>
              </a:spcBef>
            </a:pPr>
            <a:r>
              <a:rPr lang="en-GB" sz="1300" dirty="0"/>
              <a:t>1. Maritime Safety</a:t>
            </a:r>
          </a:p>
          <a:p>
            <a:pPr>
              <a:spcBef>
                <a:spcPts val="650"/>
              </a:spcBef>
            </a:pPr>
            <a:r>
              <a:rPr lang="en-GB" sz="1300" dirty="0"/>
              <a:t>2. Maritime Ship &amp; Port Security</a:t>
            </a:r>
          </a:p>
          <a:p>
            <a:pPr>
              <a:spcBef>
                <a:spcPts val="650"/>
              </a:spcBef>
            </a:pPr>
            <a:r>
              <a:rPr lang="en-GB" sz="1300" dirty="0"/>
              <a:t>3. Maritime Customs Activities</a:t>
            </a:r>
          </a:p>
          <a:p>
            <a:pPr>
              <a:spcBef>
                <a:spcPts val="650"/>
              </a:spcBef>
            </a:pPr>
            <a:r>
              <a:rPr lang="en-GB" sz="1300" dirty="0"/>
              <a:t>4. Prevention &amp; Suppression of </a:t>
            </a:r>
            <a:br>
              <a:rPr lang="en-GB" sz="1300" dirty="0"/>
            </a:br>
            <a:r>
              <a:rPr lang="en-GB" sz="1300" dirty="0"/>
              <a:t>    Trafficking &amp; Smuggling &amp; Law Enforcement</a:t>
            </a:r>
          </a:p>
          <a:p>
            <a:pPr>
              <a:spcBef>
                <a:spcPts val="650"/>
              </a:spcBef>
            </a:pPr>
            <a:r>
              <a:rPr lang="en-GB" sz="1300" dirty="0"/>
              <a:t>5. Maritime Monitoring &amp; Surveillance</a:t>
            </a:r>
          </a:p>
          <a:p>
            <a:pPr>
              <a:spcBef>
                <a:spcPts val="650"/>
              </a:spcBef>
            </a:pPr>
            <a:r>
              <a:rPr lang="en-GB" sz="1300" dirty="0"/>
              <a:t>6. Maritime Environmental Protection &amp; </a:t>
            </a:r>
            <a:br>
              <a:rPr lang="en-GB" sz="1300" dirty="0"/>
            </a:br>
            <a:r>
              <a:rPr lang="en-GB" sz="1300" dirty="0"/>
              <a:t>    Response</a:t>
            </a:r>
          </a:p>
          <a:p>
            <a:pPr>
              <a:spcBef>
                <a:spcPts val="650"/>
              </a:spcBef>
            </a:pPr>
            <a:r>
              <a:rPr lang="en-GB" sz="1300" dirty="0"/>
              <a:t>7. Maritime Search &amp; Rescue</a:t>
            </a:r>
          </a:p>
          <a:p>
            <a:pPr>
              <a:spcBef>
                <a:spcPts val="650"/>
              </a:spcBef>
            </a:pPr>
            <a:r>
              <a:rPr lang="en-GB" sz="1300" dirty="0"/>
              <a:t>8. Ship Casualty &amp; Maritime Assistance Service</a:t>
            </a:r>
          </a:p>
          <a:p>
            <a:pPr>
              <a:spcBef>
                <a:spcPts val="650"/>
              </a:spcBef>
            </a:pPr>
            <a:r>
              <a:rPr lang="en-GB" sz="1300" dirty="0"/>
              <a:t>9. Maritime Accident &amp; Disaster Response</a:t>
            </a:r>
          </a:p>
          <a:p>
            <a:pPr>
              <a:spcBef>
                <a:spcPts val="650"/>
              </a:spcBef>
            </a:pPr>
            <a:r>
              <a:rPr lang="en-GB" sz="1300" dirty="0"/>
              <a:t>10. Fisheries Inspection &amp; Control </a:t>
            </a:r>
            <a:r>
              <a:rPr lang="en-GB" sz="1300" b="1" dirty="0">
                <a:solidFill>
                  <a:srgbClr val="FF0000"/>
                </a:solidFill>
              </a:rPr>
              <a:t>– EFCA</a:t>
            </a:r>
          </a:p>
          <a:p>
            <a:pPr>
              <a:spcBef>
                <a:spcPts val="650"/>
              </a:spcBef>
            </a:pPr>
            <a:endParaRPr lang="en-GB" sz="1300" b="1" dirty="0">
              <a:solidFill>
                <a:srgbClr val="FF0000"/>
              </a:solidFill>
            </a:endParaRPr>
          </a:p>
          <a:p>
            <a:r>
              <a:rPr lang="en-US" sz="1300" dirty="0"/>
              <a:t>Narrowed down into learning areas describing </a:t>
            </a:r>
            <a:r>
              <a:rPr lang="en-US" sz="1300" b="1" dirty="0"/>
              <a:t>10</a:t>
            </a:r>
            <a:r>
              <a:rPr lang="en-US" sz="1300" dirty="0"/>
              <a:t> </a:t>
            </a:r>
            <a:r>
              <a:rPr lang="en-US" sz="1300" b="1" dirty="0"/>
              <a:t>coast guard functions </a:t>
            </a:r>
            <a:r>
              <a:rPr lang="en-US" sz="1300" dirty="0"/>
              <a:t>as LOs organized on levels 4-7, corresponding EQF 4-7.</a:t>
            </a:r>
          </a:p>
          <a:p>
            <a:endParaRPr lang="en-US" sz="1300" dirty="0"/>
          </a:p>
          <a:p>
            <a:r>
              <a:rPr lang="en-US" sz="1300" dirty="0"/>
              <a:t>LOs are statements describing significant and essential learning that learners have achieved at the end of a training.</a:t>
            </a:r>
          </a:p>
          <a:p>
            <a:endParaRPr lang="en-US" sz="1300" dirty="0"/>
          </a:p>
          <a:p>
            <a:r>
              <a:rPr lang="en-US" sz="1300" dirty="0"/>
              <a:t>There are 3 types of LOs: Knowledge, Skills, Responsibility and Autonomy. Some time ago the term “competence” was changed into “responsibility and autonomy”).</a:t>
            </a:r>
          </a:p>
          <a:p>
            <a:pPr>
              <a:spcBef>
                <a:spcPts val="650"/>
              </a:spcBef>
            </a:pPr>
            <a:endParaRPr lang="en-GB" sz="1300" b="1" dirty="0">
              <a:solidFill>
                <a:srgbClr val="FF0000"/>
              </a:solidFill>
            </a:endParaRP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10</a:t>
            </a:fld>
            <a:endParaRPr lang="de-DE"/>
          </a:p>
        </p:txBody>
      </p:sp>
    </p:spTree>
    <p:extLst>
      <p:ext uri="{BB962C8B-B14F-4D97-AF65-F5344CB8AC3E}">
        <p14:creationId xmlns:p14="http://schemas.microsoft.com/office/powerpoint/2010/main" val="3691721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23900"/>
            <a:ext cx="3203575" cy="1803400"/>
          </a:xfrm>
        </p:spPr>
      </p:sp>
      <p:sp>
        <p:nvSpPr>
          <p:cNvPr id="3" name="Notes Placeholder 2"/>
          <p:cNvSpPr>
            <a:spLocks noGrp="1"/>
          </p:cNvSpPr>
          <p:nvPr>
            <p:ph type="body" idx="1"/>
          </p:nvPr>
        </p:nvSpPr>
        <p:spPr>
          <a:xfrm>
            <a:off x="710406" y="2827545"/>
            <a:ext cx="5683250" cy="7150315"/>
          </a:xfrm>
        </p:spPr>
        <p:txBody>
          <a:bodyPr/>
          <a:lstStyle/>
          <a:p>
            <a:r>
              <a:rPr lang="de-AT" dirty="0">
                <a:solidFill>
                  <a:srgbClr val="292929"/>
                </a:solidFill>
              </a:rPr>
              <a:t>Reference was </a:t>
            </a:r>
            <a:r>
              <a:rPr lang="de-AT" dirty="0" err="1">
                <a:solidFill>
                  <a:srgbClr val="292929"/>
                </a:solidFill>
              </a:rPr>
              <a:t>made</a:t>
            </a:r>
            <a:r>
              <a:rPr lang="de-AT" dirty="0">
                <a:solidFill>
                  <a:srgbClr val="292929"/>
                </a:solidFill>
              </a:rPr>
              <a:t> </a:t>
            </a:r>
            <a:r>
              <a:rPr lang="de-AT" dirty="0" err="1">
                <a:solidFill>
                  <a:srgbClr val="292929"/>
                </a:solidFill>
              </a:rPr>
              <a:t>to</a:t>
            </a:r>
            <a:r>
              <a:rPr lang="de-AT" dirty="0">
                <a:solidFill>
                  <a:srgbClr val="292929"/>
                </a:solidFill>
              </a:rPr>
              <a:t> „QA“, </a:t>
            </a:r>
            <a:r>
              <a:rPr lang="de-AT" dirty="0" err="1">
                <a:solidFill>
                  <a:srgbClr val="292929"/>
                </a:solidFill>
              </a:rPr>
              <a:t>which</a:t>
            </a:r>
            <a:r>
              <a:rPr lang="de-AT" dirty="0">
                <a:solidFill>
                  <a:srgbClr val="292929"/>
                </a:solidFill>
              </a:rPr>
              <a:t> stands </a:t>
            </a:r>
            <a:r>
              <a:rPr lang="de-AT" dirty="0" err="1">
                <a:solidFill>
                  <a:srgbClr val="292929"/>
                </a:solidFill>
              </a:rPr>
              <a:t>for</a:t>
            </a:r>
            <a:r>
              <a:rPr lang="de-AT" dirty="0">
                <a:solidFill>
                  <a:srgbClr val="292929"/>
                </a:solidFill>
              </a:rPr>
              <a:t> a </a:t>
            </a:r>
            <a:r>
              <a:rPr lang="de-AT" dirty="0" err="1">
                <a:solidFill>
                  <a:srgbClr val="292929"/>
                </a:solidFill>
              </a:rPr>
              <a:t>very</a:t>
            </a:r>
            <a:r>
              <a:rPr lang="de-AT" dirty="0">
                <a:solidFill>
                  <a:srgbClr val="292929"/>
                </a:solidFill>
              </a:rPr>
              <a:t> </a:t>
            </a:r>
            <a:r>
              <a:rPr lang="de-AT" dirty="0" err="1">
                <a:solidFill>
                  <a:srgbClr val="292929"/>
                </a:solidFill>
              </a:rPr>
              <a:t>important</a:t>
            </a:r>
            <a:r>
              <a:rPr lang="de-AT" dirty="0">
                <a:solidFill>
                  <a:srgbClr val="292929"/>
                </a:solidFill>
              </a:rPr>
              <a:t> </a:t>
            </a:r>
            <a:r>
              <a:rPr lang="de-AT" dirty="0" err="1">
                <a:solidFill>
                  <a:srgbClr val="292929"/>
                </a:solidFill>
              </a:rPr>
              <a:t>element</a:t>
            </a:r>
            <a:r>
              <a:rPr lang="de-AT" dirty="0">
                <a:solidFill>
                  <a:srgbClr val="292929"/>
                </a:solidFill>
              </a:rPr>
              <a:t>:</a:t>
            </a:r>
          </a:p>
          <a:p>
            <a:r>
              <a:rPr lang="de-AT" b="1" dirty="0">
                <a:solidFill>
                  <a:srgbClr val="292929"/>
                </a:solidFill>
              </a:rPr>
              <a:t>Quality Assurance</a:t>
            </a:r>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solidFill>
                  <a:srgbClr val="292929"/>
                </a:solidFill>
              </a:rPr>
              <a:t>Source: </a:t>
            </a:r>
            <a:r>
              <a:rPr lang="en-US" dirty="0">
                <a:solidFill>
                  <a:srgbClr val="292929"/>
                </a:solidFill>
              </a:rPr>
              <a:t>https://www.enqa.eu/wp-content/uploads/2015/11/ESG_2015.pdf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9292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92929"/>
                </a:solidFill>
              </a:rPr>
              <a:t>E.g.: Frontex is about to install the Border and Coast Guarding Academy. Their QA will follow the requirements of the </a:t>
            </a:r>
            <a:r>
              <a:rPr lang="en-US" b="1" dirty="0">
                <a:solidFill>
                  <a:srgbClr val="292929"/>
                </a:solidFill>
              </a:rPr>
              <a:t>ESG 2015</a:t>
            </a:r>
            <a:r>
              <a:rPr lang="en-US" dirty="0">
                <a:solidFill>
                  <a:srgbClr val="292929"/>
                </a:solidFill>
              </a:rPr>
              <a:t>.</a:t>
            </a:r>
            <a:endParaRPr lang="de-DE" dirty="0">
              <a:solidFill>
                <a:srgbClr val="292929"/>
              </a:solidFill>
            </a:endParaRPr>
          </a:p>
          <a:p>
            <a:endParaRPr lang="de-AT" dirty="0">
              <a:solidFill>
                <a:srgbClr val="292929"/>
              </a:solidFill>
            </a:endParaRPr>
          </a:p>
          <a:p>
            <a:r>
              <a:rPr lang="en-US" b="1" dirty="0">
                <a:solidFill>
                  <a:srgbClr val="292929"/>
                </a:solidFill>
              </a:rPr>
              <a:t>ESG 2015 Core Contents on Quality Assurance</a:t>
            </a:r>
          </a:p>
          <a:p>
            <a:r>
              <a:rPr lang="en-US" dirty="0">
                <a:solidFill>
                  <a:srgbClr val="292929"/>
                </a:solidFill>
              </a:rPr>
              <a:t>Essential aspects of the ESG 2015 quality assurance standards.</a:t>
            </a:r>
          </a:p>
          <a:p>
            <a:endParaRPr lang="en-US" dirty="0">
              <a:solidFill>
                <a:srgbClr val="292929"/>
              </a:solidFill>
            </a:endParaRPr>
          </a:p>
          <a:p>
            <a:r>
              <a:rPr lang="en-US" b="1" dirty="0">
                <a:solidFill>
                  <a:srgbClr val="292929"/>
                </a:solidFill>
              </a:rPr>
              <a:t>Internal Quality Assurance</a:t>
            </a:r>
          </a:p>
          <a:p>
            <a:pPr>
              <a:buFont typeface="+mj-lt"/>
              <a:buAutoNum type="arabicPeriod"/>
            </a:pPr>
            <a:r>
              <a:rPr lang="en-US" dirty="0">
                <a:solidFill>
                  <a:srgbClr val="292929"/>
                </a:solidFill>
              </a:rPr>
              <a:t>Quality Assurance Policy: Publicly available and part of strategic management.</a:t>
            </a:r>
          </a:p>
          <a:p>
            <a:pPr>
              <a:buFont typeface="+mj-lt"/>
              <a:buAutoNum type="arabicPeriod"/>
            </a:pPr>
            <a:r>
              <a:rPr lang="en-US" dirty="0">
                <a:solidFill>
                  <a:srgbClr val="292929"/>
                </a:solidFill>
              </a:rPr>
              <a:t>Program Design and Approval: Involves stakeholders and aligns with policy.</a:t>
            </a:r>
          </a:p>
          <a:p>
            <a:pPr>
              <a:buFont typeface="+mj-lt"/>
              <a:buAutoNum type="arabicPeriod"/>
            </a:pPr>
            <a:r>
              <a:rPr lang="en-US" dirty="0">
                <a:solidFill>
                  <a:srgbClr val="292929"/>
                </a:solidFill>
              </a:rPr>
              <a:t>Student-Centered Learning: Encourages active student participation.</a:t>
            </a:r>
          </a:p>
          <a:p>
            <a:pPr>
              <a:buFont typeface="+mj-lt"/>
              <a:buAutoNum type="arabicPeriod"/>
            </a:pPr>
            <a:r>
              <a:rPr lang="en-US" dirty="0">
                <a:solidFill>
                  <a:srgbClr val="292929"/>
                </a:solidFill>
              </a:rPr>
              <a:t>Admission, Progression, and Certification: Fair and transparent processes.</a:t>
            </a:r>
          </a:p>
          <a:p>
            <a:pPr>
              <a:buFont typeface="+mj-lt"/>
              <a:buAutoNum type="arabicPeriod"/>
            </a:pPr>
            <a:r>
              <a:rPr lang="en-US" dirty="0">
                <a:solidFill>
                  <a:srgbClr val="292929"/>
                </a:solidFill>
              </a:rPr>
              <a:t>Qualified Teaching Staff: Ensure competence and qualifications.</a:t>
            </a:r>
          </a:p>
          <a:p>
            <a:pPr>
              <a:buFont typeface="+mj-lt"/>
              <a:buAutoNum type="arabicPeriod"/>
            </a:pPr>
            <a:r>
              <a:rPr lang="en-US" dirty="0">
                <a:solidFill>
                  <a:srgbClr val="292929"/>
                </a:solidFill>
              </a:rPr>
              <a:t>Learning Resources and Support: Adequate and accessible.</a:t>
            </a:r>
          </a:p>
          <a:p>
            <a:pPr>
              <a:buFont typeface="+mj-lt"/>
              <a:buAutoNum type="arabicPeriod"/>
            </a:pPr>
            <a:r>
              <a:rPr lang="en-US" dirty="0">
                <a:solidFill>
                  <a:srgbClr val="292929"/>
                </a:solidFill>
              </a:rPr>
              <a:t>Information Management: Effective data collection and use.</a:t>
            </a:r>
          </a:p>
          <a:p>
            <a:pPr>
              <a:buFont typeface="+mj-lt"/>
              <a:buAutoNum type="arabicPeriod"/>
            </a:pPr>
            <a:r>
              <a:rPr lang="en-US" dirty="0">
                <a:solidFill>
                  <a:srgbClr val="292929"/>
                </a:solidFill>
              </a:rPr>
              <a:t>Public Information: Accessible information on activities and achievements.</a:t>
            </a:r>
          </a:p>
          <a:p>
            <a:pPr>
              <a:buFont typeface="+mj-lt"/>
              <a:buAutoNum type="arabicPeriod"/>
            </a:pPr>
            <a:r>
              <a:rPr lang="en-US" dirty="0">
                <a:solidFill>
                  <a:srgbClr val="292929"/>
                </a:solidFill>
              </a:rPr>
              <a:t>Program Monitoring and Review: Regular evaluation and updates.</a:t>
            </a:r>
          </a:p>
          <a:p>
            <a:pPr>
              <a:buFont typeface="+mj-lt"/>
              <a:buAutoNum type="arabicPeriod"/>
            </a:pPr>
            <a:r>
              <a:rPr lang="en-US" dirty="0">
                <a:solidFill>
                  <a:srgbClr val="292929"/>
                </a:solidFill>
              </a:rPr>
              <a:t>External Quality Assurance Cycles: Regular external evaluations.</a:t>
            </a:r>
          </a:p>
          <a:p>
            <a:pPr>
              <a:buFont typeface="+mj-lt"/>
              <a:buAutoNum type="arabicPeriod"/>
            </a:pPr>
            <a:endParaRPr lang="en-US" dirty="0">
              <a:solidFill>
                <a:srgbClr val="292929"/>
              </a:solidFill>
            </a:endParaRPr>
          </a:p>
          <a:p>
            <a:r>
              <a:rPr lang="en-US" b="1" dirty="0">
                <a:solidFill>
                  <a:srgbClr val="292929"/>
                </a:solidFill>
              </a:rPr>
              <a:t>External Quality Assurance</a:t>
            </a:r>
          </a:p>
          <a:p>
            <a:pPr>
              <a:buFont typeface="+mj-lt"/>
              <a:buAutoNum type="arabicPeriod"/>
            </a:pPr>
            <a:r>
              <a:rPr lang="en-US" dirty="0">
                <a:solidFill>
                  <a:srgbClr val="292929"/>
                </a:solidFill>
              </a:rPr>
              <a:t>Integration with Internal QA: Evaluates internal QA effectiveness.</a:t>
            </a:r>
          </a:p>
          <a:p>
            <a:pPr>
              <a:buFont typeface="+mj-lt"/>
              <a:buAutoNum type="arabicPeriod"/>
            </a:pPr>
            <a:r>
              <a:rPr lang="en-US" dirty="0">
                <a:solidFill>
                  <a:srgbClr val="292929"/>
                </a:solidFill>
              </a:rPr>
              <a:t>Fit-for-Purpose Methodologies: Reliable and consistent processes.</a:t>
            </a:r>
          </a:p>
          <a:p>
            <a:pPr>
              <a:buFont typeface="+mj-lt"/>
              <a:buAutoNum type="arabicPeriod"/>
            </a:pPr>
            <a:r>
              <a:rPr lang="en-US" dirty="0">
                <a:solidFill>
                  <a:srgbClr val="292929"/>
                </a:solidFill>
              </a:rPr>
              <a:t>Peer Review: Involves external experts, including students.</a:t>
            </a:r>
          </a:p>
          <a:p>
            <a:pPr>
              <a:buFont typeface="+mj-lt"/>
              <a:buAutoNum type="arabicPeriod"/>
            </a:pPr>
            <a:r>
              <a:rPr lang="en-US" dirty="0">
                <a:solidFill>
                  <a:srgbClr val="292929"/>
                </a:solidFill>
              </a:rPr>
              <a:t>Clear Criteria for Outcomes: Based on published standards.</a:t>
            </a:r>
          </a:p>
          <a:p>
            <a:pPr>
              <a:buFont typeface="+mj-lt"/>
              <a:buAutoNum type="arabicPeriod"/>
            </a:pPr>
            <a:r>
              <a:rPr lang="en-US" dirty="0">
                <a:solidFill>
                  <a:srgbClr val="292929"/>
                </a:solidFill>
              </a:rPr>
              <a:t>Transparent Reporting: Accessible and clear reports.</a:t>
            </a:r>
          </a:p>
          <a:p>
            <a:pPr>
              <a:buFont typeface="+mj-lt"/>
              <a:buAutoNum type="arabicPeriod"/>
            </a:pPr>
            <a:r>
              <a:rPr lang="en-US" dirty="0">
                <a:solidFill>
                  <a:srgbClr val="292929"/>
                </a:solidFill>
              </a:rPr>
              <a:t>Complaints and Appeals: Established procedures.</a:t>
            </a:r>
          </a:p>
          <a:p>
            <a:pPr>
              <a:buFont typeface="+mj-lt"/>
              <a:buAutoNum type="arabicPeriod"/>
            </a:pPr>
            <a:endParaRPr lang="en-US" dirty="0">
              <a:solidFill>
                <a:srgbClr val="292929"/>
              </a:solidFill>
            </a:endParaRPr>
          </a:p>
          <a:p>
            <a:r>
              <a:rPr lang="en-US" b="1" dirty="0">
                <a:solidFill>
                  <a:srgbClr val="292929"/>
                </a:solidFill>
              </a:rPr>
              <a:t>Quality Assurance Agencies</a:t>
            </a:r>
          </a:p>
          <a:p>
            <a:pPr>
              <a:buFont typeface="+mj-lt"/>
              <a:buAutoNum type="arabicPeriod"/>
            </a:pPr>
            <a:r>
              <a:rPr lang="en-US" dirty="0">
                <a:solidFill>
                  <a:srgbClr val="292929"/>
                </a:solidFill>
              </a:rPr>
              <a:t>Clear Mission and Policies: Publicly stated goals.</a:t>
            </a:r>
          </a:p>
          <a:p>
            <a:pPr>
              <a:buFont typeface="+mj-lt"/>
              <a:buAutoNum type="arabicPeriod"/>
            </a:pPr>
            <a:r>
              <a:rPr lang="en-US" dirty="0">
                <a:solidFill>
                  <a:srgbClr val="292929"/>
                </a:solidFill>
              </a:rPr>
              <a:t>Official Recognition: Authorized by public authorities.</a:t>
            </a:r>
          </a:p>
          <a:p>
            <a:pPr>
              <a:buFont typeface="+mj-lt"/>
              <a:buAutoNum type="arabicPeriod"/>
            </a:pPr>
            <a:r>
              <a:rPr lang="en-US" dirty="0">
                <a:solidFill>
                  <a:srgbClr val="292929"/>
                </a:solidFill>
              </a:rPr>
              <a:t>Independence: Autonomous operations.</a:t>
            </a:r>
          </a:p>
          <a:p>
            <a:pPr>
              <a:buFont typeface="+mj-lt"/>
              <a:buAutoNum type="arabicPeriod"/>
            </a:pPr>
            <a:r>
              <a:rPr lang="en-US" dirty="0">
                <a:solidFill>
                  <a:srgbClr val="292929"/>
                </a:solidFill>
              </a:rPr>
              <a:t>Thematic Analysis: Regular publication of findings.</a:t>
            </a:r>
          </a:p>
          <a:p>
            <a:pPr>
              <a:buFont typeface="+mj-lt"/>
              <a:buAutoNum type="arabicPeriod"/>
            </a:pPr>
            <a:r>
              <a:rPr lang="en-US" dirty="0">
                <a:solidFill>
                  <a:srgbClr val="292929"/>
                </a:solidFill>
              </a:rPr>
              <a:t>Adequate Resources: Sufficient means to function effectively.</a:t>
            </a:r>
          </a:p>
          <a:p>
            <a:pPr>
              <a:buFont typeface="+mj-lt"/>
              <a:buAutoNum type="arabicPeriod"/>
            </a:pPr>
            <a:r>
              <a:rPr lang="en-US" dirty="0">
                <a:solidFill>
                  <a:srgbClr val="292929"/>
                </a:solidFill>
              </a:rPr>
              <a:t>Internal QA System: Ensuring quality within the agency.</a:t>
            </a:r>
          </a:p>
          <a:p>
            <a:pPr>
              <a:buFont typeface="+mj-lt"/>
              <a:buAutoNum type="arabicPeriod"/>
            </a:pPr>
            <a:r>
              <a:rPr lang="en-US" dirty="0">
                <a:solidFill>
                  <a:srgbClr val="292929"/>
                </a:solidFill>
              </a:rPr>
              <a:t>Cyclical External Review: Regular external evaluations of the agency.</a:t>
            </a:r>
          </a:p>
          <a:p>
            <a:endParaRPr lang="de-AT" dirty="0">
              <a:solidFill>
                <a:srgbClr val="292929"/>
              </a:solidFill>
            </a:endParaRPr>
          </a:p>
          <a:p>
            <a:endParaRPr lang="de-AT" dirty="0"/>
          </a:p>
          <a:p>
            <a:endParaRPr lang="de-AT" dirty="0"/>
          </a:p>
        </p:txBody>
      </p:sp>
      <p:sp>
        <p:nvSpPr>
          <p:cNvPr id="4" name="Slide Number Placeholder 3"/>
          <p:cNvSpPr>
            <a:spLocks noGrp="1"/>
          </p:cNvSpPr>
          <p:nvPr>
            <p:ph type="sldNum" sz="quarter" idx="5"/>
          </p:nvPr>
        </p:nvSpPr>
        <p:spPr/>
        <p:txBody>
          <a:bodyPr/>
          <a:lstStyle/>
          <a:p>
            <a:fld id="{B27FCAB5-4DFA-406D-8161-5B6192481F32}" type="slidenum">
              <a:rPr lang="de-DE" smtClean="0"/>
              <a:t>11</a:t>
            </a:fld>
            <a:endParaRPr lang="de-DE"/>
          </a:p>
        </p:txBody>
      </p:sp>
    </p:spTree>
    <p:extLst>
      <p:ext uri="{BB962C8B-B14F-4D97-AF65-F5344CB8AC3E}">
        <p14:creationId xmlns:p14="http://schemas.microsoft.com/office/powerpoint/2010/main" val="1660315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8975" y="771525"/>
            <a:ext cx="3852863" cy="2168525"/>
          </a:xfrm>
        </p:spPr>
      </p:sp>
      <p:sp>
        <p:nvSpPr>
          <p:cNvPr id="3" name="Notizenplatzhalter 2"/>
          <p:cNvSpPr>
            <a:spLocks noGrp="1"/>
          </p:cNvSpPr>
          <p:nvPr>
            <p:ph type="body" idx="1"/>
          </p:nvPr>
        </p:nvSpPr>
        <p:spPr>
          <a:xfrm>
            <a:off x="688975" y="3191157"/>
            <a:ext cx="5683250" cy="7043456"/>
          </a:xfrm>
        </p:spPr>
        <p:txBody>
          <a:bodyPr/>
          <a:lstStyle/>
          <a:p>
            <a:pPr defTabSz="990752">
              <a:defRPr/>
            </a:pPr>
            <a:r>
              <a:rPr lang="de-DE" dirty="0"/>
              <a:t>The </a:t>
            </a:r>
            <a:r>
              <a:rPr lang="de-DE" dirty="0" err="1"/>
              <a:t>session</a:t>
            </a:r>
            <a:r>
              <a:rPr lang="de-DE" dirty="0"/>
              <a:t> also </a:t>
            </a:r>
            <a:r>
              <a:rPr lang="de-DE" dirty="0" err="1"/>
              <a:t>provided</a:t>
            </a:r>
            <a:r>
              <a:rPr lang="de-DE" dirty="0"/>
              <a:t> </a:t>
            </a:r>
            <a:r>
              <a:rPr lang="de-DE" dirty="0" err="1"/>
              <a:t>insights</a:t>
            </a:r>
            <a:r>
              <a:rPr lang="de-DE" dirty="0"/>
              <a:t> </a:t>
            </a:r>
            <a:r>
              <a:rPr lang="de-DE" dirty="0" err="1"/>
              <a:t>into</a:t>
            </a:r>
            <a:r>
              <a:rPr lang="de-DE" dirty="0"/>
              <a:t> </a:t>
            </a:r>
            <a:r>
              <a:rPr lang="de-DE" dirty="0" err="1"/>
              <a:t>certain</a:t>
            </a:r>
            <a:r>
              <a:rPr lang="de-DE" dirty="0"/>
              <a:t> </a:t>
            </a:r>
            <a:r>
              <a:rPr lang="de-DE" dirty="0" err="1"/>
              <a:t>elements</a:t>
            </a:r>
            <a:r>
              <a:rPr lang="de-DE" dirty="0"/>
              <a:t> </a:t>
            </a:r>
            <a:r>
              <a:rPr lang="de-DE" dirty="0" err="1"/>
              <a:t>of</a:t>
            </a:r>
            <a:r>
              <a:rPr lang="de-DE" dirty="0"/>
              <a:t> </a:t>
            </a:r>
            <a:r>
              <a:rPr lang="de-DE" dirty="0" err="1"/>
              <a:t>course</a:t>
            </a:r>
            <a:r>
              <a:rPr lang="de-DE" dirty="0"/>
              <a:t> design, such </a:t>
            </a:r>
            <a:r>
              <a:rPr lang="de-DE" dirty="0" err="1"/>
              <a:t>as</a:t>
            </a:r>
            <a:r>
              <a:rPr lang="de-DE" dirty="0"/>
              <a:t>:</a:t>
            </a:r>
          </a:p>
          <a:p>
            <a:pPr defTabSz="990752">
              <a:defRPr/>
            </a:pPr>
            <a:endParaRPr lang="de-DE" sz="600" dirty="0"/>
          </a:p>
          <a:p>
            <a:pPr defTabSz="990752">
              <a:defRPr/>
            </a:pPr>
            <a:r>
              <a:rPr lang="de-DE" b="1" dirty="0"/>
              <a:t>Job Competence (JC):</a:t>
            </a:r>
          </a:p>
          <a:p>
            <a:pPr defTabSz="990752">
              <a:defRPr/>
            </a:pPr>
            <a:r>
              <a:rPr lang="en-US" dirty="0">
                <a:solidFill>
                  <a:srgbClr val="292929"/>
                </a:solidFill>
              </a:rPr>
              <a:t>Is a combination of skills, knowledge, attributes, and behaviors that enable an individual to perform a task or activity successfully on a given job. They are measurable on-the-job behaviors that an organization desires to see in its workforce or employees. They are critical behavioral traits and skills of its employees that allow an organization to achieve its business goals.</a:t>
            </a:r>
          </a:p>
          <a:p>
            <a:pPr defTabSz="990752">
              <a:defRPr/>
            </a:pPr>
            <a:r>
              <a:rPr lang="en-US" dirty="0">
                <a:solidFill>
                  <a:srgbClr val="292929"/>
                </a:solidFill>
              </a:rPr>
              <a:t>Source: </a:t>
            </a:r>
            <a:r>
              <a:rPr lang="en-US" dirty="0">
                <a:hlinkClick r:id="rId3"/>
              </a:rPr>
              <a:t>10 Key Job Competencies Everyone Needs to Know About (possibleworks.com)</a:t>
            </a:r>
            <a:endParaRPr lang="en-US" dirty="0">
              <a:solidFill>
                <a:srgbClr val="292929"/>
              </a:solidFill>
            </a:endParaRPr>
          </a:p>
          <a:p>
            <a:pPr defTabSz="990752">
              <a:defRPr/>
            </a:pPr>
            <a:endParaRPr lang="de-DE" sz="600" dirty="0"/>
          </a:p>
          <a:p>
            <a:pPr defTabSz="990752">
              <a:defRPr/>
            </a:pPr>
            <a:r>
              <a:rPr lang="de-DE" b="1" dirty="0"/>
              <a:t>Learning Outcomes (LO):</a:t>
            </a:r>
          </a:p>
          <a:p>
            <a:pPr defTabSz="990752">
              <a:defRPr/>
            </a:pPr>
            <a:r>
              <a:rPr lang="de-DE" dirty="0"/>
              <a:t>Core </a:t>
            </a:r>
            <a:r>
              <a:rPr lang="de-DE" dirty="0" err="1"/>
              <a:t>of</a:t>
            </a:r>
            <a:r>
              <a:rPr lang="de-DE" dirty="0"/>
              <a:t> </a:t>
            </a:r>
            <a:r>
              <a:rPr lang="de-DE" dirty="0" err="1"/>
              <a:t>course</a:t>
            </a:r>
            <a:r>
              <a:rPr lang="de-DE" dirty="0"/>
              <a:t> design; </a:t>
            </a:r>
            <a:r>
              <a:rPr lang="de-DE" dirty="0" err="1"/>
              <a:t>hierarchical</a:t>
            </a:r>
            <a:r>
              <a:rPr lang="de-DE" dirty="0"/>
              <a:t>; </a:t>
            </a:r>
            <a:r>
              <a:rPr lang="de-DE" dirty="0" err="1"/>
              <a:t>Bloom‘s</a:t>
            </a:r>
            <a:r>
              <a:rPr lang="de-DE" dirty="0"/>
              <a:t> </a:t>
            </a:r>
            <a:r>
              <a:rPr lang="de-DE" dirty="0" err="1"/>
              <a:t>Taxonomy</a:t>
            </a:r>
            <a:r>
              <a:rPr lang="de-DE" dirty="0"/>
              <a:t> (</a:t>
            </a:r>
            <a:r>
              <a:rPr lang="de-DE" dirty="0" err="1"/>
              <a:t>remember</a:t>
            </a:r>
            <a:r>
              <a:rPr lang="de-DE" dirty="0"/>
              <a:t>; </a:t>
            </a:r>
            <a:r>
              <a:rPr lang="de-DE" dirty="0" err="1"/>
              <a:t>understand</a:t>
            </a:r>
            <a:r>
              <a:rPr lang="de-DE" dirty="0"/>
              <a:t>; </a:t>
            </a:r>
            <a:r>
              <a:rPr lang="de-DE" dirty="0" err="1"/>
              <a:t>apply</a:t>
            </a:r>
            <a:r>
              <a:rPr lang="de-DE" dirty="0"/>
              <a:t>; </a:t>
            </a:r>
            <a:r>
              <a:rPr lang="de-DE" dirty="0" err="1"/>
              <a:t>analyze</a:t>
            </a:r>
            <a:r>
              <a:rPr lang="de-DE" dirty="0"/>
              <a:t>; </a:t>
            </a:r>
            <a:r>
              <a:rPr lang="de-DE" dirty="0" err="1"/>
              <a:t>evaluate</a:t>
            </a:r>
            <a:r>
              <a:rPr lang="de-DE" dirty="0"/>
              <a:t>; </a:t>
            </a:r>
            <a:r>
              <a:rPr lang="de-DE" dirty="0" err="1"/>
              <a:t>create</a:t>
            </a:r>
            <a:r>
              <a:rPr lang="de-DE" dirty="0"/>
              <a:t>. </a:t>
            </a:r>
            <a:r>
              <a:rPr lang="en-US" dirty="0">
                <a:hlinkClick r:id="rId4"/>
              </a:rPr>
              <a:t>Bloom </a:t>
            </a:r>
            <a:r>
              <a:rPr lang="en-US" dirty="0" err="1">
                <a:hlinkClick r:id="rId4"/>
              </a:rPr>
              <a:t>tx</a:t>
            </a:r>
            <a:r>
              <a:rPr lang="en-US" dirty="0">
                <a:hlinkClick r:id="rId4"/>
              </a:rPr>
              <a:t> revised combined.pdf (utica.edu)</a:t>
            </a:r>
            <a:endParaRPr lang="en-US" dirty="0"/>
          </a:p>
          <a:p>
            <a:pPr lvl="0" algn="just">
              <a:buClr>
                <a:srgbClr val="003399"/>
              </a:buClr>
            </a:pPr>
            <a:r>
              <a:rPr lang="en-US" dirty="0"/>
              <a:t>Explicit description of what a learner should know, understand and be able to do as a result of learning.</a:t>
            </a:r>
            <a:r>
              <a:rPr lang="sl-SI" dirty="0"/>
              <a:t> </a:t>
            </a:r>
            <a:endParaRPr lang="sl-SI" dirty="0">
              <a:solidFill>
                <a:srgbClr val="5A5A5A"/>
              </a:solidFill>
            </a:endParaRPr>
          </a:p>
          <a:p>
            <a:pPr lvl="0" algn="just">
              <a:buClr>
                <a:srgbClr val="003399"/>
              </a:buClr>
            </a:pPr>
            <a:r>
              <a:rPr lang="en-US" dirty="0"/>
              <a:t>They indicate a ‘threshold’ of learning, a minimum standard of learning</a:t>
            </a:r>
            <a:r>
              <a:rPr lang="sl-SI" dirty="0"/>
              <a:t>. </a:t>
            </a:r>
            <a:endParaRPr lang="en-US" dirty="0">
              <a:solidFill>
                <a:srgbClr val="5A5A5A"/>
              </a:solidFill>
            </a:endParaRPr>
          </a:p>
          <a:p>
            <a:pPr lvl="0" algn="just">
              <a:buClr>
                <a:srgbClr val="003399"/>
              </a:buClr>
            </a:pPr>
            <a:r>
              <a:rPr lang="en-US" dirty="0"/>
              <a:t>Not a ‘wish list’ of what a student should be capable of doing on completion of the learning activity</a:t>
            </a:r>
            <a:r>
              <a:rPr lang="sl-SI" dirty="0"/>
              <a:t>.</a:t>
            </a:r>
            <a:endParaRPr lang="en-US" dirty="0">
              <a:solidFill>
                <a:srgbClr val="5A5A5A"/>
              </a:solidFill>
            </a:endParaRPr>
          </a:p>
          <a:p>
            <a:pPr lvl="0" algn="just">
              <a:buClr>
                <a:srgbClr val="003399"/>
              </a:buClr>
            </a:pPr>
            <a:r>
              <a:rPr lang="de-DE" dirty="0"/>
              <a:t>T</a:t>
            </a:r>
            <a:r>
              <a:rPr lang="en-US" dirty="0"/>
              <a:t>he word ‘teaching’ does not exist in this context</a:t>
            </a:r>
            <a:r>
              <a:rPr lang="sl-SI" dirty="0"/>
              <a:t>!</a:t>
            </a:r>
            <a:endParaRPr lang="de-DE" dirty="0"/>
          </a:p>
          <a:p>
            <a:pPr algn="just" defTabSz="990752">
              <a:buClr>
                <a:srgbClr val="003399"/>
              </a:buClr>
              <a:defRPr/>
            </a:pPr>
            <a:r>
              <a:rPr lang="en-US" dirty="0">
                <a:cs typeface="Arial" pitchFamily="34" charset="0"/>
              </a:rPr>
              <a:t>When writing LOs focus on what you expect students to be able to demonstrate upon completion of the module or </a:t>
            </a:r>
            <a:r>
              <a:rPr lang="en-US" dirty="0" err="1">
                <a:cs typeface="Arial" pitchFamily="34" charset="0"/>
              </a:rPr>
              <a:t>programme</a:t>
            </a:r>
            <a:r>
              <a:rPr lang="en-US" dirty="0">
                <a:cs typeface="Arial" pitchFamily="34" charset="0"/>
              </a:rPr>
              <a:t>. </a:t>
            </a:r>
          </a:p>
          <a:p>
            <a:pPr algn="just">
              <a:spcBef>
                <a:spcPct val="0"/>
              </a:spcBef>
              <a:buClr>
                <a:srgbClr val="003399"/>
              </a:buClr>
            </a:pPr>
            <a:r>
              <a:rPr lang="en-US" dirty="0">
                <a:cs typeface="Arial" pitchFamily="34" charset="0"/>
              </a:rPr>
              <a:t>Avoid certain words that are unclear and subject to different interpretations in terms of what action they are specifying, like:</a:t>
            </a:r>
          </a:p>
          <a:p>
            <a:pPr algn="just">
              <a:spcBef>
                <a:spcPct val="0"/>
              </a:spcBef>
              <a:buClr>
                <a:srgbClr val="003399"/>
              </a:buClr>
            </a:pPr>
            <a:r>
              <a:rPr lang="en-US" strike="sngStrike" dirty="0">
                <a:cs typeface="Arial" pitchFamily="34" charset="0"/>
              </a:rPr>
              <a:t>Know</a:t>
            </a:r>
          </a:p>
          <a:p>
            <a:pPr algn="just">
              <a:spcBef>
                <a:spcPct val="0"/>
              </a:spcBef>
              <a:buClr>
                <a:srgbClr val="003399"/>
              </a:buClr>
            </a:pPr>
            <a:r>
              <a:rPr lang="en-US" strike="sngStrike" dirty="0">
                <a:cs typeface="Arial" pitchFamily="34" charset="0"/>
              </a:rPr>
              <a:t>Understand</a:t>
            </a:r>
          </a:p>
          <a:p>
            <a:pPr algn="just">
              <a:spcBef>
                <a:spcPct val="0"/>
              </a:spcBef>
              <a:buClr>
                <a:srgbClr val="003399"/>
              </a:buClr>
            </a:pPr>
            <a:r>
              <a:rPr lang="en-US" strike="sngStrike" dirty="0">
                <a:cs typeface="Arial" pitchFamily="34" charset="0"/>
              </a:rPr>
              <a:t>Be familiar with</a:t>
            </a:r>
          </a:p>
          <a:p>
            <a:pPr algn="just">
              <a:spcBef>
                <a:spcPct val="0"/>
              </a:spcBef>
              <a:buClr>
                <a:srgbClr val="003399"/>
              </a:buClr>
            </a:pPr>
            <a:r>
              <a:rPr lang="en-US" strike="sngStrike" dirty="0">
                <a:cs typeface="Arial" pitchFamily="34" charset="0"/>
              </a:rPr>
              <a:t>Be exposed to</a:t>
            </a:r>
          </a:p>
          <a:p>
            <a:pPr algn="just">
              <a:spcBef>
                <a:spcPct val="0"/>
              </a:spcBef>
              <a:buClr>
                <a:srgbClr val="003399"/>
              </a:buClr>
            </a:pPr>
            <a:r>
              <a:rPr lang="en-US" strike="sngStrike" dirty="0">
                <a:cs typeface="Arial" pitchFamily="34" charset="0"/>
              </a:rPr>
              <a:t>Be aware of</a:t>
            </a:r>
          </a:p>
          <a:p>
            <a:pPr algn="just">
              <a:spcBef>
                <a:spcPct val="0"/>
              </a:spcBef>
              <a:buClr>
                <a:srgbClr val="003399"/>
              </a:buClr>
            </a:pPr>
            <a:r>
              <a:rPr lang="en-US" strike="sngStrike" dirty="0">
                <a:cs typeface="Arial" pitchFamily="34" charset="0"/>
              </a:rPr>
              <a:t>Appreciate</a:t>
            </a:r>
          </a:p>
          <a:p>
            <a:pPr algn="just">
              <a:spcBef>
                <a:spcPct val="0"/>
              </a:spcBef>
              <a:buClr>
                <a:srgbClr val="003399"/>
              </a:buClr>
            </a:pPr>
            <a:r>
              <a:rPr lang="en-US" strike="sngStrike" dirty="0">
                <a:cs typeface="Arial" pitchFamily="34" charset="0"/>
              </a:rPr>
              <a:t>Become aware of</a:t>
            </a:r>
          </a:p>
          <a:p>
            <a:pPr algn="just">
              <a:spcBef>
                <a:spcPct val="0"/>
              </a:spcBef>
              <a:buClr>
                <a:srgbClr val="003399"/>
              </a:buClr>
            </a:pPr>
            <a:r>
              <a:rPr lang="en-US" strike="sngStrike" dirty="0">
                <a:cs typeface="Arial" pitchFamily="34" charset="0"/>
              </a:rPr>
              <a:t>Learn</a:t>
            </a:r>
          </a:p>
          <a:p>
            <a:pPr algn="just">
              <a:spcBef>
                <a:spcPct val="0"/>
              </a:spcBef>
              <a:buClr>
                <a:srgbClr val="003399"/>
              </a:buClr>
            </a:pPr>
            <a:r>
              <a:rPr lang="en-US" strike="sngStrike" dirty="0">
                <a:cs typeface="Arial" pitchFamily="34" charset="0"/>
              </a:rPr>
              <a:t>Develop</a:t>
            </a:r>
            <a:r>
              <a:rPr lang="en-US" dirty="0">
                <a:cs typeface="Arial" pitchFamily="34" charset="0"/>
              </a:rPr>
              <a:t> (knowledge,</a:t>
            </a:r>
            <a:r>
              <a:rPr lang="sl-SI" dirty="0">
                <a:cs typeface="Arial" pitchFamily="34" charset="0"/>
              </a:rPr>
              <a:t> </a:t>
            </a:r>
            <a:r>
              <a:rPr lang="en-US" dirty="0">
                <a:cs typeface="Arial" pitchFamily="34" charset="0"/>
              </a:rPr>
              <a:t>skills–it</a:t>
            </a:r>
            <a:r>
              <a:rPr lang="sl-SI" dirty="0">
                <a:cs typeface="Arial" pitchFamily="34" charset="0"/>
              </a:rPr>
              <a:t> </a:t>
            </a:r>
            <a:r>
              <a:rPr lang="en-US" dirty="0">
                <a:cs typeface="Arial" pitchFamily="34" charset="0"/>
              </a:rPr>
              <a:t>is ok to develop a photo!)</a:t>
            </a:r>
          </a:p>
          <a:p>
            <a:pPr lvl="0" algn="just">
              <a:buClr>
                <a:srgbClr val="003399"/>
              </a:buClr>
            </a:pPr>
            <a:endParaRPr lang="en-GB" sz="600" dirty="0"/>
          </a:p>
          <a:p>
            <a:r>
              <a:rPr lang="de-DE" b="1" dirty="0" err="1"/>
              <a:t>Constructive</a:t>
            </a:r>
            <a:r>
              <a:rPr lang="de-DE" b="1" dirty="0"/>
              <a:t> Alignment: </a:t>
            </a:r>
          </a:p>
          <a:p>
            <a:r>
              <a:rPr lang="de-DE" dirty="0"/>
              <a:t>LOs, </a:t>
            </a:r>
            <a:r>
              <a:rPr lang="de-DE" dirty="0" err="1"/>
              <a:t>Facilitation</a:t>
            </a:r>
            <a:r>
              <a:rPr lang="de-DE" dirty="0"/>
              <a:t> </a:t>
            </a:r>
            <a:r>
              <a:rPr lang="de-DE" dirty="0" err="1"/>
              <a:t>of</a:t>
            </a:r>
            <a:r>
              <a:rPr lang="de-DE" dirty="0"/>
              <a:t> Learning Methods, and Assessment Methods </a:t>
            </a:r>
            <a:r>
              <a:rPr lang="de-DE" dirty="0" err="1"/>
              <a:t>are</a:t>
            </a:r>
            <a:r>
              <a:rPr lang="de-DE" dirty="0"/>
              <a:t> </a:t>
            </a:r>
            <a:r>
              <a:rPr lang="de-DE" dirty="0" err="1"/>
              <a:t>aligned</a:t>
            </a:r>
            <a:endParaRPr lang="de-DE" dirty="0"/>
          </a:p>
          <a:p>
            <a:endParaRPr lang="de-DE" sz="600" dirty="0"/>
          </a:p>
          <a:p>
            <a:pPr defTabSz="990752">
              <a:defRPr/>
            </a:pPr>
            <a:r>
              <a:rPr lang="de-DE" b="1" dirty="0" err="1"/>
              <a:t>Learner-centred</a:t>
            </a:r>
            <a:r>
              <a:rPr lang="de-DE" b="1" dirty="0"/>
              <a:t> vs. Teacher-</a:t>
            </a:r>
            <a:r>
              <a:rPr lang="de-DE" b="1" dirty="0" err="1"/>
              <a:t>centred</a:t>
            </a:r>
            <a:r>
              <a:rPr lang="de-DE" b="1" dirty="0"/>
              <a:t>:</a:t>
            </a:r>
          </a:p>
          <a:p>
            <a:pPr defTabSz="990752">
              <a:defRPr/>
            </a:pPr>
            <a:r>
              <a:rPr lang="en-US" dirty="0">
                <a:cs typeface="Arial" pitchFamily="34" charset="0"/>
              </a:rPr>
              <a:t>It affects the approach to activities and the </a:t>
            </a:r>
            <a:r>
              <a:rPr lang="en-US" dirty="0" err="1">
                <a:cs typeface="Arial" pitchFamily="34" charset="0"/>
              </a:rPr>
              <a:t>organisation</a:t>
            </a:r>
            <a:r>
              <a:rPr lang="en-US" dirty="0">
                <a:cs typeface="Arial" pitchFamily="34" charset="0"/>
              </a:rPr>
              <a:t> of learning (</a:t>
            </a:r>
            <a:r>
              <a:rPr lang="en-US" b="1" dirty="0">
                <a:cs typeface="Arial" pitchFamily="34" charset="0"/>
              </a:rPr>
              <a:t>facilitation of learning</a:t>
            </a:r>
            <a:r>
              <a:rPr lang="en-US" dirty="0">
                <a:cs typeface="Arial" pitchFamily="34" charset="0"/>
              </a:rPr>
              <a:t>).</a:t>
            </a:r>
          </a:p>
          <a:p>
            <a:pPr defTabSz="990752">
              <a:defRPr/>
            </a:pPr>
            <a:endParaRPr lang="en-US" sz="1300" dirty="0">
              <a:cs typeface="Arial" pitchFamily="34" charset="0"/>
            </a:endParaRPr>
          </a:p>
          <a:p>
            <a:pPr defTabSz="990752">
              <a:defRPr/>
            </a:pPr>
            <a:endParaRPr lang="de-DE" sz="1300" dirty="0"/>
          </a:p>
          <a:p>
            <a:endParaRPr lang="de-DE"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12</a:t>
            </a:fld>
            <a:endParaRPr lang="de-DE"/>
          </a:p>
        </p:txBody>
      </p:sp>
    </p:spTree>
    <p:extLst>
      <p:ext uri="{BB962C8B-B14F-4D97-AF65-F5344CB8AC3E}">
        <p14:creationId xmlns:p14="http://schemas.microsoft.com/office/powerpoint/2010/main" val="1268398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03275"/>
            <a:ext cx="4151312" cy="2335213"/>
          </a:xfrm>
        </p:spPr>
      </p:sp>
      <p:sp>
        <p:nvSpPr>
          <p:cNvPr id="3" name="Notes Placeholder 2"/>
          <p:cNvSpPr>
            <a:spLocks noGrp="1"/>
          </p:cNvSpPr>
          <p:nvPr>
            <p:ph type="body" idx="1"/>
          </p:nvPr>
        </p:nvSpPr>
        <p:spPr>
          <a:xfrm>
            <a:off x="709613" y="3267795"/>
            <a:ext cx="5683250" cy="6966818"/>
          </a:xfrm>
        </p:spPr>
        <p:txBody>
          <a:bodyPr/>
          <a:lstStyle/>
          <a:p>
            <a:pPr>
              <a:spcBef>
                <a:spcPts val="200"/>
              </a:spcBef>
              <a:spcAft>
                <a:spcPts val="200"/>
              </a:spcAft>
              <a:buFont typeface="+mj-lt"/>
              <a:buNone/>
            </a:pPr>
            <a:r>
              <a:rPr lang="en-US" b="1" dirty="0"/>
              <a:t>When aligning curricula to the SQFCGF the following requirements exist: </a:t>
            </a:r>
          </a:p>
          <a:p>
            <a:pPr>
              <a:spcBef>
                <a:spcPts val="200"/>
              </a:spcBef>
              <a:spcAft>
                <a:spcPts val="200"/>
              </a:spcAft>
              <a:buFont typeface="+mj-lt"/>
              <a:buAutoNum type="arabicPeriod"/>
            </a:pPr>
            <a:r>
              <a:rPr lang="en-US" b="1" dirty="0"/>
              <a:t>Alignment to National and European Qualifications Frameworks:</a:t>
            </a:r>
            <a:endParaRPr lang="en-US" dirty="0"/>
          </a:p>
          <a:p>
            <a:pPr marL="742950" lvl="1" indent="-285750">
              <a:spcBef>
                <a:spcPts val="200"/>
              </a:spcBef>
              <a:spcAft>
                <a:spcPts val="200"/>
              </a:spcAft>
              <a:buFont typeface="+mj-lt"/>
              <a:buAutoNum type="arabicPeriod"/>
            </a:pPr>
            <a:r>
              <a:rPr lang="en-US" b="1" dirty="0"/>
              <a:t>Content:</a:t>
            </a:r>
            <a:r>
              <a:rPr lang="en-US" dirty="0"/>
              <a:t> Ensure that the SQFCGF is aligned to existing national qualifications frameworks and the European Qualifications Framework (EQF). This alignment facilitates the recognition and transferability of qualifications across borders.</a:t>
            </a:r>
          </a:p>
          <a:p>
            <a:pPr marL="742950" lvl="1" indent="-285750">
              <a:spcBef>
                <a:spcPts val="200"/>
              </a:spcBef>
              <a:spcAft>
                <a:spcPts val="200"/>
              </a:spcAft>
              <a:buFont typeface="+mj-lt"/>
              <a:buAutoNum type="arabicPeriod"/>
            </a:pPr>
            <a:r>
              <a:rPr lang="en-US" b="1" dirty="0"/>
              <a:t>Importance:</a:t>
            </a:r>
            <a:r>
              <a:rPr lang="en-US" dirty="0"/>
              <a:t> This ensures consistency and compatibility with broader educational standards and enhances mobility and career progression opportunities for Coast Guard personnel.</a:t>
            </a:r>
          </a:p>
          <a:p>
            <a:pPr>
              <a:spcBef>
                <a:spcPts val="200"/>
              </a:spcBef>
              <a:spcAft>
                <a:spcPts val="200"/>
              </a:spcAft>
              <a:buFont typeface="+mj-lt"/>
              <a:buAutoNum type="arabicPeriod"/>
            </a:pPr>
            <a:r>
              <a:rPr lang="en-US" b="1" dirty="0"/>
              <a:t>Stakeholder Involvement:</a:t>
            </a:r>
            <a:endParaRPr lang="en-US" dirty="0"/>
          </a:p>
          <a:p>
            <a:pPr marL="742950" lvl="1" indent="-285750">
              <a:spcBef>
                <a:spcPts val="200"/>
              </a:spcBef>
              <a:spcAft>
                <a:spcPts val="200"/>
              </a:spcAft>
              <a:buFont typeface="+mj-lt"/>
              <a:buAutoNum type="arabicPeriod"/>
            </a:pPr>
            <a:r>
              <a:rPr lang="en-US" b="1" dirty="0"/>
              <a:t>Content:</a:t>
            </a:r>
            <a:r>
              <a:rPr lang="en-US" dirty="0"/>
              <a:t> Involve key stakeholders in the development and implementation process, including educational institutions, CG authorities, industry experts, and trainees.</a:t>
            </a:r>
          </a:p>
          <a:p>
            <a:pPr marL="742950" lvl="1" indent="-285750">
              <a:spcBef>
                <a:spcPts val="200"/>
              </a:spcBef>
              <a:spcAft>
                <a:spcPts val="200"/>
              </a:spcAft>
              <a:buFont typeface="+mj-lt"/>
              <a:buAutoNum type="arabicPeriod"/>
            </a:pPr>
            <a:r>
              <a:rPr lang="en-US" b="1" dirty="0"/>
              <a:t>Importance:</a:t>
            </a:r>
            <a:r>
              <a:rPr lang="en-US" dirty="0"/>
              <a:t> Stakeholder involvement ensures that the framework is relevant, comprehensive, and meets the needs of all parties involved.</a:t>
            </a:r>
          </a:p>
          <a:p>
            <a:pPr>
              <a:spcBef>
                <a:spcPts val="200"/>
              </a:spcBef>
              <a:spcAft>
                <a:spcPts val="200"/>
              </a:spcAft>
              <a:buFont typeface="+mj-lt"/>
              <a:buAutoNum type="arabicPeriod"/>
            </a:pPr>
            <a:r>
              <a:rPr lang="en-US" b="1" dirty="0"/>
              <a:t>Clear Definition of Competencies and LOs:</a:t>
            </a:r>
            <a:endParaRPr lang="en-US" dirty="0"/>
          </a:p>
          <a:p>
            <a:pPr marL="742950" lvl="1" indent="-285750">
              <a:spcBef>
                <a:spcPts val="200"/>
              </a:spcBef>
              <a:spcAft>
                <a:spcPts val="200"/>
              </a:spcAft>
              <a:buFont typeface="+mj-lt"/>
              <a:buAutoNum type="arabicPeriod"/>
            </a:pPr>
            <a:r>
              <a:rPr lang="en-US" b="1" dirty="0"/>
              <a:t>Content:</a:t>
            </a:r>
            <a:r>
              <a:rPr lang="en-US" dirty="0"/>
              <a:t> Clearly define the competencies and LOs required at each qualification level within the SQFCGF.</a:t>
            </a:r>
          </a:p>
          <a:p>
            <a:pPr marL="742950" lvl="1" indent="-285750">
              <a:spcBef>
                <a:spcPts val="200"/>
              </a:spcBef>
              <a:spcAft>
                <a:spcPts val="200"/>
              </a:spcAft>
              <a:buFont typeface="+mj-lt"/>
              <a:buAutoNum type="arabicPeriod"/>
            </a:pPr>
            <a:r>
              <a:rPr lang="en-US" b="1" dirty="0"/>
              <a:t>Importance:</a:t>
            </a:r>
            <a:r>
              <a:rPr lang="en-US" dirty="0"/>
              <a:t> This provides a clear roadmap for curriculum development, instructional design, and assessment, ensuring that training programs are focused and effective.</a:t>
            </a:r>
          </a:p>
          <a:p>
            <a:pPr>
              <a:spcBef>
                <a:spcPts val="200"/>
              </a:spcBef>
              <a:spcAft>
                <a:spcPts val="200"/>
              </a:spcAft>
              <a:buFont typeface="+mj-lt"/>
              <a:buAutoNum type="arabicPeriod"/>
            </a:pPr>
            <a:r>
              <a:rPr lang="en-US" b="1" dirty="0"/>
              <a:t>QA Mechanisms:</a:t>
            </a:r>
            <a:endParaRPr lang="en-US" dirty="0"/>
          </a:p>
          <a:p>
            <a:pPr marL="742950" lvl="1" indent="-285750">
              <a:spcBef>
                <a:spcPts val="200"/>
              </a:spcBef>
              <a:spcAft>
                <a:spcPts val="200"/>
              </a:spcAft>
              <a:buFont typeface="+mj-lt"/>
              <a:buAutoNum type="arabicPeriod"/>
            </a:pPr>
            <a:r>
              <a:rPr lang="en-US" b="1" dirty="0"/>
              <a:t>Content:</a:t>
            </a:r>
            <a:r>
              <a:rPr lang="en-US" dirty="0"/>
              <a:t> Establish robust quality assurance mechanisms to monitor and evaluate the implementation of the SQFCGF. This includes regular reviews, feedback loops, and continuous improvement processes.</a:t>
            </a:r>
          </a:p>
          <a:p>
            <a:pPr marL="742950" lvl="1" indent="-285750">
              <a:spcBef>
                <a:spcPts val="200"/>
              </a:spcBef>
              <a:spcAft>
                <a:spcPts val="200"/>
              </a:spcAft>
              <a:buFont typeface="+mj-lt"/>
              <a:buAutoNum type="arabicPeriod"/>
            </a:pPr>
            <a:r>
              <a:rPr lang="en-US" b="1" dirty="0"/>
              <a:t>Importance:</a:t>
            </a:r>
            <a:r>
              <a:rPr lang="en-US" dirty="0"/>
              <a:t> QA ensures that the framework remains effective, up-to-date, and aligned with industry standards and best practices.</a:t>
            </a:r>
          </a:p>
          <a:p>
            <a:pPr>
              <a:spcBef>
                <a:spcPts val="200"/>
              </a:spcBef>
              <a:spcAft>
                <a:spcPts val="200"/>
              </a:spcAft>
              <a:buFont typeface="+mj-lt"/>
              <a:buAutoNum type="arabicPeriod"/>
            </a:pPr>
            <a:r>
              <a:rPr lang="en-US" b="1" dirty="0"/>
              <a:t>Training and Support for Educators and Trainers:</a:t>
            </a:r>
            <a:endParaRPr lang="en-US" dirty="0"/>
          </a:p>
          <a:p>
            <a:pPr marL="742950" lvl="1" indent="-285750">
              <a:spcBef>
                <a:spcPts val="200"/>
              </a:spcBef>
              <a:spcAft>
                <a:spcPts val="200"/>
              </a:spcAft>
              <a:buFont typeface="+mj-lt"/>
              <a:buAutoNum type="arabicPeriod"/>
            </a:pPr>
            <a:r>
              <a:rPr lang="en-US" b="1" dirty="0"/>
              <a:t>Content:</a:t>
            </a:r>
            <a:r>
              <a:rPr lang="en-US" dirty="0"/>
              <a:t> Provide comprehensive training and ongoing support for educators and trainers involved in delivering the SQFCGF-based programs.</a:t>
            </a:r>
          </a:p>
          <a:p>
            <a:pPr marL="742950" lvl="1" indent="-285750">
              <a:spcBef>
                <a:spcPts val="200"/>
              </a:spcBef>
              <a:spcAft>
                <a:spcPts val="200"/>
              </a:spcAft>
              <a:buFont typeface="+mj-lt"/>
              <a:buAutoNum type="arabicPeriod"/>
            </a:pPr>
            <a:r>
              <a:rPr lang="en-US" b="1" dirty="0"/>
              <a:t>Importance:</a:t>
            </a:r>
            <a:r>
              <a:rPr lang="en-US" dirty="0"/>
              <a:t> Well-trained educators and trainers are crucial for the successful implementation of the framework, as they are responsible for delivering the curriculum and assessing learners' competencies.</a:t>
            </a:r>
          </a:p>
          <a:p>
            <a:pPr>
              <a:spcBef>
                <a:spcPts val="200"/>
              </a:spcBef>
              <a:spcAft>
                <a:spcPts val="200"/>
              </a:spcAft>
            </a:pPr>
            <a:endParaRPr lang="de-AT" sz="1100" dirty="0"/>
          </a:p>
        </p:txBody>
      </p:sp>
      <p:sp>
        <p:nvSpPr>
          <p:cNvPr id="4" name="Slide Number Placeholder 3"/>
          <p:cNvSpPr>
            <a:spLocks noGrp="1"/>
          </p:cNvSpPr>
          <p:nvPr>
            <p:ph type="sldNum" sz="quarter" idx="5"/>
          </p:nvPr>
        </p:nvSpPr>
        <p:spPr/>
        <p:txBody>
          <a:bodyPr/>
          <a:lstStyle/>
          <a:p>
            <a:fld id="{9559D7CD-9515-418B-9979-7B2A2E99136B}" type="slidenum">
              <a:rPr lang="de-DE" smtClean="0"/>
              <a:t>13</a:t>
            </a:fld>
            <a:endParaRPr lang="de-DE"/>
          </a:p>
        </p:txBody>
      </p:sp>
    </p:spTree>
    <p:extLst>
      <p:ext uri="{BB962C8B-B14F-4D97-AF65-F5344CB8AC3E}">
        <p14:creationId xmlns:p14="http://schemas.microsoft.com/office/powerpoint/2010/main" val="988743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98488" y="822325"/>
            <a:ext cx="4292600" cy="2414588"/>
          </a:xfrm>
        </p:spPr>
      </p:sp>
      <p:sp>
        <p:nvSpPr>
          <p:cNvPr id="3" name="Notizenplatzhalter 2"/>
          <p:cNvSpPr>
            <a:spLocks noGrp="1"/>
          </p:cNvSpPr>
          <p:nvPr>
            <p:ph type="body" idx="1"/>
          </p:nvPr>
        </p:nvSpPr>
        <p:spPr>
          <a:xfrm>
            <a:off x="598488" y="3365282"/>
            <a:ext cx="5683250" cy="6355826"/>
          </a:xfrm>
        </p:spPr>
        <p:txBody>
          <a:bodyPr/>
          <a:lstStyle/>
          <a:p>
            <a:r>
              <a:rPr lang="de-DE" dirty="0" err="1"/>
              <a:t>Which</a:t>
            </a:r>
            <a:r>
              <a:rPr lang="de-DE" dirty="0"/>
              <a:t> </a:t>
            </a:r>
            <a:r>
              <a:rPr lang="de-DE" dirty="0" err="1"/>
              <a:t>challenges</a:t>
            </a:r>
            <a:r>
              <a:rPr lang="de-DE" dirty="0"/>
              <a:t> </a:t>
            </a:r>
            <a:r>
              <a:rPr lang="de-DE" dirty="0" err="1"/>
              <a:t>might</a:t>
            </a:r>
            <a:r>
              <a:rPr lang="de-DE" dirty="0"/>
              <a:t> </a:t>
            </a:r>
            <a:r>
              <a:rPr lang="de-DE" dirty="0" err="1"/>
              <a:t>we</a:t>
            </a:r>
            <a:r>
              <a:rPr lang="de-DE" dirty="0"/>
              <a:t> </a:t>
            </a:r>
            <a:r>
              <a:rPr lang="de-DE" dirty="0" err="1"/>
              <a:t>face</a:t>
            </a:r>
            <a:r>
              <a:rPr lang="de-DE" dirty="0"/>
              <a:t> and </a:t>
            </a:r>
            <a:r>
              <a:rPr lang="de-DE" dirty="0" err="1"/>
              <a:t>how</a:t>
            </a:r>
            <a:r>
              <a:rPr lang="de-DE" dirty="0"/>
              <a:t> </a:t>
            </a:r>
            <a:r>
              <a:rPr lang="de-DE" dirty="0" err="1"/>
              <a:t>could</a:t>
            </a:r>
            <a:r>
              <a:rPr lang="de-DE" dirty="0"/>
              <a:t> </a:t>
            </a:r>
            <a:r>
              <a:rPr lang="de-DE" dirty="0" err="1"/>
              <a:t>we</a:t>
            </a:r>
            <a:r>
              <a:rPr lang="de-DE" dirty="0"/>
              <a:t> </a:t>
            </a:r>
            <a:r>
              <a:rPr lang="de-DE" dirty="0" err="1"/>
              <a:t>solve</a:t>
            </a:r>
            <a:r>
              <a:rPr lang="de-DE" dirty="0"/>
              <a:t> </a:t>
            </a:r>
            <a:r>
              <a:rPr lang="de-DE" dirty="0" err="1"/>
              <a:t>them</a:t>
            </a:r>
            <a:r>
              <a:rPr lang="de-DE" dirty="0"/>
              <a:t>?</a:t>
            </a:r>
          </a:p>
          <a:p>
            <a:r>
              <a:rPr lang="de-DE" dirty="0" err="1"/>
              <a:t>We</a:t>
            </a:r>
            <a:r>
              <a:rPr lang="de-DE" dirty="0"/>
              <a:t> </a:t>
            </a:r>
            <a:r>
              <a:rPr lang="de-DE" dirty="0" err="1"/>
              <a:t>shared</a:t>
            </a:r>
            <a:r>
              <a:rPr lang="de-DE" dirty="0"/>
              <a:t> </a:t>
            </a:r>
            <a:r>
              <a:rPr lang="de-DE" dirty="0" err="1"/>
              <a:t>ideas</a:t>
            </a:r>
            <a:r>
              <a:rPr lang="de-DE" dirty="0"/>
              <a:t> and </a:t>
            </a:r>
            <a:r>
              <a:rPr lang="de-DE" dirty="0" err="1"/>
              <a:t>strategies</a:t>
            </a:r>
            <a:r>
              <a:rPr lang="de-DE" dirty="0"/>
              <a:t> on </a:t>
            </a:r>
            <a:r>
              <a:rPr lang="de-DE" dirty="0" err="1"/>
              <a:t>how</a:t>
            </a:r>
            <a:r>
              <a:rPr lang="de-DE" dirty="0"/>
              <a:t> </a:t>
            </a:r>
            <a:r>
              <a:rPr lang="de-DE" dirty="0" err="1"/>
              <a:t>to</a:t>
            </a:r>
            <a:r>
              <a:rPr lang="de-DE" dirty="0"/>
              <a:t> </a:t>
            </a:r>
            <a:r>
              <a:rPr lang="de-DE" dirty="0" err="1"/>
              <a:t>overcome</a:t>
            </a:r>
            <a:r>
              <a:rPr lang="de-DE" dirty="0"/>
              <a:t> </a:t>
            </a:r>
            <a:r>
              <a:rPr lang="de-DE" dirty="0" err="1"/>
              <a:t>challenges</a:t>
            </a:r>
            <a:r>
              <a:rPr lang="de-DE" dirty="0"/>
              <a:t>.</a:t>
            </a:r>
          </a:p>
          <a:p>
            <a:endParaRPr lang="de-DE" dirty="0"/>
          </a:p>
          <a:p>
            <a:pPr>
              <a:spcBef>
                <a:spcPts val="200"/>
              </a:spcBef>
              <a:spcAft>
                <a:spcPts val="200"/>
              </a:spcAft>
              <a:buFont typeface="+mj-lt"/>
              <a:buAutoNum type="arabicPeriod"/>
            </a:pPr>
            <a:r>
              <a:rPr lang="en-US" b="1" dirty="0"/>
              <a:t>Misinterpretation of Framework Principles:</a:t>
            </a:r>
            <a:endParaRPr lang="en-US" dirty="0"/>
          </a:p>
          <a:p>
            <a:pPr marL="742950" lvl="1" indent="-285750">
              <a:buFont typeface="+mj-lt"/>
              <a:buAutoNum type="arabicPeriod"/>
            </a:pPr>
            <a:r>
              <a:rPr lang="en-US" b="1" dirty="0"/>
              <a:t>Description:</a:t>
            </a:r>
            <a:r>
              <a:rPr lang="en-US" dirty="0"/>
              <a:t> Stakeholders may misunderstand the key principles and guidelines of the SQFCGF, leading to inconsistent application.</a:t>
            </a:r>
          </a:p>
          <a:p>
            <a:pPr marL="742950" lvl="1" indent="-285750">
              <a:buFont typeface="+mj-lt"/>
              <a:buAutoNum type="arabicPeriod"/>
            </a:pPr>
            <a:r>
              <a:rPr lang="en-US" b="1" dirty="0"/>
              <a:t>Challenge:</a:t>
            </a:r>
            <a:r>
              <a:rPr lang="en-US" dirty="0"/>
              <a:t> Ensuring clear and consistent communication about the framework's principles and guidelines.</a:t>
            </a:r>
          </a:p>
          <a:p>
            <a:pPr marL="742950" lvl="1" indent="-285750">
              <a:buFont typeface="+mj-lt"/>
              <a:buAutoNum type="arabicPeriod"/>
            </a:pPr>
            <a:r>
              <a:rPr lang="en-US" b="1" dirty="0"/>
              <a:t>Strategy:</a:t>
            </a:r>
            <a:r>
              <a:rPr lang="en-US" dirty="0"/>
              <a:t> Provide comprehensive training materials and regular clarification sessions.</a:t>
            </a:r>
          </a:p>
          <a:p>
            <a:pPr>
              <a:buFont typeface="+mj-lt"/>
              <a:buAutoNum type="arabicPeriod"/>
            </a:pPr>
            <a:r>
              <a:rPr lang="en-US" b="1" dirty="0"/>
              <a:t>Resistance to Change:</a:t>
            </a:r>
            <a:endParaRPr lang="en-US" dirty="0"/>
          </a:p>
          <a:p>
            <a:pPr marL="742950" lvl="1" indent="-285750">
              <a:buFont typeface="+mj-lt"/>
              <a:buAutoNum type="arabicPeriod"/>
            </a:pPr>
            <a:r>
              <a:rPr lang="en-US" b="1" dirty="0"/>
              <a:t>Description:</a:t>
            </a:r>
            <a:r>
              <a:rPr lang="en-US" dirty="0"/>
              <a:t> Individuals or organizations may be resistant to adopting new methods or standards due to comfort with existing practices.</a:t>
            </a:r>
          </a:p>
          <a:p>
            <a:pPr marL="742950" lvl="1" indent="-285750">
              <a:buFont typeface="+mj-lt"/>
              <a:buAutoNum type="arabicPeriod"/>
            </a:pPr>
            <a:r>
              <a:rPr lang="en-US" b="1" dirty="0"/>
              <a:t>Challenge:</a:t>
            </a:r>
            <a:r>
              <a:rPr lang="en-US" dirty="0"/>
              <a:t> Overcoming inertia and fostering a willingness to adopt new practices.</a:t>
            </a:r>
          </a:p>
          <a:p>
            <a:pPr marL="742950" lvl="1" indent="-285750">
              <a:buFont typeface="+mj-lt"/>
              <a:buAutoNum type="arabicPeriod"/>
            </a:pPr>
            <a:r>
              <a:rPr lang="en-US" b="1" dirty="0"/>
              <a:t>Strategy:</a:t>
            </a:r>
            <a:r>
              <a:rPr lang="en-US" dirty="0"/>
              <a:t> Highlight success stories and long-term benefits.</a:t>
            </a:r>
          </a:p>
          <a:p>
            <a:pPr>
              <a:buFont typeface="+mj-lt"/>
              <a:buAutoNum type="arabicPeriod"/>
            </a:pPr>
            <a:r>
              <a:rPr lang="en-US" b="1" dirty="0"/>
              <a:t>Fear of Increased Workload:</a:t>
            </a:r>
            <a:endParaRPr lang="en-US" dirty="0"/>
          </a:p>
          <a:p>
            <a:pPr marL="742950" lvl="1" indent="-285750">
              <a:buFont typeface="+mj-lt"/>
              <a:buAutoNum type="arabicPeriod"/>
            </a:pPr>
            <a:r>
              <a:rPr lang="en-US" b="1" dirty="0"/>
              <a:t>Description:</a:t>
            </a:r>
            <a:r>
              <a:rPr lang="en-US" dirty="0"/>
              <a:t> Educators and administrators might fear that implementing the SQFCGF will significantly increase their workload.</a:t>
            </a:r>
          </a:p>
          <a:p>
            <a:pPr marL="742950" lvl="1" indent="-285750">
              <a:buFont typeface="+mj-lt"/>
              <a:buAutoNum type="arabicPeriod"/>
            </a:pPr>
            <a:r>
              <a:rPr lang="en-US" b="1" dirty="0"/>
              <a:t>Challenge:</a:t>
            </a:r>
            <a:r>
              <a:rPr lang="en-US" dirty="0"/>
              <a:t> Addressing concerns by demonstrating the long-term benefits and providing adequate support and resources.</a:t>
            </a:r>
          </a:p>
          <a:p>
            <a:pPr marL="742950" lvl="1" indent="-285750">
              <a:buFont typeface="+mj-lt"/>
              <a:buAutoNum type="arabicPeriod"/>
            </a:pPr>
            <a:r>
              <a:rPr lang="en-US" b="1" dirty="0"/>
              <a:t>Strategy:</a:t>
            </a:r>
            <a:r>
              <a:rPr lang="en-US" dirty="0"/>
              <a:t> Demonstrate efficiency gains and provide support resources.</a:t>
            </a:r>
          </a:p>
          <a:p>
            <a:pPr>
              <a:buFont typeface="+mj-lt"/>
              <a:buAutoNum type="arabicPeriod"/>
            </a:pPr>
            <a:r>
              <a:rPr lang="en-US" b="1" dirty="0"/>
              <a:t>Lack of Training and Support:</a:t>
            </a:r>
            <a:endParaRPr lang="en-US" dirty="0"/>
          </a:p>
          <a:p>
            <a:pPr marL="742950" lvl="1" indent="-285750">
              <a:buFont typeface="+mj-lt"/>
              <a:buAutoNum type="arabicPeriod"/>
            </a:pPr>
            <a:r>
              <a:rPr lang="en-US" b="1" dirty="0"/>
              <a:t>Description:</a:t>
            </a:r>
            <a:r>
              <a:rPr lang="en-US" dirty="0"/>
              <a:t> Insufficient training for educators and trainers on how to effectively implement the framework.</a:t>
            </a:r>
          </a:p>
          <a:p>
            <a:pPr marL="742950" lvl="1" indent="-285750">
              <a:buFont typeface="+mj-lt"/>
              <a:buAutoNum type="arabicPeriod"/>
            </a:pPr>
            <a:r>
              <a:rPr lang="en-US" b="1" dirty="0"/>
              <a:t>Challenge:</a:t>
            </a:r>
            <a:r>
              <a:rPr lang="en-US" dirty="0"/>
              <a:t> Ensuring comprehensive and ongoing training programs are in place.</a:t>
            </a:r>
          </a:p>
          <a:p>
            <a:pPr marL="742950" lvl="1" indent="-285750">
              <a:buFont typeface="+mj-lt"/>
              <a:buAutoNum type="arabicPeriod"/>
            </a:pPr>
            <a:r>
              <a:rPr lang="en-US" b="1" dirty="0"/>
              <a:t>Strategy:</a:t>
            </a:r>
            <a:r>
              <a:rPr lang="en-US" dirty="0"/>
              <a:t> Implement ongoing training programs and provide access to resources.</a:t>
            </a:r>
          </a:p>
          <a:p>
            <a:endParaRPr lang="de-DE" sz="1100" dirty="0"/>
          </a:p>
        </p:txBody>
      </p:sp>
      <p:sp>
        <p:nvSpPr>
          <p:cNvPr id="4" name="Foliennummernplatzhalter 3"/>
          <p:cNvSpPr>
            <a:spLocks noGrp="1"/>
          </p:cNvSpPr>
          <p:nvPr>
            <p:ph type="sldNum" sz="quarter" idx="5"/>
          </p:nvPr>
        </p:nvSpPr>
        <p:spPr/>
        <p:txBody>
          <a:bodyPr/>
          <a:lstStyle/>
          <a:p>
            <a:fld id="{9559D7CD-9515-418B-9979-7B2A2E99136B}" type="slidenum">
              <a:rPr lang="de-DE" smtClean="0"/>
              <a:t>14</a:t>
            </a:fld>
            <a:endParaRPr lang="de-DE" dirty="0"/>
          </a:p>
        </p:txBody>
      </p:sp>
    </p:spTree>
    <p:extLst>
      <p:ext uri="{BB962C8B-B14F-4D97-AF65-F5344CB8AC3E}">
        <p14:creationId xmlns:p14="http://schemas.microsoft.com/office/powerpoint/2010/main" val="3304983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784225"/>
            <a:ext cx="4203700" cy="2365375"/>
          </a:xfrm>
        </p:spPr>
      </p:sp>
      <p:sp>
        <p:nvSpPr>
          <p:cNvPr id="3" name="Notizenplatzhalter 2"/>
          <p:cNvSpPr>
            <a:spLocks noGrp="1"/>
          </p:cNvSpPr>
          <p:nvPr>
            <p:ph type="body" idx="1"/>
          </p:nvPr>
        </p:nvSpPr>
        <p:spPr>
          <a:xfrm>
            <a:off x="709613" y="3299237"/>
            <a:ext cx="5683250" cy="6746463"/>
          </a:xfrm>
        </p:spPr>
        <p:txBody>
          <a:bodyPr/>
          <a:lstStyle/>
          <a:p>
            <a:pPr marL="228600" indent="-228600">
              <a:buFont typeface="+mj-lt"/>
              <a:buAutoNum type="arabicPeriod" startAt="5"/>
            </a:pPr>
            <a:r>
              <a:rPr lang="en-US" b="1" dirty="0"/>
              <a:t>Human Factor - Personal Bias:</a:t>
            </a:r>
            <a:endParaRPr lang="en-US" dirty="0"/>
          </a:p>
          <a:p>
            <a:pPr marL="742950" lvl="1" indent="-285750">
              <a:buFont typeface="+mj-lt"/>
              <a:buAutoNum type="arabicPeriod"/>
            </a:pPr>
            <a:r>
              <a:rPr lang="en-US" b="1" dirty="0"/>
              <a:t>Description:</a:t>
            </a:r>
            <a:r>
              <a:rPr lang="en-US" dirty="0"/>
              <a:t> Personal bias and preconceptions can affect the objective implementation of the framework.</a:t>
            </a:r>
          </a:p>
          <a:p>
            <a:pPr marL="742950" lvl="1" indent="-285750">
              <a:buFont typeface="+mj-lt"/>
              <a:buAutoNum type="arabicPeriod"/>
            </a:pPr>
            <a:r>
              <a:rPr lang="en-US" b="1" dirty="0"/>
              <a:t>Challenge:</a:t>
            </a:r>
            <a:r>
              <a:rPr lang="en-US" dirty="0"/>
              <a:t> Promoting an inclusive and objective approach to applying the framework.</a:t>
            </a:r>
          </a:p>
          <a:p>
            <a:pPr marL="742950" lvl="1" indent="-285750">
              <a:buFont typeface="+mj-lt"/>
              <a:buAutoNum type="arabicPeriod"/>
            </a:pPr>
            <a:r>
              <a:rPr lang="en-US" b="1" dirty="0"/>
              <a:t>Strategy:</a:t>
            </a:r>
            <a:r>
              <a:rPr lang="en-US" dirty="0"/>
              <a:t> Promote inclusivity and objectivity in training sessions.</a:t>
            </a:r>
          </a:p>
          <a:p>
            <a:pPr>
              <a:buFont typeface="+mj-lt"/>
              <a:buAutoNum type="arabicPeriod" startAt="5"/>
            </a:pPr>
            <a:r>
              <a:rPr lang="en-US" b="1" dirty="0"/>
              <a:t>Inadequate Resources:</a:t>
            </a:r>
            <a:endParaRPr lang="en-US" dirty="0"/>
          </a:p>
          <a:p>
            <a:pPr marL="742950" lvl="1" indent="-285750">
              <a:buFont typeface="+mj-lt"/>
              <a:buAutoNum type="arabicPeriod"/>
            </a:pPr>
            <a:r>
              <a:rPr lang="en-US" b="1" dirty="0"/>
              <a:t>Description:</a:t>
            </a:r>
            <a:r>
              <a:rPr lang="en-US" dirty="0"/>
              <a:t> Limited availability of financial, technological, and human resources to support the implementation process.</a:t>
            </a:r>
          </a:p>
          <a:p>
            <a:pPr marL="742950" lvl="1" indent="-285750">
              <a:buFont typeface="+mj-lt"/>
              <a:buAutoNum type="arabicPeriod"/>
            </a:pPr>
            <a:r>
              <a:rPr lang="en-US" b="1" dirty="0"/>
              <a:t>Challenge:</a:t>
            </a:r>
            <a:r>
              <a:rPr lang="en-US" dirty="0"/>
              <a:t> Securing necessary resources and ensuring efficient allocation.</a:t>
            </a:r>
          </a:p>
          <a:p>
            <a:pPr marL="742950" lvl="1" indent="-285750">
              <a:buFont typeface="+mj-lt"/>
              <a:buAutoNum type="arabicPeriod"/>
            </a:pPr>
            <a:r>
              <a:rPr lang="en-US" b="1" dirty="0"/>
              <a:t>Strategy:</a:t>
            </a:r>
            <a:r>
              <a:rPr lang="en-US" dirty="0"/>
              <a:t> Advocate for resource allocation and optimize existing resources.</a:t>
            </a:r>
          </a:p>
          <a:p>
            <a:pPr>
              <a:buFont typeface="+mj-lt"/>
              <a:buAutoNum type="arabicPeriod" startAt="5"/>
            </a:pPr>
            <a:r>
              <a:rPr lang="en-US" b="1" dirty="0"/>
              <a:t>Lack of Stakeholder Engagement:</a:t>
            </a:r>
            <a:endParaRPr lang="en-US" dirty="0"/>
          </a:p>
          <a:p>
            <a:pPr marL="742950" lvl="1" indent="-285750">
              <a:buFont typeface="+mj-lt"/>
              <a:buAutoNum type="arabicPeriod"/>
            </a:pPr>
            <a:r>
              <a:rPr lang="en-US" b="1" dirty="0"/>
              <a:t>Description:</a:t>
            </a:r>
            <a:r>
              <a:rPr lang="en-US" dirty="0"/>
              <a:t> Key stakeholders, including trainers, trainees, and industry partners, may not be sufficiently involved in the implementation process.</a:t>
            </a:r>
          </a:p>
          <a:p>
            <a:pPr marL="742950" lvl="1" indent="-285750">
              <a:buFont typeface="+mj-lt"/>
              <a:buAutoNum type="arabicPeriod"/>
            </a:pPr>
            <a:r>
              <a:rPr lang="en-US" b="1" dirty="0"/>
              <a:t>Challenge:</a:t>
            </a:r>
            <a:r>
              <a:rPr lang="en-US" dirty="0"/>
              <a:t> Engaging all relevant stakeholders to ensure buy-in and support.</a:t>
            </a:r>
          </a:p>
          <a:p>
            <a:pPr marL="742950" lvl="1" indent="-285750">
              <a:buFont typeface="+mj-lt"/>
              <a:buAutoNum type="arabicPeriod"/>
            </a:pPr>
            <a:r>
              <a:rPr lang="en-US" b="1" dirty="0"/>
              <a:t>Strategy:</a:t>
            </a:r>
            <a:r>
              <a:rPr lang="en-US" dirty="0"/>
              <a:t> Facilitate regular stakeholder meetings and feedback sessions.</a:t>
            </a:r>
          </a:p>
          <a:p>
            <a:pPr>
              <a:buFont typeface="+mj-lt"/>
              <a:buAutoNum type="arabicPeriod" startAt="5"/>
            </a:pPr>
            <a:r>
              <a:rPr lang="en-US" b="1" dirty="0"/>
              <a:t>Communication Barriers:</a:t>
            </a:r>
            <a:endParaRPr lang="en-US" dirty="0"/>
          </a:p>
          <a:p>
            <a:pPr marL="742950" lvl="1" indent="-285750">
              <a:buFont typeface="+mj-lt"/>
              <a:buAutoNum type="arabicPeriod"/>
            </a:pPr>
            <a:r>
              <a:rPr lang="en-US" b="1" dirty="0"/>
              <a:t>Description:</a:t>
            </a:r>
            <a:r>
              <a:rPr lang="en-US" dirty="0"/>
              <a:t> Ineffective communication channels can lead to misunderstandings and lack of clarity regarding the framework's implementation.</a:t>
            </a:r>
          </a:p>
          <a:p>
            <a:pPr marL="742950" lvl="1" indent="-285750">
              <a:buFont typeface="+mj-lt"/>
              <a:buAutoNum type="arabicPeriod"/>
            </a:pPr>
            <a:r>
              <a:rPr lang="en-US" b="1" dirty="0"/>
              <a:t>Challenge:</a:t>
            </a:r>
            <a:r>
              <a:rPr lang="en-US" dirty="0"/>
              <a:t> Establishing clear and effective communication strategies.</a:t>
            </a:r>
          </a:p>
          <a:p>
            <a:pPr marL="742950" lvl="1" indent="-285750">
              <a:buFont typeface="+mj-lt"/>
              <a:buAutoNum type="arabicPeriod"/>
            </a:pPr>
            <a:r>
              <a:rPr lang="en-US" b="1" dirty="0"/>
              <a:t>Strategy:</a:t>
            </a:r>
            <a:r>
              <a:rPr lang="en-US" dirty="0"/>
              <a:t> Use multiple channels and consistent messaging.</a:t>
            </a:r>
          </a:p>
          <a:p>
            <a:pPr>
              <a:buFont typeface="+mj-lt"/>
              <a:buAutoNum type="arabicPeriod" startAt="5"/>
            </a:pPr>
            <a:r>
              <a:rPr lang="en-US" b="1" dirty="0"/>
              <a:t>Cultural Differences:</a:t>
            </a:r>
            <a:endParaRPr lang="en-US" dirty="0"/>
          </a:p>
          <a:p>
            <a:pPr marL="742950" lvl="1" indent="-285750">
              <a:buFont typeface="+mj-lt"/>
              <a:buAutoNum type="arabicPeriod"/>
            </a:pPr>
            <a:r>
              <a:rPr lang="en-US" b="1" dirty="0"/>
              <a:t>Description:</a:t>
            </a:r>
            <a:r>
              <a:rPr lang="en-US" dirty="0"/>
              <a:t> Variations in organizational culture and national educational systems can pose challenges to uniform implementation.</a:t>
            </a:r>
          </a:p>
          <a:p>
            <a:pPr marL="742950" lvl="1" indent="-285750">
              <a:buFont typeface="+mj-lt"/>
              <a:buAutoNum type="arabicPeriod"/>
            </a:pPr>
            <a:r>
              <a:rPr lang="en-US" b="1" dirty="0"/>
              <a:t>Challenge:</a:t>
            </a:r>
            <a:r>
              <a:rPr lang="en-US" dirty="0"/>
              <a:t> Adapting the framework to fit different cultural contexts while maintaining core principles.</a:t>
            </a:r>
          </a:p>
          <a:p>
            <a:pPr marL="742950" lvl="1" indent="-285750">
              <a:buFont typeface="+mj-lt"/>
              <a:buAutoNum type="arabicPeriod"/>
            </a:pPr>
            <a:r>
              <a:rPr lang="en-US" b="1" dirty="0"/>
              <a:t>Strategy:</a:t>
            </a:r>
            <a:r>
              <a:rPr lang="en-US" dirty="0"/>
              <a:t> Customize implementation plans to fit local contexts while maintaining core principles.</a:t>
            </a:r>
          </a:p>
          <a:p>
            <a:pPr>
              <a:buFont typeface="+mj-lt"/>
              <a:buAutoNum type="arabicPeriod" startAt="5"/>
            </a:pPr>
            <a:r>
              <a:rPr lang="en-US" b="1" dirty="0"/>
              <a:t>Monitoring and Evaluation Issues:</a:t>
            </a:r>
            <a:endParaRPr lang="en-US" dirty="0"/>
          </a:p>
          <a:p>
            <a:pPr marL="742950" lvl="1" indent="-285750">
              <a:buFont typeface="+mj-lt"/>
              <a:buAutoNum type="arabicPeriod"/>
            </a:pPr>
            <a:r>
              <a:rPr lang="en-US" b="1" dirty="0"/>
              <a:t>Description:</a:t>
            </a:r>
            <a:r>
              <a:rPr lang="en-US" dirty="0"/>
              <a:t> Difficulties in setting up effective monitoring and evaluation systems to assess the implementation process.</a:t>
            </a:r>
          </a:p>
          <a:p>
            <a:pPr marL="742950" lvl="1" indent="-285750">
              <a:buFont typeface="+mj-lt"/>
              <a:buAutoNum type="arabicPeriod"/>
            </a:pPr>
            <a:r>
              <a:rPr lang="en-US" b="1" dirty="0"/>
              <a:t>Challenge:</a:t>
            </a:r>
            <a:r>
              <a:rPr lang="en-US" dirty="0"/>
              <a:t> Developing robust mechanisms to track progress and measure outcomes.</a:t>
            </a:r>
          </a:p>
          <a:p>
            <a:pPr marL="742950" lvl="1" indent="-285750">
              <a:buFont typeface="+mj-lt"/>
              <a:buAutoNum type="arabicPeriod"/>
            </a:pPr>
            <a:r>
              <a:rPr lang="en-US" b="1" dirty="0"/>
              <a:t>Strategy:</a:t>
            </a:r>
            <a:r>
              <a:rPr lang="en-US" dirty="0"/>
              <a:t> Develop robust metrics and regular review processes.</a:t>
            </a:r>
          </a:p>
          <a:p>
            <a:endParaRPr lang="de-DE" sz="1100" dirty="0"/>
          </a:p>
        </p:txBody>
      </p:sp>
      <p:sp>
        <p:nvSpPr>
          <p:cNvPr id="4" name="Foliennummernplatzhalter 3"/>
          <p:cNvSpPr>
            <a:spLocks noGrp="1"/>
          </p:cNvSpPr>
          <p:nvPr>
            <p:ph type="sldNum" sz="quarter" idx="5"/>
          </p:nvPr>
        </p:nvSpPr>
        <p:spPr/>
        <p:txBody>
          <a:bodyPr/>
          <a:lstStyle/>
          <a:p>
            <a:fld id="{9559D7CD-9515-418B-9979-7B2A2E99136B}" type="slidenum">
              <a:rPr lang="de-DE" smtClean="0"/>
              <a:t>15</a:t>
            </a:fld>
            <a:endParaRPr lang="de-DE" dirty="0"/>
          </a:p>
        </p:txBody>
      </p:sp>
    </p:spTree>
    <p:extLst>
      <p:ext uri="{BB962C8B-B14F-4D97-AF65-F5344CB8AC3E}">
        <p14:creationId xmlns:p14="http://schemas.microsoft.com/office/powerpoint/2010/main" val="334785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873125"/>
            <a:ext cx="5695950" cy="3205163"/>
          </a:xfrm>
        </p:spPr>
      </p:sp>
      <p:sp>
        <p:nvSpPr>
          <p:cNvPr id="3" name="Notes Placeholder 2"/>
          <p:cNvSpPr>
            <a:spLocks noGrp="1"/>
          </p:cNvSpPr>
          <p:nvPr>
            <p:ph type="body" idx="1"/>
          </p:nvPr>
        </p:nvSpPr>
        <p:spPr>
          <a:xfrm>
            <a:off x="685800" y="4222751"/>
            <a:ext cx="5885121" cy="3535474"/>
          </a:xfrm>
        </p:spPr>
        <p:txBody>
          <a:bodyPr/>
          <a:lstStyle/>
          <a:p>
            <a:r>
              <a:rPr lang="de-DE" dirty="0"/>
              <a:t>These </a:t>
            </a:r>
            <a:r>
              <a:rPr lang="de-DE" dirty="0" err="1"/>
              <a:t>elements</a:t>
            </a:r>
            <a:r>
              <a:rPr lang="de-DE" dirty="0"/>
              <a:t> </a:t>
            </a:r>
            <a:r>
              <a:rPr lang="de-DE" dirty="0" err="1"/>
              <a:t>were</a:t>
            </a:r>
            <a:r>
              <a:rPr lang="de-DE" dirty="0"/>
              <a:t> </a:t>
            </a:r>
            <a:r>
              <a:rPr lang="de-DE" dirty="0" err="1"/>
              <a:t>introduced</a:t>
            </a:r>
            <a:r>
              <a:rPr lang="de-DE" dirty="0"/>
              <a:t> and </a:t>
            </a:r>
            <a:r>
              <a:rPr lang="de-DE" dirty="0" err="1"/>
              <a:t>became</a:t>
            </a:r>
            <a:r>
              <a:rPr lang="de-DE" dirty="0"/>
              <a:t> </a:t>
            </a:r>
            <a:r>
              <a:rPr lang="de-DE" dirty="0" err="1"/>
              <a:t>topics</a:t>
            </a:r>
            <a:r>
              <a:rPr lang="de-DE" dirty="0"/>
              <a:t> </a:t>
            </a:r>
            <a:r>
              <a:rPr lang="de-DE" dirty="0" err="1"/>
              <a:t>for</a:t>
            </a:r>
            <a:r>
              <a:rPr lang="de-DE" dirty="0"/>
              <a:t> </a:t>
            </a:r>
            <a:r>
              <a:rPr lang="de-DE" dirty="0" err="1"/>
              <a:t>discussion</a:t>
            </a:r>
            <a:r>
              <a:rPr lang="de-DE" dirty="0"/>
              <a:t>. </a:t>
            </a:r>
            <a:r>
              <a:rPr lang="de-DE" dirty="0" err="1"/>
              <a:t>They</a:t>
            </a:r>
            <a:r>
              <a:rPr lang="de-DE" dirty="0"/>
              <a:t> </a:t>
            </a:r>
            <a:r>
              <a:rPr lang="de-DE" dirty="0" err="1"/>
              <a:t>should</a:t>
            </a:r>
            <a:r>
              <a:rPr lang="de-DE" dirty="0"/>
              <a:t> </a:t>
            </a:r>
            <a:r>
              <a:rPr lang="de-DE" dirty="0" err="1"/>
              <a:t>be</a:t>
            </a:r>
            <a:r>
              <a:rPr lang="de-DE" dirty="0"/>
              <a:t> </a:t>
            </a:r>
            <a:r>
              <a:rPr lang="de-DE" dirty="0" err="1"/>
              <a:t>included</a:t>
            </a:r>
            <a:r>
              <a:rPr lang="de-DE" dirty="0"/>
              <a:t> in </a:t>
            </a:r>
            <a:r>
              <a:rPr lang="de-DE" dirty="0" err="1"/>
              <a:t>curricula</a:t>
            </a:r>
            <a:r>
              <a:rPr lang="de-DE" dirty="0"/>
              <a:t> </a:t>
            </a:r>
            <a:r>
              <a:rPr lang="de-DE" dirty="0" err="1"/>
              <a:t>that</a:t>
            </a:r>
            <a:r>
              <a:rPr lang="de-DE" dirty="0"/>
              <a:t> </a:t>
            </a:r>
            <a:r>
              <a:rPr lang="de-DE" dirty="0" err="1"/>
              <a:t>are</a:t>
            </a:r>
            <a:r>
              <a:rPr lang="de-DE" dirty="0"/>
              <a:t> </a:t>
            </a:r>
            <a:r>
              <a:rPr lang="de-DE" dirty="0" err="1"/>
              <a:t>aligned</a:t>
            </a:r>
            <a:r>
              <a:rPr lang="de-DE" dirty="0"/>
              <a:t> </a:t>
            </a:r>
            <a:r>
              <a:rPr lang="de-DE" dirty="0" err="1"/>
              <a:t>to</a:t>
            </a:r>
            <a:r>
              <a:rPr lang="de-DE" dirty="0"/>
              <a:t> </a:t>
            </a:r>
            <a:r>
              <a:rPr lang="de-DE" dirty="0" err="1"/>
              <a:t>the</a:t>
            </a:r>
            <a:r>
              <a:rPr lang="de-DE" dirty="0"/>
              <a:t> SQFCGF.</a:t>
            </a:r>
          </a:p>
          <a:p>
            <a:endParaRPr lang="de-AT" dirty="0"/>
          </a:p>
        </p:txBody>
      </p:sp>
      <p:sp>
        <p:nvSpPr>
          <p:cNvPr id="4" name="Slide Number Placeholder 3"/>
          <p:cNvSpPr>
            <a:spLocks noGrp="1"/>
          </p:cNvSpPr>
          <p:nvPr>
            <p:ph type="sldNum" sz="quarter" idx="5"/>
          </p:nvPr>
        </p:nvSpPr>
        <p:spPr/>
        <p:txBody>
          <a:bodyPr/>
          <a:lstStyle/>
          <a:p>
            <a:fld id="{B64C4054-DD56-43E5-A91E-83F693259FCE}" type="slidenum">
              <a:rPr lang="de-DE" smtClean="0"/>
              <a:t>16</a:t>
            </a:fld>
            <a:endParaRPr lang="de-DE"/>
          </a:p>
        </p:txBody>
      </p:sp>
    </p:spTree>
    <p:extLst>
      <p:ext uri="{BB962C8B-B14F-4D97-AF65-F5344CB8AC3E}">
        <p14:creationId xmlns:p14="http://schemas.microsoft.com/office/powerpoint/2010/main" val="2181401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69938"/>
            <a:ext cx="5492750" cy="3090862"/>
          </a:xfrm>
        </p:spPr>
      </p:sp>
      <p:sp>
        <p:nvSpPr>
          <p:cNvPr id="3" name="Notes Placeholder 2"/>
          <p:cNvSpPr>
            <a:spLocks noGrp="1"/>
          </p:cNvSpPr>
          <p:nvPr>
            <p:ph type="body" idx="1"/>
          </p:nvPr>
        </p:nvSpPr>
        <p:spPr>
          <a:xfrm>
            <a:off x="711200" y="4207719"/>
            <a:ext cx="5683250" cy="1722156"/>
          </a:xfrm>
        </p:spPr>
        <p:txBody>
          <a:bodyPr/>
          <a:lstStyle/>
          <a:p>
            <a:r>
              <a:rPr lang="de-DE" dirty="0"/>
              <a:t>More </a:t>
            </a:r>
            <a:r>
              <a:rPr lang="de-DE" dirty="0" err="1"/>
              <a:t>terminologies</a:t>
            </a:r>
            <a:r>
              <a:rPr lang="de-DE" dirty="0"/>
              <a:t> </a:t>
            </a:r>
          </a:p>
          <a:p>
            <a:endParaRPr lang="de-DE" dirty="0"/>
          </a:p>
          <a:p>
            <a:r>
              <a:rPr lang="de-DE" dirty="0" err="1"/>
              <a:t>Useful</a:t>
            </a:r>
            <a:r>
              <a:rPr lang="de-DE" dirty="0"/>
              <a:t> link:</a:t>
            </a:r>
          </a:p>
          <a:p>
            <a:endParaRPr lang="de-DE" sz="1100" dirty="0"/>
          </a:p>
          <a:p>
            <a:r>
              <a:rPr lang="de-DE" sz="1600" dirty="0">
                <a:hlinkClick r:id="rId3"/>
              </a:rPr>
              <a:t>https://www.cambridgeassessment.org.uk/Images/665425-formal-non-formal-and-informal-learning-what-are-they-and-how-can-we-research-them-.pdf</a:t>
            </a:r>
            <a:endParaRPr lang="de-AT" sz="1100" dirty="0"/>
          </a:p>
        </p:txBody>
      </p:sp>
      <p:sp>
        <p:nvSpPr>
          <p:cNvPr id="4" name="Slide Number Placeholder 3"/>
          <p:cNvSpPr>
            <a:spLocks noGrp="1"/>
          </p:cNvSpPr>
          <p:nvPr>
            <p:ph type="sldNum" sz="quarter" idx="5"/>
          </p:nvPr>
        </p:nvSpPr>
        <p:spPr/>
        <p:txBody>
          <a:bodyPr/>
          <a:lstStyle/>
          <a:p>
            <a:fld id="{B64C4054-DD56-43E5-A91E-83F693259FCE}" type="slidenum">
              <a:rPr lang="de-DE" smtClean="0"/>
              <a:t>17</a:t>
            </a:fld>
            <a:endParaRPr lang="de-DE"/>
          </a:p>
        </p:txBody>
      </p:sp>
    </p:spTree>
    <p:extLst>
      <p:ext uri="{BB962C8B-B14F-4D97-AF65-F5344CB8AC3E}">
        <p14:creationId xmlns:p14="http://schemas.microsoft.com/office/powerpoint/2010/main" val="2531354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0088" y="760413"/>
            <a:ext cx="3868737" cy="2176462"/>
          </a:xfrm>
        </p:spPr>
      </p:sp>
      <p:sp>
        <p:nvSpPr>
          <p:cNvPr id="3" name="Notes Placeholder 2"/>
          <p:cNvSpPr>
            <a:spLocks noGrp="1"/>
          </p:cNvSpPr>
          <p:nvPr>
            <p:ph type="body" idx="1"/>
          </p:nvPr>
        </p:nvSpPr>
        <p:spPr>
          <a:xfrm>
            <a:off x="700088" y="3177219"/>
            <a:ext cx="5683250" cy="4468181"/>
          </a:xfrm>
        </p:spPr>
        <p:txBody>
          <a:bodyPr/>
          <a:lstStyle/>
          <a:p>
            <a:r>
              <a:rPr lang="en-GB" kern="100" dirty="0">
                <a:effectLst/>
                <a:ea typeface="Calibri" panose="020F0502020204030204" pitchFamily="34" charset="0"/>
                <a:cs typeface="Times New Roman" panose="02020603050405020304" pitchFamily="18" charset="0"/>
              </a:rPr>
              <a:t>Towards the end of the awareness session, certain questions and remarks initiated a fruitful discussion, motivated interest in SQFCGF implementation, and encouraged participants to share their concerns and positive experiences related to SQFCGF implementation.</a:t>
            </a:r>
          </a:p>
          <a:p>
            <a:pPr marL="0" marR="0" lvl="0" indent="0" algn="l" defTabSz="914400" rtl="0" eaLnBrk="1" fontAlgn="auto" latinLnBrk="0" hangingPunct="1">
              <a:buClrTx/>
              <a:buSzTx/>
              <a:buFontTx/>
              <a:buNone/>
              <a:tabLst/>
              <a:defRPr/>
            </a:pPr>
            <a:endParaRPr lang="en-US" b="0" i="0" dirty="0">
              <a:solidFill>
                <a:srgbClr val="0D0D0D"/>
              </a:solidFill>
              <a:effectLst/>
            </a:endParaRPr>
          </a:p>
          <a:p>
            <a:r>
              <a:rPr lang="en-GB" b="1" kern="100" dirty="0">
                <a:solidFill>
                  <a:srgbClr val="0070C0"/>
                </a:solidFill>
                <a:effectLst/>
                <a:ea typeface="Calibri" panose="020F0502020204030204" pitchFamily="34" charset="0"/>
                <a:cs typeface="Times New Roman" panose="02020603050405020304" pitchFamily="18" charset="0"/>
              </a:rPr>
              <a:t>Examples of questions asked:</a:t>
            </a:r>
            <a:endParaRPr lang="de-AT" kern="100" dirty="0">
              <a:effectLst/>
              <a:ea typeface="Calibri" panose="020F0502020204030204" pitchFamily="34" charset="0"/>
              <a:cs typeface="Times New Roman" panose="02020603050405020304" pitchFamily="18" charset="0"/>
            </a:endParaRPr>
          </a:p>
          <a:p>
            <a:r>
              <a:rPr lang="en-GB" kern="100" dirty="0">
                <a:effectLst/>
                <a:ea typeface="Calibri" panose="020F0502020204030204" pitchFamily="34" charset="0"/>
                <a:cs typeface="Times New Roman" panose="02020603050405020304" pitchFamily="18" charset="0"/>
              </a:rPr>
              <a:t>"What motivates you to integrate SQFCGF into your training programs?"</a:t>
            </a:r>
            <a:endParaRPr lang="de-AT" kern="100" dirty="0">
              <a:effectLst/>
              <a:ea typeface="Calibri" panose="020F0502020204030204" pitchFamily="34" charset="0"/>
              <a:cs typeface="Times New Roman" panose="02020603050405020304" pitchFamily="18" charset="0"/>
            </a:endParaRPr>
          </a:p>
          <a:p>
            <a:r>
              <a:rPr lang="en-GB" kern="100" dirty="0">
                <a:effectLst/>
                <a:ea typeface="Calibri" panose="020F0502020204030204" pitchFamily="34" charset="0"/>
                <a:cs typeface="Times New Roman" panose="02020603050405020304" pitchFamily="18" charset="0"/>
              </a:rPr>
              <a:t>“What kind of support do you expect from EFCA/EMSA/FRONTEX?</a:t>
            </a:r>
            <a:endParaRPr lang="de-AT" kern="100" dirty="0">
              <a:effectLst/>
              <a:ea typeface="Calibri" panose="020F0502020204030204" pitchFamily="34" charset="0"/>
              <a:cs typeface="Times New Roman" panose="02020603050405020304" pitchFamily="18" charset="0"/>
            </a:endParaRPr>
          </a:p>
          <a:p>
            <a:r>
              <a:rPr lang="en-GB" kern="100" dirty="0">
                <a:effectLst/>
                <a:ea typeface="Calibri" panose="020F0502020204030204" pitchFamily="34" charset="0"/>
                <a:cs typeface="Times New Roman" panose="02020603050405020304" pitchFamily="18" charset="0"/>
              </a:rPr>
              <a:t>"Reflecting on today's session, what are your key takeaways regarding the implementation of SQFCGF?"</a:t>
            </a:r>
            <a:endParaRPr lang="de-AT" kern="100" dirty="0">
              <a:effectLst/>
              <a:ea typeface="Calibri" panose="020F0502020204030204" pitchFamily="34" charset="0"/>
              <a:cs typeface="Times New Roman" panose="02020603050405020304" pitchFamily="18" charset="0"/>
            </a:endParaRPr>
          </a:p>
          <a:p>
            <a:r>
              <a:rPr lang="en-GB" kern="100" dirty="0">
                <a:effectLst/>
                <a:ea typeface="Calibri" panose="020F0502020204030204" pitchFamily="34" charset="0"/>
                <a:cs typeface="Times New Roman" panose="02020603050405020304" pitchFamily="18" charset="0"/>
              </a:rPr>
              <a:t>"Looking ahead, how do you envision the future of SQFCGF in your organization? What steps will you take next?"</a:t>
            </a:r>
            <a:endParaRPr lang="de-AT" kern="100" dirty="0">
              <a:effectLst/>
              <a:ea typeface="Calibri" panose="020F0502020204030204" pitchFamily="34" charset="0"/>
              <a:cs typeface="Times New Roman" panose="02020603050405020304" pitchFamily="18" charset="0"/>
            </a:endParaRPr>
          </a:p>
          <a:p>
            <a:endParaRPr lang="de-AT" sz="800" b="1" dirty="0"/>
          </a:p>
          <a:p>
            <a:r>
              <a:rPr lang="de-AT" b="1" dirty="0"/>
              <a:t>Questions </a:t>
            </a:r>
            <a:r>
              <a:rPr lang="de-AT" b="1" dirty="0" err="1"/>
              <a:t>asked</a:t>
            </a:r>
            <a:r>
              <a:rPr lang="de-AT" b="1" dirty="0"/>
              <a:t> </a:t>
            </a:r>
            <a:r>
              <a:rPr lang="de-AT" b="1" dirty="0" err="1"/>
              <a:t>by</a:t>
            </a:r>
            <a:r>
              <a:rPr lang="de-AT" b="1" dirty="0"/>
              <a:t> EMSA Rep:</a:t>
            </a:r>
          </a:p>
          <a:p>
            <a:r>
              <a:rPr lang="de-AT" dirty="0"/>
              <a:t>„</a:t>
            </a:r>
            <a:r>
              <a:rPr lang="de-AT" dirty="0" err="1"/>
              <a:t>Does</a:t>
            </a:r>
            <a:r>
              <a:rPr lang="de-AT" dirty="0"/>
              <a:t> </a:t>
            </a:r>
            <a:r>
              <a:rPr lang="de-AT" dirty="0" err="1"/>
              <a:t>your</a:t>
            </a:r>
            <a:r>
              <a:rPr lang="de-AT" dirty="0"/>
              <a:t> </a:t>
            </a:r>
            <a:r>
              <a:rPr lang="de-AT" dirty="0" err="1"/>
              <a:t>organization</a:t>
            </a:r>
            <a:r>
              <a:rPr lang="de-AT" dirty="0"/>
              <a:t> </a:t>
            </a:r>
            <a:r>
              <a:rPr lang="de-AT" dirty="0" err="1"/>
              <a:t>approve</a:t>
            </a:r>
            <a:r>
              <a:rPr lang="de-AT" dirty="0"/>
              <a:t> </a:t>
            </a:r>
            <a:r>
              <a:rPr lang="de-AT" dirty="0" err="1"/>
              <a:t>the</a:t>
            </a:r>
            <a:r>
              <a:rPr lang="de-AT" dirty="0"/>
              <a:t> </a:t>
            </a:r>
            <a:r>
              <a:rPr lang="de-AT" dirty="0" err="1"/>
              <a:t>application</a:t>
            </a:r>
            <a:r>
              <a:rPr lang="de-AT" dirty="0"/>
              <a:t> / </a:t>
            </a:r>
            <a:r>
              <a:rPr lang="de-AT" dirty="0" err="1"/>
              <a:t>involvement</a:t>
            </a:r>
            <a:r>
              <a:rPr lang="de-AT" dirty="0"/>
              <a:t> </a:t>
            </a:r>
            <a:r>
              <a:rPr lang="de-AT" dirty="0" err="1"/>
              <a:t>of</a:t>
            </a:r>
            <a:r>
              <a:rPr lang="de-AT" dirty="0"/>
              <a:t> </a:t>
            </a:r>
            <a:r>
              <a:rPr lang="de-AT" dirty="0" err="1"/>
              <a:t>the</a:t>
            </a:r>
            <a:r>
              <a:rPr lang="de-AT" dirty="0"/>
              <a:t> SQFCGF?“</a:t>
            </a:r>
          </a:p>
          <a:p>
            <a:endParaRPr lang="de-AT" dirty="0"/>
          </a:p>
          <a:p>
            <a:r>
              <a:rPr lang="de-AT" dirty="0"/>
              <a:t>„Do </a:t>
            </a:r>
            <a:r>
              <a:rPr lang="de-AT" dirty="0" err="1"/>
              <a:t>you</a:t>
            </a:r>
            <a:r>
              <a:rPr lang="de-AT" dirty="0"/>
              <a:t> </a:t>
            </a:r>
            <a:r>
              <a:rPr lang="de-AT" dirty="0" err="1"/>
              <a:t>suggest</a:t>
            </a:r>
            <a:r>
              <a:rPr lang="de-AT" dirty="0"/>
              <a:t> </a:t>
            </a:r>
            <a:r>
              <a:rPr lang="de-AT" dirty="0" err="1"/>
              <a:t>that</a:t>
            </a:r>
            <a:r>
              <a:rPr lang="de-AT" dirty="0"/>
              <a:t> </a:t>
            </a:r>
            <a:r>
              <a:rPr lang="de-AT" dirty="0" err="1"/>
              <a:t>the</a:t>
            </a:r>
            <a:r>
              <a:rPr lang="de-AT" dirty="0"/>
              <a:t> EFCA, EMSA </a:t>
            </a:r>
            <a:r>
              <a:rPr lang="de-AT" dirty="0" err="1"/>
              <a:t>or</a:t>
            </a:r>
            <a:r>
              <a:rPr lang="de-AT" dirty="0"/>
              <a:t> Frontex support </a:t>
            </a:r>
            <a:r>
              <a:rPr lang="de-AT" dirty="0" err="1"/>
              <a:t>the</a:t>
            </a:r>
            <a:r>
              <a:rPr lang="de-AT" dirty="0"/>
              <a:t> </a:t>
            </a:r>
            <a:r>
              <a:rPr lang="de-AT" dirty="0" err="1"/>
              <a:t>process</a:t>
            </a:r>
            <a:r>
              <a:rPr lang="de-AT" dirty="0"/>
              <a:t> </a:t>
            </a:r>
            <a:r>
              <a:rPr lang="de-AT" dirty="0" err="1"/>
              <a:t>by</a:t>
            </a:r>
            <a:r>
              <a:rPr lang="de-AT" dirty="0"/>
              <a:t> </a:t>
            </a:r>
            <a:r>
              <a:rPr lang="de-AT" dirty="0" err="1"/>
              <a:t>contacting</a:t>
            </a:r>
            <a:r>
              <a:rPr lang="de-AT" dirty="0"/>
              <a:t> </a:t>
            </a:r>
            <a:r>
              <a:rPr lang="de-AT" dirty="0" err="1"/>
              <a:t>your</a:t>
            </a:r>
            <a:r>
              <a:rPr lang="de-AT" dirty="0"/>
              <a:t> </a:t>
            </a:r>
            <a:r>
              <a:rPr lang="de-AT" dirty="0" err="1"/>
              <a:t>organizations</a:t>
            </a:r>
            <a:r>
              <a:rPr lang="de-AT" dirty="0"/>
              <a:t>?“</a:t>
            </a:r>
          </a:p>
          <a:p>
            <a:endParaRPr lang="de-AT" dirty="0"/>
          </a:p>
          <a:p>
            <a:r>
              <a:rPr lang="de-AT" dirty="0" err="1"/>
              <a:t>Answers</a:t>
            </a:r>
            <a:r>
              <a:rPr lang="de-AT" dirty="0"/>
              <a:t> </a:t>
            </a:r>
            <a:r>
              <a:rPr lang="de-AT" dirty="0" err="1"/>
              <a:t>showed</a:t>
            </a:r>
            <a:r>
              <a:rPr lang="de-AT" dirty="0"/>
              <a:t> </a:t>
            </a:r>
            <a:r>
              <a:rPr lang="de-AT" dirty="0" err="1"/>
              <a:t>that</a:t>
            </a:r>
            <a:r>
              <a:rPr lang="de-AT" dirty="0"/>
              <a:t> support </a:t>
            </a:r>
            <a:r>
              <a:rPr lang="de-AT" dirty="0" err="1"/>
              <a:t>is</a:t>
            </a:r>
            <a:r>
              <a:rPr lang="de-AT" dirty="0"/>
              <a:t> </a:t>
            </a:r>
            <a:r>
              <a:rPr lang="de-AT" dirty="0" err="1"/>
              <a:t>needed</a:t>
            </a:r>
            <a:r>
              <a:rPr lang="de-AT" dirty="0"/>
              <a:t> and </a:t>
            </a:r>
            <a:r>
              <a:rPr lang="de-AT" dirty="0" err="1"/>
              <a:t>that</a:t>
            </a:r>
            <a:r>
              <a:rPr lang="de-AT" dirty="0"/>
              <a:t> </a:t>
            </a:r>
            <a:r>
              <a:rPr lang="de-AT" dirty="0" err="1"/>
              <a:t>participants</a:t>
            </a:r>
            <a:r>
              <a:rPr lang="de-AT" dirty="0"/>
              <a:t> still </a:t>
            </a:r>
            <a:r>
              <a:rPr lang="de-AT" dirty="0" err="1"/>
              <a:t>require</a:t>
            </a:r>
            <a:r>
              <a:rPr lang="de-AT" dirty="0"/>
              <a:t> </a:t>
            </a:r>
            <a:r>
              <a:rPr lang="de-AT" dirty="0" err="1"/>
              <a:t>background</a:t>
            </a:r>
            <a:r>
              <a:rPr lang="de-AT" dirty="0"/>
              <a:t> </a:t>
            </a:r>
            <a:r>
              <a:rPr lang="de-AT" dirty="0" err="1"/>
              <a:t>information</a:t>
            </a:r>
            <a:r>
              <a:rPr lang="de-AT" dirty="0"/>
              <a:t> </a:t>
            </a:r>
            <a:r>
              <a:rPr lang="de-AT" dirty="0" err="1"/>
              <a:t>about</a:t>
            </a:r>
            <a:r>
              <a:rPr lang="de-AT" dirty="0"/>
              <a:t> </a:t>
            </a:r>
            <a:r>
              <a:rPr lang="de-AT" dirty="0" err="1"/>
              <a:t>how</a:t>
            </a:r>
            <a:r>
              <a:rPr lang="de-AT" dirty="0"/>
              <a:t> </a:t>
            </a:r>
            <a:r>
              <a:rPr lang="de-AT" dirty="0" err="1"/>
              <a:t>to</a:t>
            </a:r>
            <a:r>
              <a:rPr lang="de-AT" dirty="0"/>
              <a:t> </a:t>
            </a:r>
            <a:r>
              <a:rPr lang="de-AT" dirty="0" err="1"/>
              <a:t>align</a:t>
            </a:r>
            <a:r>
              <a:rPr lang="de-AT" dirty="0"/>
              <a:t> </a:t>
            </a:r>
            <a:r>
              <a:rPr lang="de-AT" dirty="0" err="1"/>
              <a:t>curricula</a:t>
            </a:r>
            <a:r>
              <a:rPr lang="de-AT" dirty="0"/>
              <a:t> </a:t>
            </a:r>
            <a:r>
              <a:rPr lang="de-AT" dirty="0" err="1"/>
              <a:t>to</a:t>
            </a:r>
            <a:r>
              <a:rPr lang="de-AT" dirty="0"/>
              <a:t> </a:t>
            </a:r>
            <a:r>
              <a:rPr lang="de-AT" dirty="0" err="1"/>
              <a:t>the</a:t>
            </a:r>
            <a:r>
              <a:rPr lang="de-AT" dirty="0"/>
              <a:t> SQFCGF. The </a:t>
            </a:r>
            <a:r>
              <a:rPr lang="de-AT" dirty="0" err="1"/>
              <a:t>request</a:t>
            </a:r>
            <a:r>
              <a:rPr lang="de-AT" dirty="0"/>
              <a:t> </a:t>
            </a:r>
            <a:r>
              <a:rPr lang="de-AT" dirty="0" err="1"/>
              <a:t>for</a:t>
            </a:r>
            <a:r>
              <a:rPr lang="de-AT" dirty="0"/>
              <a:t> a SQFCGF </a:t>
            </a:r>
            <a:r>
              <a:rPr lang="de-AT" dirty="0" err="1"/>
              <a:t>course</a:t>
            </a:r>
            <a:r>
              <a:rPr lang="de-AT" dirty="0"/>
              <a:t>, </a:t>
            </a:r>
            <a:r>
              <a:rPr lang="de-AT" dirty="0" err="1"/>
              <a:t>to</a:t>
            </a:r>
            <a:r>
              <a:rPr lang="de-AT" dirty="0"/>
              <a:t> </a:t>
            </a:r>
            <a:r>
              <a:rPr lang="de-AT" dirty="0" err="1"/>
              <a:t>be</a:t>
            </a:r>
            <a:r>
              <a:rPr lang="de-AT" dirty="0"/>
              <a:t> </a:t>
            </a:r>
            <a:r>
              <a:rPr lang="de-AT" dirty="0" err="1"/>
              <a:t>held</a:t>
            </a:r>
            <a:r>
              <a:rPr lang="de-AT" dirty="0"/>
              <a:t> in </a:t>
            </a:r>
            <a:r>
              <a:rPr lang="de-AT" dirty="0" err="1"/>
              <a:t>the</a:t>
            </a:r>
            <a:r>
              <a:rPr lang="de-AT" dirty="0"/>
              <a:t> </a:t>
            </a:r>
            <a:r>
              <a:rPr lang="de-AT" dirty="0" err="1"/>
              <a:t>future</a:t>
            </a:r>
            <a:r>
              <a:rPr lang="de-AT" dirty="0"/>
              <a:t> (</a:t>
            </a:r>
            <a:r>
              <a:rPr lang="de-AT" dirty="0" err="1"/>
              <a:t>example</a:t>
            </a:r>
            <a:r>
              <a:rPr lang="de-AT" dirty="0"/>
              <a:t>: Frontex </a:t>
            </a:r>
            <a:r>
              <a:rPr lang="de-AT" dirty="0" err="1"/>
              <a:t>has</a:t>
            </a:r>
            <a:r>
              <a:rPr lang="de-AT" dirty="0"/>
              <a:t> such a </a:t>
            </a:r>
            <a:r>
              <a:rPr lang="de-AT" dirty="0" err="1"/>
              <a:t>course</a:t>
            </a:r>
            <a:r>
              <a:rPr lang="de-AT" dirty="0"/>
              <a:t>), was </a:t>
            </a:r>
            <a:r>
              <a:rPr lang="de-AT" dirty="0" err="1"/>
              <a:t>made</a:t>
            </a:r>
            <a:r>
              <a:rPr lang="de-AT" dirty="0"/>
              <a:t> </a:t>
            </a:r>
            <a:r>
              <a:rPr lang="de-AT" dirty="0" err="1"/>
              <a:t>several</a:t>
            </a:r>
            <a:r>
              <a:rPr lang="de-AT" dirty="0"/>
              <a:t> </a:t>
            </a:r>
            <a:r>
              <a:rPr lang="de-AT" dirty="0" err="1"/>
              <a:t>times</a:t>
            </a:r>
            <a:r>
              <a:rPr lang="de-AT" dirty="0"/>
              <a:t>.</a:t>
            </a:r>
          </a:p>
          <a:p>
            <a:endParaRPr lang="de-AT" dirty="0"/>
          </a:p>
          <a:p>
            <a:endParaRPr lang="de-AT" sz="800" dirty="0"/>
          </a:p>
        </p:txBody>
      </p:sp>
      <p:sp>
        <p:nvSpPr>
          <p:cNvPr id="4" name="Slide Number Placeholder 3"/>
          <p:cNvSpPr>
            <a:spLocks noGrp="1"/>
          </p:cNvSpPr>
          <p:nvPr>
            <p:ph type="sldNum" sz="quarter" idx="5"/>
          </p:nvPr>
        </p:nvSpPr>
        <p:spPr/>
        <p:txBody>
          <a:bodyPr/>
          <a:lstStyle/>
          <a:p>
            <a:fld id="{9559D7CD-9515-418B-9979-7B2A2E99136B}" type="slidenum">
              <a:rPr lang="de-DE" smtClean="0"/>
              <a:t>18</a:t>
            </a:fld>
            <a:endParaRPr lang="de-DE"/>
          </a:p>
        </p:txBody>
      </p:sp>
    </p:spTree>
    <p:extLst>
      <p:ext uri="{BB962C8B-B14F-4D97-AF65-F5344CB8AC3E}">
        <p14:creationId xmlns:p14="http://schemas.microsoft.com/office/powerpoint/2010/main" val="142686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85813"/>
            <a:ext cx="3868738" cy="2176462"/>
          </a:xfrm>
        </p:spPr>
      </p:sp>
      <p:sp>
        <p:nvSpPr>
          <p:cNvPr id="3" name="Notes Placeholder 2"/>
          <p:cNvSpPr>
            <a:spLocks noGrp="1"/>
          </p:cNvSpPr>
          <p:nvPr>
            <p:ph type="body" idx="1"/>
          </p:nvPr>
        </p:nvSpPr>
        <p:spPr>
          <a:xfrm>
            <a:off x="647700" y="3126897"/>
            <a:ext cx="5683250" cy="6429588"/>
          </a:xfrm>
        </p:spPr>
        <p:txBody>
          <a:bodyPr/>
          <a:lstStyle/>
          <a:p>
            <a:pPr algn="l">
              <a:buFont typeface="+mj-lt"/>
              <a:buNone/>
            </a:pPr>
            <a:r>
              <a:rPr lang="en-US" b="1" i="0" dirty="0">
                <a:solidFill>
                  <a:srgbClr val="0D0D0D"/>
                </a:solidFill>
                <a:effectLst/>
                <a:latin typeface="+mn-lt"/>
              </a:rPr>
              <a:t>Collaboration and Networking</a:t>
            </a:r>
          </a:p>
          <a:p>
            <a:pPr algn="l">
              <a:buFont typeface="+mj-lt"/>
              <a:buNone/>
            </a:pPr>
            <a:endParaRPr lang="en-US" b="0" i="0" dirty="0">
              <a:solidFill>
                <a:srgbClr val="0D0D0D"/>
              </a:solidFill>
              <a:effectLst/>
              <a:latin typeface="+mn-lt"/>
            </a:endParaRPr>
          </a:p>
          <a:p>
            <a:pPr algn="l">
              <a:buFont typeface="+mj-lt"/>
              <a:buNone/>
            </a:pPr>
            <a:r>
              <a:rPr lang="en-US" b="0" i="0" dirty="0">
                <a:solidFill>
                  <a:srgbClr val="0D0D0D"/>
                </a:solidFill>
                <a:effectLst/>
                <a:latin typeface="+mn-lt"/>
              </a:rPr>
              <a:t>Engagement with other organizations, regulatory bodies, and industry stakeholders to share best practices and lessons learned.</a:t>
            </a:r>
          </a:p>
          <a:p>
            <a:pPr algn="l">
              <a:buFont typeface="+mj-lt"/>
              <a:buNone/>
            </a:pPr>
            <a:endParaRPr lang="en-US" b="0" i="0" dirty="0">
              <a:solidFill>
                <a:srgbClr val="0D0D0D"/>
              </a:solidFill>
              <a:effectLst/>
              <a:latin typeface="+mn-lt"/>
            </a:endParaRPr>
          </a:p>
          <a:p>
            <a:pPr algn="l">
              <a:buFont typeface="+mj-lt"/>
              <a:buNone/>
            </a:pPr>
            <a:r>
              <a:rPr lang="en-US" b="0" i="0" dirty="0">
                <a:solidFill>
                  <a:srgbClr val="0D0D0D"/>
                </a:solidFill>
                <a:effectLst/>
                <a:latin typeface="+mn-lt"/>
              </a:rPr>
              <a:t>Participation in forums, working groups, and consortia dedicated to the SQFCGF to stay informed about developments and contribute to the framework’s implementation and updates.</a:t>
            </a:r>
          </a:p>
        </p:txBody>
      </p:sp>
      <p:sp>
        <p:nvSpPr>
          <p:cNvPr id="4" name="Slide Number Placeholder 3"/>
          <p:cNvSpPr>
            <a:spLocks noGrp="1"/>
          </p:cNvSpPr>
          <p:nvPr>
            <p:ph type="sldNum" sz="quarter" idx="5"/>
          </p:nvPr>
        </p:nvSpPr>
        <p:spPr/>
        <p:txBody>
          <a:bodyPr/>
          <a:lstStyle/>
          <a:p>
            <a:fld id="{9559D7CD-9515-418B-9979-7B2A2E99136B}" type="slidenum">
              <a:rPr lang="de-DE" smtClean="0"/>
              <a:t>19</a:t>
            </a:fld>
            <a:endParaRPr lang="de-DE"/>
          </a:p>
        </p:txBody>
      </p:sp>
    </p:spTree>
    <p:extLst>
      <p:ext uri="{BB962C8B-B14F-4D97-AF65-F5344CB8AC3E}">
        <p14:creationId xmlns:p14="http://schemas.microsoft.com/office/powerpoint/2010/main" val="593411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787400"/>
            <a:ext cx="3868738" cy="2176463"/>
          </a:xfrm>
        </p:spPr>
      </p:sp>
      <p:sp>
        <p:nvSpPr>
          <p:cNvPr id="3" name="Notes Placeholder 2"/>
          <p:cNvSpPr>
            <a:spLocks noGrp="1"/>
          </p:cNvSpPr>
          <p:nvPr>
            <p:ph type="body" idx="1"/>
          </p:nvPr>
        </p:nvSpPr>
        <p:spPr>
          <a:xfrm>
            <a:off x="647700" y="3126419"/>
            <a:ext cx="5683250" cy="6943095"/>
          </a:xfrm>
        </p:spPr>
        <p:txBody>
          <a:bodyPr/>
          <a:lstStyle/>
          <a:p>
            <a:r>
              <a:rPr lang="de-DE" dirty="0"/>
              <a:t>The </a:t>
            </a:r>
            <a:r>
              <a:rPr lang="de-DE" dirty="0" err="1"/>
              <a:t>next</a:t>
            </a:r>
            <a:r>
              <a:rPr lang="de-DE" dirty="0"/>
              <a:t> Awareness Session, Nr. 3 </a:t>
            </a:r>
            <a:r>
              <a:rPr lang="de-DE" dirty="0" err="1"/>
              <a:t>of</a:t>
            </a:r>
            <a:r>
              <a:rPr lang="de-DE" dirty="0"/>
              <a:t> 4 </a:t>
            </a:r>
            <a:r>
              <a:rPr lang="de-DE" dirty="0" err="1"/>
              <a:t>sessions</a:t>
            </a:r>
            <a:r>
              <a:rPr lang="de-DE" dirty="0"/>
              <a:t> will </a:t>
            </a:r>
            <a:r>
              <a:rPr lang="de-DE" dirty="0" err="1"/>
              <a:t>take</a:t>
            </a:r>
            <a:r>
              <a:rPr lang="de-DE" dirty="0"/>
              <a:t> </a:t>
            </a:r>
            <a:r>
              <a:rPr lang="de-DE" dirty="0" err="1"/>
              <a:t>place</a:t>
            </a:r>
            <a:r>
              <a:rPr lang="de-DE" dirty="0"/>
              <a:t> on </a:t>
            </a:r>
            <a:r>
              <a:rPr lang="de-DE" b="1" u="sng" dirty="0"/>
              <a:t>25 September 2024</a:t>
            </a:r>
            <a:r>
              <a:rPr lang="de-DE" dirty="0"/>
              <a:t>.</a:t>
            </a:r>
          </a:p>
          <a:p>
            <a:endParaRPr lang="de-AT" dirty="0"/>
          </a:p>
          <a:p>
            <a:r>
              <a:rPr lang="de-AT" dirty="0" err="1"/>
              <a:t>Thank</a:t>
            </a:r>
            <a:r>
              <a:rPr lang="de-AT" dirty="0"/>
              <a:t> </a:t>
            </a:r>
            <a:r>
              <a:rPr lang="de-AT" dirty="0" err="1"/>
              <a:t>you</a:t>
            </a:r>
            <a:r>
              <a:rPr lang="de-AT" dirty="0"/>
              <a:t> </a:t>
            </a:r>
            <a:r>
              <a:rPr lang="de-AT" dirty="0" err="1"/>
              <a:t>for</a:t>
            </a:r>
            <a:r>
              <a:rPr lang="de-AT" dirty="0"/>
              <a:t> </a:t>
            </a:r>
            <a:r>
              <a:rPr lang="de-AT" dirty="0" err="1"/>
              <a:t>your</a:t>
            </a:r>
            <a:r>
              <a:rPr lang="de-AT" dirty="0"/>
              <a:t> </a:t>
            </a:r>
            <a:r>
              <a:rPr lang="de-AT" dirty="0" err="1"/>
              <a:t>feedback</a:t>
            </a:r>
            <a:r>
              <a:rPr lang="de-AT" dirty="0"/>
              <a:t>.</a:t>
            </a:r>
          </a:p>
          <a:p>
            <a:endParaRPr lang="de-AT" dirty="0"/>
          </a:p>
          <a:p>
            <a:r>
              <a:rPr lang="de-AT" dirty="0" err="1"/>
              <a:t>We</a:t>
            </a:r>
            <a:r>
              <a:rPr lang="de-AT" dirty="0"/>
              <a:t> </a:t>
            </a:r>
            <a:r>
              <a:rPr lang="de-AT" dirty="0" err="1"/>
              <a:t>hope</a:t>
            </a:r>
            <a:r>
              <a:rPr lang="de-AT" dirty="0"/>
              <a:t> </a:t>
            </a:r>
            <a:r>
              <a:rPr lang="de-AT" dirty="0" err="1"/>
              <a:t>to</a:t>
            </a:r>
            <a:r>
              <a:rPr lang="de-AT" dirty="0"/>
              <a:t> </a:t>
            </a:r>
            <a:r>
              <a:rPr lang="de-AT" dirty="0" err="1"/>
              <a:t>see</a:t>
            </a:r>
            <a:r>
              <a:rPr lang="de-AT" dirty="0"/>
              <a:t> </a:t>
            </a:r>
            <a:r>
              <a:rPr lang="de-AT" dirty="0" err="1"/>
              <a:t>you</a:t>
            </a:r>
            <a:r>
              <a:rPr lang="de-AT" dirty="0"/>
              <a:t> </a:t>
            </a:r>
            <a:r>
              <a:rPr lang="de-AT" dirty="0" err="1"/>
              <a:t>there</a:t>
            </a:r>
            <a:r>
              <a:rPr lang="de-AT" dirty="0"/>
              <a:t>.</a:t>
            </a:r>
          </a:p>
          <a:p>
            <a:endParaRPr lang="de-AT" dirty="0"/>
          </a:p>
          <a:p>
            <a:r>
              <a:rPr lang="de-AT" dirty="0"/>
              <a:t>Best </a:t>
            </a:r>
            <a:r>
              <a:rPr lang="de-AT" dirty="0" err="1"/>
              <a:t>regards</a:t>
            </a:r>
            <a:r>
              <a:rPr lang="de-AT" dirty="0"/>
              <a:t>, </a:t>
            </a:r>
          </a:p>
          <a:p>
            <a:endParaRPr lang="de-AT" dirty="0"/>
          </a:p>
          <a:p>
            <a:r>
              <a:rPr lang="de-AT" dirty="0"/>
              <a:t>Heinz Schneider</a:t>
            </a:r>
          </a:p>
          <a:p>
            <a:r>
              <a:rPr lang="de-AT" dirty="0"/>
              <a:t>External Expert</a:t>
            </a:r>
          </a:p>
        </p:txBody>
      </p:sp>
      <p:sp>
        <p:nvSpPr>
          <p:cNvPr id="4" name="Slide Number Placeholder 3"/>
          <p:cNvSpPr>
            <a:spLocks noGrp="1"/>
          </p:cNvSpPr>
          <p:nvPr>
            <p:ph type="sldNum" sz="quarter" idx="5"/>
          </p:nvPr>
        </p:nvSpPr>
        <p:spPr/>
        <p:txBody>
          <a:bodyPr/>
          <a:lstStyle/>
          <a:p>
            <a:fld id="{9559D7CD-9515-418B-9979-7B2A2E99136B}" type="slidenum">
              <a:rPr lang="de-DE" smtClean="0"/>
              <a:t>20</a:t>
            </a:fld>
            <a:endParaRPr lang="de-DE"/>
          </a:p>
        </p:txBody>
      </p:sp>
    </p:spTree>
    <p:extLst>
      <p:ext uri="{BB962C8B-B14F-4D97-AF65-F5344CB8AC3E}">
        <p14:creationId xmlns:p14="http://schemas.microsoft.com/office/powerpoint/2010/main" val="1117723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e-DE"/>
              <a:t>Mastertitelformat bearbeiten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AA3DB99D-A7BF-4956-930F-D17E06CE743F}" type="datetimeFigureOut">
              <a:rPr lang="de-DE" smtClean="0"/>
              <a:t>02.09.2024</a:t>
            </a:fld>
            <a:endParaRPr lang="de-DE"/>
          </a:p>
        </p:txBody>
      </p:sp>
      <p:sp>
        <p:nvSpPr>
          <p:cNvPr id="5" name="Footer Placeholder 4"/>
          <p:cNvSpPr>
            <a:spLocks noGrp="1"/>
          </p:cNvSpPr>
          <p:nvPr>
            <p:ph type="ftr" sz="quarter" idx="11"/>
          </p:nvPr>
        </p:nvSpPr>
        <p:spPr>
          <a:xfrm>
            <a:off x="1876424" y="5410201"/>
            <a:ext cx="5124886" cy="365125"/>
          </a:xfrm>
        </p:spPr>
        <p:txBody>
          <a:bodyPr/>
          <a:lstStyle/>
          <a:p>
            <a:endParaRPr lang="de-DE"/>
          </a:p>
        </p:txBody>
      </p:sp>
      <p:sp>
        <p:nvSpPr>
          <p:cNvPr id="6" name="Slide Number Placeholder 5"/>
          <p:cNvSpPr>
            <a:spLocks noGrp="1"/>
          </p:cNvSpPr>
          <p:nvPr>
            <p:ph type="sldNum" sz="quarter" idx="12"/>
          </p:nvPr>
        </p:nvSpPr>
        <p:spPr>
          <a:xfrm>
            <a:off x="9896911" y="5410199"/>
            <a:ext cx="771089" cy="365125"/>
          </a:xfrm>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3788801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3DB99D-A7BF-4956-930F-D17E06CE743F}" type="datetimeFigureOut">
              <a:rPr lang="de-DE" smtClean="0"/>
              <a:t>02.09.2024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403511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AA3DB99D-A7BF-4956-930F-D17E06CE743F}" type="datetimeFigureOut">
              <a:rPr lang="de-DE" smtClean="0"/>
              <a:t>02.09.2024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84048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57495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e-DE"/>
              <a:t>Mastertitelformat bearbeiten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41410" y="3073397"/>
            <a:ext cx="4878391" cy="27178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3073397"/>
            <a:ext cx="4875210" cy="27178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AA3DB99D-A7BF-4956-930F-D17E06CE743F}" type="datetimeFigureOut">
              <a:rPr lang="de-DE" smtClean="0"/>
              <a:t>02.09.2024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412007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AA3DB99D-A7BF-4956-930F-D17E06CE743F}" type="datetimeFigureOut">
              <a:rPr lang="de-DE" smtClean="0"/>
              <a:t>02.09.2024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068210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DB99D-A7BF-4956-930F-D17E06CE743F}" type="datetimeFigureOut">
              <a:rPr lang="de-DE" smtClean="0"/>
              <a:t>02.09.2024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49331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85632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94098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e-DE"/>
              <a:t>Bild durch Klicken auf Symbol hinzufügen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963145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e-DE"/>
              <a:t>Mastertitelformat bearbeiten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3091435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e-DE"/>
              <a:t>Mastertitelformat bearbeiten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26724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e-DE"/>
              <a:t>Mastertitelformat bearbeiten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02.09.2024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558170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e-DE"/>
              <a:t>Mastertitelformat bearbeiten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AA3DB99D-A7BF-4956-930F-D17E06CE743F}" type="datetimeFigureOut">
              <a:rPr lang="de-DE" smtClean="0"/>
              <a:t>02.09.2024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4119769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e-DE"/>
              <a:t>Mastertitelformat bearbeiten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AA3DB99D-A7BF-4956-930F-D17E06CE743F}" type="datetimeFigureOut">
              <a:rPr lang="de-DE" smtClean="0"/>
              <a:t>02.09.2024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262857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3DB99D-A7BF-4956-930F-D17E06CE743F}" type="datetimeFigureOut">
              <a:rPr lang="de-DE" smtClean="0"/>
              <a:t>02.09.2024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280964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3DB99D-A7BF-4956-930F-D17E06CE743F}" type="datetimeFigureOut">
              <a:rPr lang="de-DE" smtClean="0"/>
              <a:t>02.09.2024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77635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A3DB99D-A7BF-4956-930F-D17E06CE743F}" type="datetimeFigureOut">
              <a:rPr lang="de-DE" smtClean="0"/>
              <a:t>02.09.2024</a:t>
            </a:fld>
            <a:endParaRPr lang="de-D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56E0C4C-9771-466D-9DFB-FFE2D4492795}" type="slidenum">
              <a:rPr lang="de-DE" smtClean="0"/>
              <a:t>‹#›</a:t>
            </a:fld>
            <a:endParaRPr lang="de-DE"/>
          </a:p>
        </p:txBody>
      </p:sp>
    </p:spTree>
    <p:extLst>
      <p:ext uri="{BB962C8B-B14F-4D97-AF65-F5344CB8AC3E}">
        <p14:creationId xmlns:p14="http://schemas.microsoft.com/office/powerpoint/2010/main" val="32847040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uropa.eu/europass/en/description-eight-eqf-level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uropa.eu/europass/en/compare-qualification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impea.eu/wp-content/uploads/2020/12/KE-01-16-954-EN-N-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enqa.eu/wp-content/uploads/2015/11/ESG_2015.pdf" TargetMode="External"/><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hyperlink" Target="https://www.utica.edu/academic/Assessment/new/Bloom%20tx%20revised%20combined.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cambridgeassessment.org.uk/Images/665425-formal-non-formal-and-informal-learning-what-are-they-and-how-can-we-research-them-.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F90D279-EE0C-FF6E-FFE4-1386CA957B77}"/>
              </a:ext>
            </a:extLst>
          </p:cNvPr>
          <p:cNvPicPr>
            <a:picLocks noChangeAspect="1"/>
          </p:cNvPicPr>
          <p:nvPr/>
        </p:nvPicPr>
        <p:blipFill>
          <a:blip r:embed="rId3"/>
          <a:stretch>
            <a:fillRect/>
          </a:stretch>
        </p:blipFill>
        <p:spPr>
          <a:xfrm>
            <a:off x="789033" y="2127332"/>
            <a:ext cx="6403619" cy="3762126"/>
          </a:xfrm>
          <a:prstGeom prst="rect">
            <a:avLst/>
          </a:prstGeom>
        </p:spPr>
      </p:pic>
      <p:sp>
        <p:nvSpPr>
          <p:cNvPr id="8" name="Foliennummernplatzhalter 7">
            <a:extLst>
              <a:ext uri="{FF2B5EF4-FFF2-40B4-BE49-F238E27FC236}">
                <a16:creationId xmlns:a16="http://schemas.microsoft.com/office/drawing/2014/main" id="{07CDF21F-4235-C71E-4DD4-1CBD74BF1D1F}"/>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a:t>
            </a:fld>
            <a:r>
              <a:rPr lang="de-DE" dirty="0"/>
              <a:t>/8</a:t>
            </a:r>
          </a:p>
        </p:txBody>
      </p:sp>
      <p:sp>
        <p:nvSpPr>
          <p:cNvPr id="9" name="Textfeld 8">
            <a:extLst>
              <a:ext uri="{FF2B5EF4-FFF2-40B4-BE49-F238E27FC236}">
                <a16:creationId xmlns:a16="http://schemas.microsoft.com/office/drawing/2014/main" id="{2EBA831C-B4EC-97B1-719A-EB9D873472DF}"/>
              </a:ext>
            </a:extLst>
          </p:cNvPr>
          <p:cNvSpPr txBox="1"/>
          <p:nvPr/>
        </p:nvSpPr>
        <p:spPr>
          <a:xfrm>
            <a:off x="789032" y="362648"/>
            <a:ext cx="10974182" cy="1200329"/>
          </a:xfrm>
          <a:prstGeom prst="rect">
            <a:avLst/>
          </a:prstGeom>
          <a:noFill/>
        </p:spPr>
        <p:txBody>
          <a:bodyPr wrap="square" rtlCol="0">
            <a:spAutoFit/>
          </a:bodyPr>
          <a:lstStyle/>
          <a:p>
            <a:r>
              <a:rPr lang="de-DE" sz="3600" b="1" dirty="0">
                <a:solidFill>
                  <a:schemeClr val="accent1"/>
                </a:solidFill>
              </a:rPr>
              <a:t>Handout and Summary </a:t>
            </a:r>
            <a:r>
              <a:rPr lang="de-DE" sz="3600" dirty="0"/>
              <a:t>of </a:t>
            </a:r>
            <a:r>
              <a:rPr lang="de-DE" sz="3600" dirty="0" err="1"/>
              <a:t>the</a:t>
            </a:r>
            <a:r>
              <a:rPr lang="de-DE" sz="3600" dirty="0"/>
              <a:t> 2nd Information and </a:t>
            </a:r>
            <a:r>
              <a:rPr lang="de-DE" sz="3600" dirty="0" err="1"/>
              <a:t>Discussion</a:t>
            </a:r>
            <a:r>
              <a:rPr lang="de-DE" sz="3600" dirty="0"/>
              <a:t> Session </a:t>
            </a:r>
            <a:r>
              <a:rPr lang="de-DE" sz="3600" dirty="0" err="1"/>
              <a:t>about</a:t>
            </a:r>
            <a:r>
              <a:rPr lang="de-DE" sz="3600" dirty="0"/>
              <a:t> </a:t>
            </a:r>
            <a:r>
              <a:rPr lang="de-DE" sz="3600" dirty="0" err="1"/>
              <a:t>the</a:t>
            </a:r>
            <a:r>
              <a:rPr lang="de-DE" sz="3600" dirty="0"/>
              <a:t> SQFCGF, </a:t>
            </a:r>
            <a:r>
              <a:rPr lang="de-DE" sz="3600" dirty="0" err="1"/>
              <a:t>held</a:t>
            </a:r>
            <a:r>
              <a:rPr lang="de-DE" sz="3600" dirty="0"/>
              <a:t> on 22. May 24</a:t>
            </a:r>
          </a:p>
        </p:txBody>
      </p:sp>
    </p:spTree>
    <p:extLst>
      <p:ext uri="{BB962C8B-B14F-4D97-AF65-F5344CB8AC3E}">
        <p14:creationId xmlns:p14="http://schemas.microsoft.com/office/powerpoint/2010/main" val="1248763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E2975ECD-D3AE-694D-A72D-D30C2AA1D0F3}"/>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2</a:t>
            </a:fld>
            <a:r>
              <a:rPr lang="de-DE" dirty="0"/>
              <a:t>/8</a:t>
            </a:r>
          </a:p>
        </p:txBody>
      </p:sp>
      <p:pic>
        <p:nvPicPr>
          <p:cNvPr id="8" name="Picture 5">
            <a:extLst>
              <a:ext uri="{FF2B5EF4-FFF2-40B4-BE49-F238E27FC236}">
                <a16:creationId xmlns:a16="http://schemas.microsoft.com/office/drawing/2014/main" id="{BB2A16BE-12BE-72C4-1199-F641DE016970}"/>
              </a:ext>
            </a:extLst>
          </p:cNvPr>
          <p:cNvPicPr>
            <a:picLocks noChangeAspect="1"/>
          </p:cNvPicPr>
          <p:nvPr/>
        </p:nvPicPr>
        <p:blipFill rotWithShape="1">
          <a:blip r:embed="rId3"/>
          <a:srcRect l="16539" t="27541" r="58846" b="35980"/>
          <a:stretch/>
        </p:blipFill>
        <p:spPr>
          <a:xfrm rot="21177917">
            <a:off x="346662" y="511801"/>
            <a:ext cx="6268606" cy="3639240"/>
          </a:xfrm>
          <a:prstGeom prst="rect">
            <a:avLst/>
          </a:prstGeom>
        </p:spPr>
      </p:pic>
      <p:pic>
        <p:nvPicPr>
          <p:cNvPr id="11" name="Picture 5">
            <a:extLst>
              <a:ext uri="{FF2B5EF4-FFF2-40B4-BE49-F238E27FC236}">
                <a16:creationId xmlns:a16="http://schemas.microsoft.com/office/drawing/2014/main" id="{4FC5D86D-29ED-A5CE-1014-1B7526B32740}"/>
              </a:ext>
            </a:extLst>
          </p:cNvPr>
          <p:cNvPicPr>
            <a:picLocks noChangeAspect="1"/>
          </p:cNvPicPr>
          <p:nvPr/>
        </p:nvPicPr>
        <p:blipFill rotWithShape="1">
          <a:blip r:embed="rId3"/>
          <a:srcRect l="16539" t="64388" r="58846" b="8540"/>
          <a:stretch/>
        </p:blipFill>
        <p:spPr>
          <a:xfrm rot="21177917">
            <a:off x="4800772" y="3202215"/>
            <a:ext cx="7110839" cy="3063620"/>
          </a:xfrm>
          <a:prstGeom prst="rect">
            <a:avLst/>
          </a:prstGeom>
        </p:spPr>
      </p:pic>
    </p:spTree>
    <p:extLst>
      <p:ext uri="{BB962C8B-B14F-4D97-AF65-F5344CB8AC3E}">
        <p14:creationId xmlns:p14="http://schemas.microsoft.com/office/powerpoint/2010/main" val="1831504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698A6-7D22-A20D-9AF1-208E7884A4C6}"/>
              </a:ext>
            </a:extLst>
          </p:cNvPr>
          <p:cNvPicPr>
            <a:picLocks noChangeAspect="1"/>
          </p:cNvPicPr>
          <p:nvPr/>
        </p:nvPicPr>
        <p:blipFill rotWithShape="1">
          <a:blip r:embed="rId3"/>
          <a:srcRect l="10527" t="13723" r="10670" b="18439"/>
          <a:stretch/>
        </p:blipFill>
        <p:spPr>
          <a:xfrm>
            <a:off x="1165595" y="2157670"/>
            <a:ext cx="6303931" cy="3616382"/>
          </a:xfrm>
          <a:prstGeom prst="rect">
            <a:avLst/>
          </a:prstGeom>
        </p:spPr>
      </p:pic>
      <p:sp>
        <p:nvSpPr>
          <p:cNvPr id="10" name="Textfeld 9">
            <a:extLst>
              <a:ext uri="{FF2B5EF4-FFF2-40B4-BE49-F238E27FC236}">
                <a16:creationId xmlns:a16="http://schemas.microsoft.com/office/drawing/2014/main" id="{2064CD11-2BD6-42CF-8248-D7C952CCA6EA}"/>
              </a:ext>
            </a:extLst>
          </p:cNvPr>
          <p:cNvSpPr txBox="1"/>
          <p:nvPr/>
        </p:nvSpPr>
        <p:spPr>
          <a:xfrm rot="20796297">
            <a:off x="8624846" y="2436079"/>
            <a:ext cx="2090496" cy="1107996"/>
          </a:xfrm>
          <a:prstGeom prst="rect">
            <a:avLst/>
          </a:prstGeom>
          <a:noFill/>
        </p:spPr>
        <p:txBody>
          <a:bodyPr wrap="square" rtlCol="0">
            <a:spAutoFit/>
          </a:bodyPr>
          <a:lstStyle/>
          <a:p>
            <a:pPr defTabSz="450850"/>
            <a:r>
              <a:rPr lang="de-DE" sz="6600" b="1" dirty="0">
                <a:solidFill>
                  <a:srgbClr val="FFFF00"/>
                </a:solidFill>
              </a:rPr>
              <a:t>NQF</a:t>
            </a:r>
          </a:p>
        </p:txBody>
      </p:sp>
      <p:sp>
        <p:nvSpPr>
          <p:cNvPr id="11" name="Textfeld 10">
            <a:extLst>
              <a:ext uri="{FF2B5EF4-FFF2-40B4-BE49-F238E27FC236}">
                <a16:creationId xmlns:a16="http://schemas.microsoft.com/office/drawing/2014/main" id="{6B1C2824-E1CE-4580-BBAD-4B1BF6061987}"/>
              </a:ext>
            </a:extLst>
          </p:cNvPr>
          <p:cNvSpPr txBox="1"/>
          <p:nvPr/>
        </p:nvSpPr>
        <p:spPr>
          <a:xfrm>
            <a:off x="6422997" y="2312637"/>
            <a:ext cx="2090496" cy="1107996"/>
          </a:xfrm>
          <a:prstGeom prst="rect">
            <a:avLst/>
          </a:prstGeom>
          <a:noFill/>
        </p:spPr>
        <p:txBody>
          <a:bodyPr wrap="square" rtlCol="0">
            <a:spAutoFit/>
          </a:bodyPr>
          <a:lstStyle/>
          <a:p>
            <a:r>
              <a:rPr lang="de-DE" sz="6600" b="1" dirty="0">
                <a:solidFill>
                  <a:srgbClr val="FF0000"/>
                </a:solidFill>
              </a:rPr>
              <a:t>SQF</a:t>
            </a:r>
          </a:p>
        </p:txBody>
      </p:sp>
      <p:sp>
        <p:nvSpPr>
          <p:cNvPr id="12" name="Textfeld 11">
            <a:extLst>
              <a:ext uri="{FF2B5EF4-FFF2-40B4-BE49-F238E27FC236}">
                <a16:creationId xmlns:a16="http://schemas.microsoft.com/office/drawing/2014/main" id="{8C2BEF4A-1F67-4220-8A31-21CBD838F64F}"/>
              </a:ext>
            </a:extLst>
          </p:cNvPr>
          <p:cNvSpPr txBox="1"/>
          <p:nvPr/>
        </p:nvSpPr>
        <p:spPr>
          <a:xfrm>
            <a:off x="6713941" y="469222"/>
            <a:ext cx="2090496" cy="1107996"/>
          </a:xfrm>
          <a:prstGeom prst="rect">
            <a:avLst/>
          </a:prstGeom>
          <a:noFill/>
        </p:spPr>
        <p:txBody>
          <a:bodyPr wrap="square" rtlCol="0">
            <a:spAutoFit/>
          </a:bodyPr>
          <a:lstStyle/>
          <a:p>
            <a:r>
              <a:rPr lang="de-DE" sz="6600" b="1" dirty="0">
                <a:solidFill>
                  <a:schemeClr val="accent4">
                    <a:lumMod val="20000"/>
                    <a:lumOff val="80000"/>
                  </a:schemeClr>
                </a:solidFill>
              </a:rPr>
              <a:t>EQF</a:t>
            </a:r>
          </a:p>
        </p:txBody>
      </p:sp>
      <p:sp>
        <p:nvSpPr>
          <p:cNvPr id="13" name="Textfeld 12">
            <a:extLst>
              <a:ext uri="{FF2B5EF4-FFF2-40B4-BE49-F238E27FC236}">
                <a16:creationId xmlns:a16="http://schemas.microsoft.com/office/drawing/2014/main" id="{E973DB9F-E2E5-4B07-B0E8-B9FEA7A853E7}"/>
              </a:ext>
            </a:extLst>
          </p:cNvPr>
          <p:cNvSpPr txBox="1"/>
          <p:nvPr/>
        </p:nvSpPr>
        <p:spPr>
          <a:xfrm>
            <a:off x="7318849" y="4402936"/>
            <a:ext cx="1731313" cy="1107996"/>
          </a:xfrm>
          <a:prstGeom prst="rect">
            <a:avLst/>
          </a:prstGeom>
          <a:noFill/>
        </p:spPr>
        <p:txBody>
          <a:bodyPr wrap="square" rtlCol="0">
            <a:spAutoFit/>
          </a:bodyPr>
          <a:lstStyle/>
          <a:p>
            <a:r>
              <a:rPr lang="de-DE" sz="6600" b="1" dirty="0"/>
              <a:t>QA</a:t>
            </a:r>
          </a:p>
        </p:txBody>
      </p:sp>
      <p:sp>
        <p:nvSpPr>
          <p:cNvPr id="3" name="Textfeld 9">
            <a:extLst>
              <a:ext uri="{FF2B5EF4-FFF2-40B4-BE49-F238E27FC236}">
                <a16:creationId xmlns:a16="http://schemas.microsoft.com/office/drawing/2014/main" id="{BFFEE1F6-C539-659A-4798-F038206DF406}"/>
              </a:ext>
            </a:extLst>
          </p:cNvPr>
          <p:cNvSpPr txBox="1"/>
          <p:nvPr/>
        </p:nvSpPr>
        <p:spPr>
          <a:xfrm rot="986113">
            <a:off x="1561554" y="1149563"/>
            <a:ext cx="4465484" cy="1107996"/>
          </a:xfrm>
          <a:prstGeom prst="rect">
            <a:avLst/>
          </a:prstGeom>
          <a:noFill/>
        </p:spPr>
        <p:txBody>
          <a:bodyPr wrap="square" rtlCol="0">
            <a:spAutoFit/>
          </a:bodyPr>
          <a:lstStyle/>
          <a:p>
            <a:pPr defTabSz="450850"/>
            <a:r>
              <a:rPr lang="de-DE" sz="6600" b="1" dirty="0" err="1">
                <a:solidFill>
                  <a:schemeClr val="bg1"/>
                </a:solidFill>
              </a:rPr>
              <a:t>Teminology</a:t>
            </a:r>
            <a:endParaRPr lang="de-DE" sz="6600" b="1" dirty="0">
              <a:solidFill>
                <a:schemeClr val="bg1"/>
              </a:solidFill>
            </a:endParaRPr>
          </a:p>
        </p:txBody>
      </p:sp>
    </p:spTree>
    <p:extLst>
      <p:ext uri="{BB962C8B-B14F-4D97-AF65-F5344CB8AC3E}">
        <p14:creationId xmlns:p14="http://schemas.microsoft.com/office/powerpoint/2010/main" val="123791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50341-38F4-4AFE-BAF5-0AADFEE96FF3}"/>
              </a:ext>
            </a:extLst>
          </p:cNvPr>
          <p:cNvSpPr>
            <a:spLocks noGrp="1"/>
          </p:cNvSpPr>
          <p:nvPr>
            <p:ph type="title"/>
          </p:nvPr>
        </p:nvSpPr>
        <p:spPr>
          <a:xfrm>
            <a:off x="1455310" y="507388"/>
            <a:ext cx="1574492" cy="1030289"/>
          </a:xfrm>
          <a:solidFill>
            <a:schemeClr val="accent1"/>
          </a:solidFill>
        </p:spPr>
        <p:txBody>
          <a:bodyPr>
            <a:normAutofit/>
          </a:bodyPr>
          <a:lstStyle/>
          <a:p>
            <a:pPr algn="ctr"/>
            <a:r>
              <a:rPr lang="de-DE" sz="2400" b="1" dirty="0">
                <a:solidFill>
                  <a:srgbClr val="FF9900"/>
                </a:solidFill>
              </a:rPr>
              <a:t>Bologna </a:t>
            </a:r>
            <a:r>
              <a:rPr lang="de-DE" sz="2400" b="1" dirty="0" err="1">
                <a:solidFill>
                  <a:srgbClr val="FF9900"/>
                </a:solidFill>
              </a:rPr>
              <a:t>Process</a:t>
            </a:r>
            <a:endParaRPr lang="de-DE" sz="2400" b="1" dirty="0">
              <a:solidFill>
                <a:srgbClr val="FF9900"/>
              </a:solidFill>
            </a:endParaRPr>
          </a:p>
        </p:txBody>
      </p:sp>
      <p:sp>
        <p:nvSpPr>
          <p:cNvPr id="3" name="Textfeld 2">
            <a:extLst>
              <a:ext uri="{FF2B5EF4-FFF2-40B4-BE49-F238E27FC236}">
                <a16:creationId xmlns:a16="http://schemas.microsoft.com/office/drawing/2014/main" id="{881CD846-9C23-4ED8-9F3E-3F041B93563D}"/>
              </a:ext>
            </a:extLst>
          </p:cNvPr>
          <p:cNvSpPr txBox="1"/>
          <p:nvPr/>
        </p:nvSpPr>
        <p:spPr>
          <a:xfrm>
            <a:off x="3243618" y="1022532"/>
            <a:ext cx="6987655" cy="506157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sz="4400" dirty="0" err="1"/>
              <a:t>Learner-centredness</a:t>
            </a:r>
            <a:endParaRPr lang="de-DE" sz="4400" dirty="0"/>
          </a:p>
          <a:p>
            <a:pPr marL="285750" indent="-285750">
              <a:lnSpc>
                <a:spcPct val="150000"/>
              </a:lnSpc>
              <a:buFont typeface="Arial" panose="020B0604020202020204" pitchFamily="34" charset="0"/>
              <a:buChar char="•"/>
            </a:pPr>
            <a:r>
              <a:rPr lang="de-DE" sz="4400" dirty="0"/>
              <a:t>LO-</a:t>
            </a:r>
            <a:r>
              <a:rPr lang="de-DE" sz="4400" dirty="0" err="1"/>
              <a:t>based</a:t>
            </a:r>
            <a:endParaRPr lang="de-DE" sz="4400" dirty="0"/>
          </a:p>
          <a:p>
            <a:pPr marL="285750" indent="-285750">
              <a:lnSpc>
                <a:spcPct val="150000"/>
              </a:lnSpc>
              <a:buFont typeface="Arial" panose="020B0604020202020204" pitchFamily="34" charset="0"/>
              <a:buChar char="•"/>
            </a:pPr>
            <a:r>
              <a:rPr lang="de-DE" sz="4400" dirty="0" err="1"/>
              <a:t>Compatibility</a:t>
            </a:r>
            <a:endParaRPr lang="de-DE" sz="4400" dirty="0"/>
          </a:p>
          <a:p>
            <a:pPr marL="285750" indent="-285750">
              <a:lnSpc>
                <a:spcPct val="150000"/>
              </a:lnSpc>
              <a:buFont typeface="Arial" panose="020B0604020202020204" pitchFamily="34" charset="0"/>
              <a:buChar char="•"/>
            </a:pPr>
            <a:r>
              <a:rPr lang="de-DE" sz="4400" dirty="0"/>
              <a:t>Mobility</a:t>
            </a:r>
          </a:p>
          <a:p>
            <a:pPr marL="285750" indent="-285750">
              <a:lnSpc>
                <a:spcPct val="150000"/>
              </a:lnSpc>
              <a:buFont typeface="Arial" panose="020B0604020202020204" pitchFamily="34" charset="0"/>
              <a:buChar char="•"/>
            </a:pPr>
            <a:r>
              <a:rPr lang="de-DE" sz="4400" dirty="0"/>
              <a:t>QA</a:t>
            </a:r>
          </a:p>
        </p:txBody>
      </p:sp>
    </p:spTree>
    <p:extLst>
      <p:ext uri="{BB962C8B-B14F-4D97-AF65-F5344CB8AC3E}">
        <p14:creationId xmlns:p14="http://schemas.microsoft.com/office/powerpoint/2010/main" val="2750308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F66A1579-0C80-4FA2-B041-D2BA95378F73}"/>
              </a:ext>
            </a:extLst>
          </p:cNvPr>
          <p:cNvSpPr txBox="1"/>
          <p:nvPr/>
        </p:nvSpPr>
        <p:spPr>
          <a:xfrm>
            <a:off x="2106078" y="1400371"/>
            <a:ext cx="9280478" cy="5061578"/>
          </a:xfrm>
          <a:prstGeom prst="rect">
            <a:avLst/>
          </a:prstGeom>
          <a:noFill/>
        </p:spPr>
        <p:txBody>
          <a:bodyPr wrap="square">
            <a:spAutoFit/>
          </a:bodyPr>
          <a:lstStyle/>
          <a:p>
            <a:pPr marL="571500" indent="-571500">
              <a:lnSpc>
                <a:spcPct val="150000"/>
              </a:lnSpc>
              <a:buFont typeface="Arial" panose="020B0604020202020204" pitchFamily="34" charset="0"/>
              <a:buChar char="•"/>
            </a:pPr>
            <a:r>
              <a:rPr lang="en-US" sz="4400" dirty="0"/>
              <a:t>Aligned with LOs</a:t>
            </a:r>
          </a:p>
          <a:p>
            <a:pPr marL="571500" indent="-571500">
              <a:lnSpc>
                <a:spcPct val="150000"/>
              </a:lnSpc>
              <a:buFont typeface="Arial" panose="020B0604020202020204" pitchFamily="34" charset="0"/>
              <a:buChar char="•"/>
            </a:pPr>
            <a:r>
              <a:rPr lang="en-US" sz="4400" dirty="0"/>
              <a:t>Engage &amp; support learners</a:t>
            </a:r>
          </a:p>
          <a:p>
            <a:pPr marL="571500" indent="-571500">
              <a:lnSpc>
                <a:spcPct val="150000"/>
              </a:lnSpc>
              <a:buFont typeface="Arial" panose="020B0604020202020204" pitchFamily="34" charset="0"/>
              <a:buChar char="•"/>
            </a:pPr>
            <a:r>
              <a:rPr lang="en-US" sz="4400" dirty="0"/>
              <a:t>Build on prior learning &amp; experiences</a:t>
            </a:r>
          </a:p>
          <a:p>
            <a:pPr marL="571500" indent="-571500">
              <a:lnSpc>
                <a:spcPct val="150000"/>
              </a:lnSpc>
              <a:buFont typeface="Arial" panose="020B0604020202020204" pitchFamily="34" charset="0"/>
              <a:buChar char="•"/>
            </a:pPr>
            <a:r>
              <a:rPr lang="en-US" sz="4400" dirty="0"/>
              <a:t>Authentic, fits to the purpose</a:t>
            </a:r>
          </a:p>
          <a:p>
            <a:pPr marL="571500" indent="-571500">
              <a:lnSpc>
                <a:spcPct val="150000"/>
              </a:lnSpc>
              <a:buFont typeface="Arial" panose="020B0604020202020204" pitchFamily="34" charset="0"/>
              <a:buChar char="•"/>
            </a:pPr>
            <a:r>
              <a:rPr lang="en-US" sz="4400" dirty="0"/>
              <a:t>Supports and integrates assessment</a:t>
            </a:r>
          </a:p>
        </p:txBody>
      </p:sp>
      <p:sp>
        <p:nvSpPr>
          <p:cNvPr id="5" name="Titel 1">
            <a:extLst>
              <a:ext uri="{FF2B5EF4-FFF2-40B4-BE49-F238E27FC236}">
                <a16:creationId xmlns:a16="http://schemas.microsoft.com/office/drawing/2014/main" id="{ABB9A9EB-8F10-4B64-8DCE-9B50FA3836EA}"/>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Training</a:t>
            </a:r>
          </a:p>
        </p:txBody>
      </p:sp>
    </p:spTree>
    <p:extLst>
      <p:ext uri="{BB962C8B-B14F-4D97-AF65-F5344CB8AC3E}">
        <p14:creationId xmlns:p14="http://schemas.microsoft.com/office/powerpoint/2010/main" val="411254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A45A399-DA34-4949-80A0-2F58A1C1DB2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a:t>
            </a:r>
          </a:p>
        </p:txBody>
      </p:sp>
      <p:sp>
        <p:nvSpPr>
          <p:cNvPr id="7" name="Textfeld 6">
            <a:extLst>
              <a:ext uri="{FF2B5EF4-FFF2-40B4-BE49-F238E27FC236}">
                <a16:creationId xmlns:a16="http://schemas.microsoft.com/office/drawing/2014/main" id="{7B441499-AC91-4286-9110-42B701F4D5F2}"/>
              </a:ext>
            </a:extLst>
          </p:cNvPr>
          <p:cNvSpPr txBox="1"/>
          <p:nvPr/>
        </p:nvSpPr>
        <p:spPr>
          <a:xfrm>
            <a:off x="811025" y="1959429"/>
            <a:ext cx="9274549" cy="4046942"/>
          </a:xfrm>
          <a:prstGeom prst="rect">
            <a:avLst/>
          </a:prstGeom>
          <a:noFill/>
        </p:spPr>
        <p:txBody>
          <a:bodyPr wrap="square">
            <a:spAutoFit/>
          </a:bodyPr>
          <a:lstStyle/>
          <a:p>
            <a:pPr marL="571500" lvl="0" indent="-571500">
              <a:lnSpc>
                <a:spcPct val="150000"/>
              </a:lnSpc>
              <a:buFont typeface="Arial" panose="020B0604020202020204" pitchFamily="34" charset="0"/>
              <a:buChar char="•"/>
            </a:pPr>
            <a:r>
              <a:rPr lang="en-US" sz="4400" dirty="0"/>
              <a:t>Reference framework</a:t>
            </a:r>
            <a:endParaRPr lang="en-001" sz="4400" dirty="0"/>
          </a:p>
          <a:p>
            <a:pPr marL="571500" lvl="0" indent="-571500">
              <a:lnSpc>
                <a:spcPct val="150000"/>
              </a:lnSpc>
              <a:buFont typeface="Arial" panose="020B0604020202020204" pitchFamily="34" charset="0"/>
              <a:buChar char="•"/>
            </a:pPr>
            <a:r>
              <a:rPr lang="en-US" sz="4400" dirty="0"/>
              <a:t>8 levels </a:t>
            </a:r>
          </a:p>
          <a:p>
            <a:pPr marL="571500" lvl="0" indent="-571500">
              <a:lnSpc>
                <a:spcPct val="150000"/>
              </a:lnSpc>
              <a:buFont typeface="Arial" panose="020B0604020202020204" pitchFamily="34" charset="0"/>
              <a:buChar char="•"/>
            </a:pPr>
            <a:r>
              <a:rPr lang="en-US" sz="4400" dirty="0"/>
              <a:t>Describes types of LOs: </a:t>
            </a:r>
            <a:r>
              <a:rPr lang="en-US" sz="4400" b="1" dirty="0">
                <a:solidFill>
                  <a:srgbClr val="FFFF00"/>
                </a:solidFill>
              </a:rPr>
              <a:t>knowledge</a:t>
            </a:r>
            <a:r>
              <a:rPr lang="en-US" sz="4400" dirty="0"/>
              <a:t>, </a:t>
            </a:r>
            <a:r>
              <a:rPr lang="en-US" sz="4400" b="1" dirty="0">
                <a:solidFill>
                  <a:srgbClr val="FFC000"/>
                </a:solidFill>
              </a:rPr>
              <a:t>skills</a:t>
            </a:r>
            <a:r>
              <a:rPr lang="en-US" sz="4400" dirty="0"/>
              <a:t>, </a:t>
            </a:r>
            <a:r>
              <a:rPr lang="en-US" sz="4400" b="1" dirty="0">
                <a:solidFill>
                  <a:schemeClr val="accent6"/>
                </a:solidFill>
              </a:rPr>
              <a:t>responsibility &amp; autonomy</a:t>
            </a:r>
          </a:p>
        </p:txBody>
      </p:sp>
      <p:sp>
        <p:nvSpPr>
          <p:cNvPr id="8" name="Interaktive Schaltfläche: Informationen abrufen 7">
            <a:hlinkClick r:id="rId3" highlightClick="1"/>
            <a:extLst>
              <a:ext uri="{FF2B5EF4-FFF2-40B4-BE49-F238E27FC236}">
                <a16:creationId xmlns:a16="http://schemas.microsoft.com/office/drawing/2014/main" id="{CC0015D1-12AF-40CF-8C9D-6BCEC73E1C0F}"/>
              </a:ext>
            </a:extLst>
          </p:cNvPr>
          <p:cNvSpPr/>
          <p:nvPr/>
        </p:nvSpPr>
        <p:spPr>
          <a:xfrm>
            <a:off x="9309357" y="5637881"/>
            <a:ext cx="776217" cy="736979"/>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97CB187E-763D-A98B-42D7-207CC79BA020}"/>
              </a:ext>
            </a:extLst>
          </p:cNvPr>
          <p:cNvSpPr txBox="1"/>
          <p:nvPr/>
        </p:nvSpPr>
        <p:spPr>
          <a:xfrm>
            <a:off x="6618469" y="1490331"/>
            <a:ext cx="5355772" cy="2308324"/>
          </a:xfrm>
          <a:prstGeom prst="rect">
            <a:avLst/>
          </a:prstGeom>
          <a:noFill/>
          <a:ln w="12700">
            <a:solidFill>
              <a:schemeClr val="tx1"/>
            </a:solidFill>
          </a:ln>
        </p:spPr>
        <p:txBody>
          <a:bodyPr wrap="square" rtlCol="0">
            <a:spAutoFit/>
          </a:bodyPr>
          <a:lstStyle/>
          <a:p>
            <a:r>
              <a:rPr lang="en-US" sz="3200" dirty="0"/>
              <a:t>8: PhD; 7: Master </a:t>
            </a:r>
            <a:r>
              <a:rPr lang="en-US" sz="2400" dirty="0"/>
              <a:t>(Academic Levels)</a:t>
            </a:r>
            <a:endParaRPr lang="en-US" sz="3200" dirty="0"/>
          </a:p>
          <a:p>
            <a:r>
              <a:rPr lang="en-US" sz="3200" dirty="0"/>
              <a:t>6: Bachelor; 5: Higher Diploma </a:t>
            </a:r>
            <a:r>
              <a:rPr lang="en-US" sz="2400" dirty="0"/>
              <a:t>(Post Upper Secondary Level)</a:t>
            </a:r>
          </a:p>
          <a:p>
            <a:r>
              <a:rPr lang="en-US" sz="3200" dirty="0"/>
              <a:t>4: Higher Certificate </a:t>
            </a:r>
            <a:br>
              <a:rPr lang="en-US" sz="3200" dirty="0"/>
            </a:br>
            <a:r>
              <a:rPr lang="en-US" sz="2400" dirty="0"/>
              <a:t>(Upper Secondary Level)</a:t>
            </a:r>
            <a:endParaRPr lang="en-US" sz="3200" dirty="0"/>
          </a:p>
        </p:txBody>
      </p:sp>
      <p:sp>
        <p:nvSpPr>
          <p:cNvPr id="4" name="Pfeil: nach rechts 3">
            <a:extLst>
              <a:ext uri="{FF2B5EF4-FFF2-40B4-BE49-F238E27FC236}">
                <a16:creationId xmlns:a16="http://schemas.microsoft.com/office/drawing/2014/main" id="{97027C11-4CC9-079C-F47D-20B369855C6D}"/>
              </a:ext>
            </a:extLst>
          </p:cNvPr>
          <p:cNvSpPr/>
          <p:nvPr/>
        </p:nvSpPr>
        <p:spPr>
          <a:xfrm rot="20995312">
            <a:off x="3459555" y="3087987"/>
            <a:ext cx="2729162" cy="475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543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A45A399-DA34-4949-80A0-2F58A1C1DB2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a:t>
            </a:r>
          </a:p>
          <a:p>
            <a:pPr algn="ctr"/>
            <a:r>
              <a:rPr lang="de-DE" sz="2400" b="1" dirty="0">
                <a:solidFill>
                  <a:srgbClr val="FF9900"/>
                </a:solidFill>
              </a:rPr>
              <a:t>Benefits</a:t>
            </a:r>
          </a:p>
        </p:txBody>
      </p:sp>
      <p:pic>
        <p:nvPicPr>
          <p:cNvPr id="4" name="Grafik 3">
            <a:extLst>
              <a:ext uri="{FF2B5EF4-FFF2-40B4-BE49-F238E27FC236}">
                <a16:creationId xmlns:a16="http://schemas.microsoft.com/office/drawing/2014/main" id="{026A90EA-332A-4641-B7F8-46C70088F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310" y="2055251"/>
            <a:ext cx="7624265" cy="4295361"/>
          </a:xfrm>
          <a:prstGeom prst="rect">
            <a:avLst/>
          </a:prstGeom>
        </p:spPr>
      </p:pic>
      <p:sp>
        <p:nvSpPr>
          <p:cNvPr id="2" name="Interaktive Schaltfläche: Informationen abrufen 1">
            <a:hlinkClick r:id="rId4" highlightClick="1"/>
            <a:extLst>
              <a:ext uri="{FF2B5EF4-FFF2-40B4-BE49-F238E27FC236}">
                <a16:creationId xmlns:a16="http://schemas.microsoft.com/office/drawing/2014/main" id="{28A44615-2A2C-A52D-CE53-F69E199A2CD4}"/>
              </a:ext>
            </a:extLst>
          </p:cNvPr>
          <p:cNvSpPr/>
          <p:nvPr/>
        </p:nvSpPr>
        <p:spPr>
          <a:xfrm rot="874459">
            <a:off x="9468308" y="3486315"/>
            <a:ext cx="1446663" cy="118735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1867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SQF</a:t>
            </a:r>
          </a:p>
        </p:txBody>
      </p:sp>
      <p:sp>
        <p:nvSpPr>
          <p:cNvPr id="3" name="Interaktive Schaltfläche: Informationen abrufen 2">
            <a:hlinkClick r:id="rId3" highlightClick="1"/>
            <a:extLst>
              <a:ext uri="{FF2B5EF4-FFF2-40B4-BE49-F238E27FC236}">
                <a16:creationId xmlns:a16="http://schemas.microsoft.com/office/drawing/2014/main" id="{A90860CC-90AE-4566-9164-51E948C19A1A}"/>
              </a:ext>
            </a:extLst>
          </p:cNvPr>
          <p:cNvSpPr/>
          <p:nvPr/>
        </p:nvSpPr>
        <p:spPr>
          <a:xfrm>
            <a:off x="8789159" y="5145206"/>
            <a:ext cx="982638" cy="887105"/>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F803A3AF-044D-4127-8D74-DD278142A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7568" y="825689"/>
            <a:ext cx="3996545" cy="4077555"/>
          </a:xfrm>
          <a:prstGeom prst="rect">
            <a:avLst/>
          </a:prstGeom>
        </p:spPr>
      </p:pic>
      <p:pic>
        <p:nvPicPr>
          <p:cNvPr id="7" name="Grafik 6">
            <a:extLst>
              <a:ext uri="{FF2B5EF4-FFF2-40B4-BE49-F238E27FC236}">
                <a16:creationId xmlns:a16="http://schemas.microsoft.com/office/drawing/2014/main" id="{918177A3-BE6C-4D06-BF6D-59F1EB57A1D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099455" y="1717183"/>
            <a:ext cx="3996545" cy="3745334"/>
          </a:xfrm>
          <a:prstGeom prst="rect">
            <a:avLst/>
          </a:prstGeom>
        </p:spPr>
      </p:pic>
    </p:spTree>
    <p:extLst>
      <p:ext uri="{BB962C8B-B14F-4D97-AF65-F5344CB8AC3E}">
        <p14:creationId xmlns:p14="http://schemas.microsoft.com/office/powerpoint/2010/main" val="230649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SQF</a:t>
            </a:r>
          </a:p>
        </p:txBody>
      </p:sp>
      <p:pic>
        <p:nvPicPr>
          <p:cNvPr id="17" name="Grafik 16">
            <a:extLst>
              <a:ext uri="{FF2B5EF4-FFF2-40B4-BE49-F238E27FC236}">
                <a16:creationId xmlns:a16="http://schemas.microsoft.com/office/drawing/2014/main" id="{BB6E8EE2-9F3D-484D-9615-4A2D0939B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215" y="507388"/>
            <a:ext cx="7592042" cy="5366981"/>
          </a:xfrm>
          <a:prstGeom prst="rect">
            <a:avLst/>
          </a:prstGeom>
        </p:spPr>
      </p:pic>
    </p:spTree>
    <p:extLst>
      <p:ext uri="{BB962C8B-B14F-4D97-AF65-F5344CB8AC3E}">
        <p14:creationId xmlns:p14="http://schemas.microsoft.com/office/powerpoint/2010/main" val="3613630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800" b="1" dirty="0">
                <a:solidFill>
                  <a:srgbClr val="FF9900"/>
                </a:solidFill>
              </a:rPr>
              <a:t>SQFCGF</a:t>
            </a:r>
          </a:p>
        </p:txBody>
      </p:sp>
      <p:sp>
        <p:nvSpPr>
          <p:cNvPr id="5" name="Textfeld 4">
            <a:extLst>
              <a:ext uri="{FF2B5EF4-FFF2-40B4-BE49-F238E27FC236}">
                <a16:creationId xmlns:a16="http://schemas.microsoft.com/office/drawing/2014/main" id="{C7331A4C-E937-468E-ADAB-06A2E3BF425F}"/>
              </a:ext>
            </a:extLst>
          </p:cNvPr>
          <p:cNvSpPr txBox="1"/>
          <p:nvPr/>
        </p:nvSpPr>
        <p:spPr>
          <a:xfrm>
            <a:off x="1951630" y="1721081"/>
            <a:ext cx="9921921" cy="923330"/>
          </a:xfrm>
          <a:prstGeom prst="rect">
            <a:avLst/>
          </a:prstGeom>
          <a:noFill/>
        </p:spPr>
        <p:txBody>
          <a:bodyPr wrap="square">
            <a:spAutoFit/>
          </a:bodyPr>
          <a:lstStyle/>
          <a:p>
            <a:r>
              <a:rPr lang="en-US" sz="5400" b="1" dirty="0">
                <a:solidFill>
                  <a:srgbClr val="FFC000"/>
                </a:solidFill>
              </a:rPr>
              <a:t>ECGFA-Net Project </a:t>
            </a:r>
            <a:r>
              <a:rPr lang="en-US" sz="3600" dirty="0"/>
              <a:t>(2015-2019)</a:t>
            </a:r>
            <a:endParaRPr lang="de-DE" sz="4400" dirty="0"/>
          </a:p>
        </p:txBody>
      </p:sp>
      <p:pic>
        <p:nvPicPr>
          <p:cNvPr id="3" name="Grafik 2">
            <a:extLst>
              <a:ext uri="{FF2B5EF4-FFF2-40B4-BE49-F238E27FC236}">
                <a16:creationId xmlns:a16="http://schemas.microsoft.com/office/drawing/2014/main" id="{18B78AA3-7066-4451-9B73-A4CB8ACA6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215" y="2681449"/>
            <a:ext cx="3757578" cy="3669163"/>
          </a:xfrm>
          <a:prstGeom prst="rect">
            <a:avLst/>
          </a:prstGeom>
        </p:spPr>
      </p:pic>
      <p:sp>
        <p:nvSpPr>
          <p:cNvPr id="7" name="Rectangle: Rounded Corners 3">
            <a:extLst>
              <a:ext uri="{FF2B5EF4-FFF2-40B4-BE49-F238E27FC236}">
                <a16:creationId xmlns:a16="http://schemas.microsoft.com/office/drawing/2014/main" id="{46F91FBD-839F-4EDF-A311-35BC935806AE}"/>
              </a:ext>
            </a:extLst>
          </p:cNvPr>
          <p:cNvSpPr/>
          <p:nvPr/>
        </p:nvSpPr>
        <p:spPr>
          <a:xfrm>
            <a:off x="5841241" y="3035121"/>
            <a:ext cx="4494663" cy="306468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10 Functions</a:t>
            </a:r>
          </a:p>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Levels 4, 5, 6, 7</a:t>
            </a:r>
          </a:p>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22 Learning Areas</a:t>
            </a:r>
          </a:p>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3 Types of LOs</a:t>
            </a:r>
          </a:p>
          <a:p>
            <a:pPr algn="ctr"/>
            <a:endParaRPr lang="en-US" b="1" dirty="0"/>
          </a:p>
        </p:txBody>
      </p:sp>
      <p:pic>
        <p:nvPicPr>
          <p:cNvPr id="4" name="Grafik 3">
            <a:extLst>
              <a:ext uri="{FF2B5EF4-FFF2-40B4-BE49-F238E27FC236}">
                <a16:creationId xmlns:a16="http://schemas.microsoft.com/office/drawing/2014/main" id="{7A11BF75-69D9-4344-82B7-718ACD9B48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5784" y="555538"/>
            <a:ext cx="3292125" cy="1036410"/>
          </a:xfrm>
          <a:prstGeom prst="rect">
            <a:avLst/>
          </a:prstGeom>
        </p:spPr>
      </p:pic>
      <p:pic>
        <p:nvPicPr>
          <p:cNvPr id="8" name="Grafik 7">
            <a:extLst>
              <a:ext uri="{FF2B5EF4-FFF2-40B4-BE49-F238E27FC236}">
                <a16:creationId xmlns:a16="http://schemas.microsoft.com/office/drawing/2014/main" id="{ABFEEDA7-D5FF-4372-9F27-37077EE3B9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5435" y="507388"/>
            <a:ext cx="3834716" cy="1237595"/>
          </a:xfrm>
          <a:prstGeom prst="rect">
            <a:avLst/>
          </a:prstGeom>
        </p:spPr>
      </p:pic>
    </p:spTree>
    <p:extLst>
      <p:ext uri="{BB962C8B-B14F-4D97-AF65-F5344CB8AC3E}">
        <p14:creationId xmlns:p14="http://schemas.microsoft.com/office/powerpoint/2010/main" val="65642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F03DE-BD7F-F203-9B44-6BA4C88EC92F}"/>
              </a:ext>
            </a:extLst>
          </p:cNvPr>
          <p:cNvSpPr>
            <a:spLocks noGrp="1"/>
          </p:cNvSpPr>
          <p:nvPr>
            <p:ph type="title"/>
          </p:nvPr>
        </p:nvSpPr>
        <p:spPr>
          <a:xfrm>
            <a:off x="1285792" y="194296"/>
            <a:ext cx="9905998" cy="1478570"/>
          </a:xfrm>
        </p:spPr>
        <p:txBody>
          <a:bodyPr>
            <a:normAutofit/>
          </a:bodyPr>
          <a:lstStyle/>
          <a:p>
            <a:r>
              <a:rPr lang="de-DE" sz="6600" b="1" dirty="0"/>
              <a:t>ESG 2015</a:t>
            </a:r>
            <a:endParaRPr lang="de-AT" sz="6600" b="1" dirty="0"/>
          </a:p>
        </p:txBody>
      </p:sp>
      <p:sp>
        <p:nvSpPr>
          <p:cNvPr id="4" name="Action Button: Help 3">
            <a:hlinkClick r:id="rId3" highlightClick="1"/>
            <a:extLst>
              <a:ext uri="{FF2B5EF4-FFF2-40B4-BE49-F238E27FC236}">
                <a16:creationId xmlns:a16="http://schemas.microsoft.com/office/drawing/2014/main" id="{9F64DB6A-03CA-9B39-E11F-4D4CDE27AF40}"/>
              </a:ext>
            </a:extLst>
          </p:cNvPr>
          <p:cNvSpPr/>
          <p:nvPr/>
        </p:nvSpPr>
        <p:spPr>
          <a:xfrm>
            <a:off x="6833938" y="598465"/>
            <a:ext cx="3702926" cy="3363935"/>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aphicFrame>
        <p:nvGraphicFramePr>
          <p:cNvPr id="6" name="Diagram 5">
            <a:extLst>
              <a:ext uri="{FF2B5EF4-FFF2-40B4-BE49-F238E27FC236}">
                <a16:creationId xmlns:a16="http://schemas.microsoft.com/office/drawing/2014/main" id="{659FBC9C-C53A-7C7F-A4BF-AA6CF5D6AA69}"/>
              </a:ext>
            </a:extLst>
          </p:cNvPr>
          <p:cNvGraphicFramePr/>
          <p:nvPr/>
        </p:nvGraphicFramePr>
        <p:xfrm>
          <a:off x="1000211" y="1445570"/>
          <a:ext cx="6438232" cy="48139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1667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xplosion: 14 Zacken 12">
            <a:extLst>
              <a:ext uri="{FF2B5EF4-FFF2-40B4-BE49-F238E27FC236}">
                <a16:creationId xmlns:a16="http://schemas.microsoft.com/office/drawing/2014/main" id="{45BB98B5-8479-4313-A1E1-E0F41CDAF4C0}"/>
              </a:ext>
            </a:extLst>
          </p:cNvPr>
          <p:cNvSpPr/>
          <p:nvPr/>
        </p:nvSpPr>
        <p:spPr>
          <a:xfrm rot="20674845">
            <a:off x="2797738" y="493415"/>
            <a:ext cx="3443902" cy="1680954"/>
          </a:xfrm>
          <a:prstGeom prst="irregularSeal2">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solidFill>
                  <a:srgbClr val="FFFF00"/>
                </a:solidFill>
              </a:rPr>
              <a:t>JCs</a:t>
            </a:r>
          </a:p>
        </p:txBody>
      </p:sp>
      <p:sp>
        <p:nvSpPr>
          <p:cNvPr id="6" name="Titel 1">
            <a:extLst>
              <a:ext uri="{FF2B5EF4-FFF2-40B4-BE49-F238E27FC236}">
                <a16:creationId xmlns:a16="http://schemas.microsoft.com/office/drawing/2014/main" id="{C94CB94E-E3A8-4161-ABA2-36B6F6264096}"/>
              </a:ext>
            </a:extLst>
          </p:cNvPr>
          <p:cNvSpPr txBox="1">
            <a:spLocks/>
          </p:cNvSpPr>
          <p:nvPr/>
        </p:nvSpPr>
        <p:spPr>
          <a:xfrm>
            <a:off x="692817" y="181054"/>
            <a:ext cx="2180255" cy="1327234"/>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800" b="1" dirty="0">
                <a:solidFill>
                  <a:srgbClr val="FF9900"/>
                </a:solidFill>
              </a:rPr>
              <a:t>ELEMENTS </a:t>
            </a:r>
            <a:r>
              <a:rPr lang="de-DE" sz="2800" b="1" dirty="0" err="1">
                <a:solidFill>
                  <a:srgbClr val="FF9900"/>
                </a:solidFill>
              </a:rPr>
              <a:t>of</a:t>
            </a:r>
            <a:r>
              <a:rPr lang="de-DE" sz="2800" b="1" dirty="0">
                <a:solidFill>
                  <a:srgbClr val="FF9900"/>
                </a:solidFill>
              </a:rPr>
              <a:t> </a:t>
            </a:r>
            <a:r>
              <a:rPr lang="de-DE" sz="2800" b="1" dirty="0" err="1">
                <a:solidFill>
                  <a:srgbClr val="FF9900"/>
                </a:solidFill>
              </a:rPr>
              <a:t>course</a:t>
            </a:r>
            <a:r>
              <a:rPr lang="de-DE" sz="2800" b="1" dirty="0">
                <a:solidFill>
                  <a:srgbClr val="FF9900"/>
                </a:solidFill>
              </a:rPr>
              <a:t> design</a:t>
            </a:r>
          </a:p>
        </p:txBody>
      </p:sp>
      <p:sp>
        <p:nvSpPr>
          <p:cNvPr id="2" name="Explosion: 14 Zacken 1">
            <a:extLst>
              <a:ext uri="{FF2B5EF4-FFF2-40B4-BE49-F238E27FC236}">
                <a16:creationId xmlns:a16="http://schemas.microsoft.com/office/drawing/2014/main" id="{82203E4B-96C8-47CC-95D5-4E6BC99A4D0A}"/>
              </a:ext>
            </a:extLst>
          </p:cNvPr>
          <p:cNvSpPr/>
          <p:nvPr/>
        </p:nvSpPr>
        <p:spPr>
          <a:xfrm rot="20796641">
            <a:off x="951675" y="3358082"/>
            <a:ext cx="5365038" cy="286544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err="1"/>
              <a:t>Constructive</a:t>
            </a:r>
            <a:r>
              <a:rPr lang="de-DE" sz="3200" dirty="0"/>
              <a:t> Alignment</a:t>
            </a:r>
          </a:p>
        </p:txBody>
      </p:sp>
      <p:sp>
        <p:nvSpPr>
          <p:cNvPr id="9" name="Explosion: 14 Zacken 8">
            <a:extLst>
              <a:ext uri="{FF2B5EF4-FFF2-40B4-BE49-F238E27FC236}">
                <a16:creationId xmlns:a16="http://schemas.microsoft.com/office/drawing/2014/main" id="{FD953FFA-E176-4B5F-B15B-6628771C207A}"/>
              </a:ext>
            </a:extLst>
          </p:cNvPr>
          <p:cNvSpPr/>
          <p:nvPr/>
        </p:nvSpPr>
        <p:spPr>
          <a:xfrm rot="1456756">
            <a:off x="1082826" y="1967594"/>
            <a:ext cx="3443902" cy="1680954"/>
          </a:xfrm>
          <a:prstGeom prst="irregularSeal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solidFill>
                  <a:srgbClr val="FFFF00"/>
                </a:solidFill>
              </a:rPr>
              <a:t>LOs</a:t>
            </a:r>
          </a:p>
        </p:txBody>
      </p:sp>
      <p:sp>
        <p:nvSpPr>
          <p:cNvPr id="10" name="Interaktive Schaltfläche: Informationen abrufen 9">
            <a:hlinkClick r:id="rId3" highlightClick="1"/>
            <a:extLst>
              <a:ext uri="{FF2B5EF4-FFF2-40B4-BE49-F238E27FC236}">
                <a16:creationId xmlns:a16="http://schemas.microsoft.com/office/drawing/2014/main" id="{989527BB-52FA-484C-A916-639D8F326351}"/>
              </a:ext>
            </a:extLst>
          </p:cNvPr>
          <p:cNvSpPr/>
          <p:nvPr/>
        </p:nvSpPr>
        <p:spPr>
          <a:xfrm>
            <a:off x="3327119" y="1953227"/>
            <a:ext cx="614150" cy="738369"/>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Explosion: 14 Zacken 11">
            <a:extLst>
              <a:ext uri="{FF2B5EF4-FFF2-40B4-BE49-F238E27FC236}">
                <a16:creationId xmlns:a16="http://schemas.microsoft.com/office/drawing/2014/main" id="{542445AF-70F8-47F5-A305-53BC81C23FE8}"/>
              </a:ext>
            </a:extLst>
          </p:cNvPr>
          <p:cNvSpPr/>
          <p:nvPr/>
        </p:nvSpPr>
        <p:spPr>
          <a:xfrm rot="670932">
            <a:off x="5670575" y="24586"/>
            <a:ext cx="4547410" cy="4413465"/>
          </a:xfrm>
          <a:prstGeom prst="irregularSeal2">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err="1"/>
              <a:t>Learner-centred</a:t>
            </a:r>
            <a:r>
              <a:rPr lang="de-DE" sz="3200" dirty="0"/>
              <a:t> vs. Teacher- </a:t>
            </a:r>
            <a:r>
              <a:rPr lang="de-DE" sz="3200" dirty="0" err="1"/>
              <a:t>centred</a:t>
            </a:r>
            <a:endParaRPr lang="de-DE" sz="3200" dirty="0"/>
          </a:p>
        </p:txBody>
      </p:sp>
      <p:sp>
        <p:nvSpPr>
          <p:cNvPr id="14" name="Textfeld 13">
            <a:extLst>
              <a:ext uri="{FF2B5EF4-FFF2-40B4-BE49-F238E27FC236}">
                <a16:creationId xmlns:a16="http://schemas.microsoft.com/office/drawing/2014/main" id="{83D6FA5E-9111-42A5-8C85-0A2CAEBB3931}"/>
              </a:ext>
            </a:extLst>
          </p:cNvPr>
          <p:cNvSpPr txBox="1"/>
          <p:nvPr/>
        </p:nvSpPr>
        <p:spPr>
          <a:xfrm>
            <a:off x="6575571" y="3837819"/>
            <a:ext cx="4592972" cy="3046988"/>
          </a:xfrm>
          <a:prstGeom prst="rect">
            <a:avLst/>
          </a:prstGeom>
          <a:noFill/>
        </p:spPr>
        <p:txBody>
          <a:bodyPr wrap="square" rtlCol="0">
            <a:spAutoFit/>
          </a:bodyPr>
          <a:lstStyle/>
          <a:p>
            <a:pPr marL="457200" indent="-457200">
              <a:buFont typeface="Arial" panose="020B0604020202020204" pitchFamily="34" charset="0"/>
              <a:buChar char="•"/>
            </a:pPr>
            <a:r>
              <a:rPr lang="de-DE" sz="3200" b="1" dirty="0"/>
              <a:t>Course </a:t>
            </a:r>
            <a:r>
              <a:rPr lang="de-DE" sz="3200" b="1" dirty="0" err="1"/>
              <a:t>Descriptors</a:t>
            </a:r>
            <a:endParaRPr lang="de-DE" sz="3200" b="1" dirty="0"/>
          </a:p>
          <a:p>
            <a:pPr marL="457200" indent="-457200">
              <a:buFont typeface="Arial" panose="020B0604020202020204" pitchFamily="34" charset="0"/>
              <a:buChar char="•"/>
            </a:pPr>
            <a:r>
              <a:rPr lang="de-DE" sz="3200" b="1" dirty="0" err="1"/>
              <a:t>Constraints</a:t>
            </a:r>
            <a:endParaRPr lang="de-DE" sz="3200" b="1" dirty="0"/>
          </a:p>
          <a:p>
            <a:pPr marL="457200" indent="-457200">
              <a:buFont typeface="Arial" panose="020B0604020202020204" pitchFamily="34" charset="0"/>
              <a:buChar char="•"/>
            </a:pPr>
            <a:r>
              <a:rPr lang="de-DE" sz="3200" b="1" dirty="0"/>
              <a:t>Learning </a:t>
            </a:r>
            <a:r>
              <a:rPr lang="de-DE" sz="3200" b="1" dirty="0" err="1"/>
              <a:t>Strategies</a:t>
            </a:r>
            <a:endParaRPr lang="de-DE" sz="3200" b="1" dirty="0"/>
          </a:p>
          <a:p>
            <a:pPr marL="457200" indent="-457200">
              <a:buFont typeface="Arial" panose="020B0604020202020204" pitchFamily="34" charset="0"/>
              <a:buChar char="•"/>
            </a:pPr>
            <a:r>
              <a:rPr lang="de-DE" sz="3200" b="1" dirty="0"/>
              <a:t>Assessment </a:t>
            </a:r>
            <a:r>
              <a:rPr lang="de-DE" sz="3200" b="1" dirty="0" err="1"/>
              <a:t>Strategies</a:t>
            </a:r>
            <a:endParaRPr lang="de-DE" sz="3200" b="1" dirty="0"/>
          </a:p>
          <a:p>
            <a:pPr marL="457200" indent="-457200">
              <a:buFont typeface="Arial" panose="020B0604020202020204" pitchFamily="34" charset="0"/>
              <a:buChar char="•"/>
            </a:pPr>
            <a:r>
              <a:rPr lang="de-DE" sz="3200" b="1" dirty="0"/>
              <a:t>Learning </a:t>
            </a:r>
            <a:r>
              <a:rPr lang="de-DE" sz="3200" b="1" dirty="0" err="1"/>
              <a:t>Phases</a:t>
            </a:r>
            <a:endParaRPr lang="de-DE" sz="3200" b="1" dirty="0"/>
          </a:p>
          <a:p>
            <a:pPr marL="457200" indent="-457200">
              <a:buFont typeface="Arial" panose="020B0604020202020204" pitchFamily="34" charset="0"/>
              <a:buChar char="•"/>
            </a:pPr>
            <a:r>
              <a:rPr lang="de-DE" sz="3200" b="1" dirty="0"/>
              <a:t>Etc. etc.</a:t>
            </a:r>
          </a:p>
        </p:txBody>
      </p:sp>
    </p:spTree>
    <p:extLst>
      <p:ext uri="{BB962C8B-B14F-4D97-AF65-F5344CB8AC3E}">
        <p14:creationId xmlns:p14="http://schemas.microsoft.com/office/powerpoint/2010/main" val="22612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9"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9F54C9-22C8-0043-1DD1-BD269E2227E9}"/>
              </a:ext>
            </a:extLst>
          </p:cNvPr>
          <p:cNvSpPr/>
          <p:nvPr/>
        </p:nvSpPr>
        <p:spPr>
          <a:xfrm>
            <a:off x="1611918" y="412868"/>
            <a:ext cx="8742586" cy="1569660"/>
          </a:xfrm>
          <a:prstGeom prst="rect">
            <a:avLst/>
          </a:prstGeom>
          <a:noFill/>
        </p:spPr>
        <p:txBody>
          <a:bodyPr wrap="none" lIns="91440" tIns="45720" rIns="91440" bIns="45720">
            <a:spAutoFit/>
          </a:bodyPr>
          <a:lstStyle/>
          <a:p>
            <a:pPr algn="ctr"/>
            <a:r>
              <a:rPr lang="en-GB" sz="4800" b="1" cap="none" spc="0" dirty="0">
                <a:ln w="22225">
                  <a:solidFill>
                    <a:schemeClr val="accent2"/>
                  </a:solidFill>
                  <a:prstDash val="solid"/>
                </a:ln>
                <a:solidFill>
                  <a:schemeClr val="accent2">
                    <a:lumMod val="50000"/>
                  </a:schemeClr>
                </a:solidFill>
                <a:effectLst/>
              </a:rPr>
              <a:t>Aligning Curricula to the SQFCGF</a:t>
            </a:r>
          </a:p>
          <a:p>
            <a:pPr algn="ctr"/>
            <a:r>
              <a:rPr lang="en-GB" sz="4800" b="1" cap="none" spc="0" dirty="0">
                <a:ln w="22225">
                  <a:solidFill>
                    <a:schemeClr val="accent2"/>
                  </a:solidFill>
                  <a:prstDash val="solid"/>
                </a:ln>
                <a:solidFill>
                  <a:schemeClr val="accent2">
                    <a:lumMod val="50000"/>
                  </a:schemeClr>
                </a:solidFill>
                <a:effectLst/>
              </a:rPr>
              <a:t>Some Requirements</a:t>
            </a:r>
          </a:p>
        </p:txBody>
      </p:sp>
      <p:pic>
        <p:nvPicPr>
          <p:cNvPr id="5" name="Picture 4">
            <a:extLst>
              <a:ext uri="{FF2B5EF4-FFF2-40B4-BE49-F238E27FC236}">
                <a16:creationId xmlns:a16="http://schemas.microsoft.com/office/drawing/2014/main" id="{DF734E6A-F302-72F0-AA16-FD3A61BEE246}"/>
              </a:ext>
            </a:extLst>
          </p:cNvPr>
          <p:cNvPicPr>
            <a:picLocks noChangeAspect="1"/>
          </p:cNvPicPr>
          <p:nvPr/>
        </p:nvPicPr>
        <p:blipFill>
          <a:blip r:embed="rId3"/>
          <a:stretch>
            <a:fillRect/>
          </a:stretch>
        </p:blipFill>
        <p:spPr>
          <a:xfrm>
            <a:off x="2604683" y="2427186"/>
            <a:ext cx="4433146" cy="3868547"/>
          </a:xfrm>
          <a:prstGeom prst="rect">
            <a:avLst/>
          </a:prstGeom>
        </p:spPr>
      </p:pic>
      <p:sp>
        <p:nvSpPr>
          <p:cNvPr id="2" name="Rectangle 3">
            <a:extLst>
              <a:ext uri="{FF2B5EF4-FFF2-40B4-BE49-F238E27FC236}">
                <a16:creationId xmlns:a16="http://schemas.microsoft.com/office/drawing/2014/main" id="{AAB5B416-2319-F94F-3382-97A869079FE3}"/>
              </a:ext>
            </a:extLst>
          </p:cNvPr>
          <p:cNvSpPr/>
          <p:nvPr/>
        </p:nvSpPr>
        <p:spPr>
          <a:xfrm>
            <a:off x="7206812" y="3308468"/>
            <a:ext cx="4304896" cy="830997"/>
          </a:xfrm>
          <a:prstGeom prst="rect">
            <a:avLst/>
          </a:prstGeom>
          <a:noFill/>
        </p:spPr>
        <p:txBody>
          <a:bodyPr wrap="none" lIns="91440" tIns="45720" rIns="91440" bIns="45720">
            <a:spAutoFit/>
          </a:bodyPr>
          <a:lstStyle/>
          <a:p>
            <a:pPr algn="ctr"/>
            <a:r>
              <a:rPr lang="en-GB" sz="4800" b="1" cap="none" spc="0" dirty="0">
                <a:ln w="22225">
                  <a:solidFill>
                    <a:schemeClr val="accent2"/>
                  </a:solidFill>
                  <a:prstDash val="solid"/>
                </a:ln>
                <a:solidFill>
                  <a:schemeClr val="accent2">
                    <a:lumMod val="50000"/>
                  </a:schemeClr>
                </a:solidFill>
                <a:effectLst/>
              </a:rPr>
              <a:t>Tipps and Tricks</a:t>
            </a:r>
          </a:p>
        </p:txBody>
      </p:sp>
    </p:spTree>
    <p:extLst>
      <p:ext uri="{BB962C8B-B14F-4D97-AF65-F5344CB8AC3E}">
        <p14:creationId xmlns:p14="http://schemas.microsoft.com/office/powerpoint/2010/main" val="263170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1BEF47-9B90-569D-2F6D-556454CBC9C2}"/>
              </a:ext>
            </a:extLst>
          </p:cNvPr>
          <p:cNvPicPr>
            <a:picLocks noChangeAspect="1"/>
          </p:cNvPicPr>
          <p:nvPr/>
        </p:nvPicPr>
        <p:blipFill>
          <a:blip r:embed="rId3"/>
          <a:stretch>
            <a:fillRect/>
          </a:stretch>
        </p:blipFill>
        <p:spPr>
          <a:xfrm>
            <a:off x="5665510" y="1687398"/>
            <a:ext cx="4349683" cy="4349683"/>
          </a:xfrm>
          <a:prstGeom prst="rect">
            <a:avLst/>
          </a:prstGeom>
        </p:spPr>
      </p:pic>
      <p:sp>
        <p:nvSpPr>
          <p:cNvPr id="3" name="Rectangle 2">
            <a:extLst>
              <a:ext uri="{FF2B5EF4-FFF2-40B4-BE49-F238E27FC236}">
                <a16:creationId xmlns:a16="http://schemas.microsoft.com/office/drawing/2014/main" id="{6A3BCF51-6F08-0329-1109-5C65096540DC}"/>
              </a:ext>
            </a:extLst>
          </p:cNvPr>
          <p:cNvSpPr/>
          <p:nvPr/>
        </p:nvSpPr>
        <p:spPr>
          <a:xfrm>
            <a:off x="1645227" y="632383"/>
            <a:ext cx="10259026" cy="830997"/>
          </a:xfrm>
          <a:prstGeom prst="rect">
            <a:avLst/>
          </a:prstGeom>
          <a:noFill/>
        </p:spPr>
        <p:txBody>
          <a:bodyPr wrap="none" lIns="91440" tIns="45720" rIns="91440" bIns="45720">
            <a:spAutoFit/>
          </a:bodyPr>
          <a:lstStyle/>
          <a:p>
            <a:pPr algn="ctr"/>
            <a:r>
              <a:rPr lang="en-GB" sz="4800" b="1" cap="none" spc="0" dirty="0">
                <a:ln w="22225">
                  <a:solidFill>
                    <a:schemeClr val="accent2"/>
                  </a:solidFill>
                  <a:prstDash val="solid"/>
                </a:ln>
                <a:solidFill>
                  <a:schemeClr val="accent2">
                    <a:lumMod val="50000"/>
                  </a:schemeClr>
                </a:solidFill>
                <a:effectLst/>
              </a:rPr>
              <a:t>Implementation Challenges &amp; Solutions</a:t>
            </a:r>
          </a:p>
        </p:txBody>
      </p:sp>
      <p:sp>
        <p:nvSpPr>
          <p:cNvPr id="4" name="Rectangle 2">
            <a:extLst>
              <a:ext uri="{FF2B5EF4-FFF2-40B4-BE49-F238E27FC236}">
                <a16:creationId xmlns:a16="http://schemas.microsoft.com/office/drawing/2014/main" id="{103B266B-8370-0E5D-18A7-4CAD3BAF27B0}"/>
              </a:ext>
            </a:extLst>
          </p:cNvPr>
          <p:cNvSpPr/>
          <p:nvPr/>
        </p:nvSpPr>
        <p:spPr>
          <a:xfrm>
            <a:off x="1645227" y="2598003"/>
            <a:ext cx="1911101" cy="830997"/>
          </a:xfrm>
          <a:prstGeom prst="rect">
            <a:avLst/>
          </a:prstGeom>
          <a:noFill/>
        </p:spPr>
        <p:txBody>
          <a:bodyPr wrap="none" lIns="91440" tIns="45720" rIns="91440" bIns="45720">
            <a:spAutoFit/>
          </a:bodyPr>
          <a:lstStyle/>
          <a:p>
            <a:pPr algn="ctr"/>
            <a:r>
              <a:rPr lang="en-GB" sz="4800" b="1" cap="none" spc="0" dirty="0">
                <a:ln w="22225">
                  <a:solidFill>
                    <a:schemeClr val="accent2"/>
                  </a:solidFill>
                  <a:prstDash val="solid"/>
                </a:ln>
                <a:solidFill>
                  <a:schemeClr val="accent2">
                    <a:lumMod val="50000"/>
                  </a:schemeClr>
                </a:solidFill>
                <a:effectLst/>
              </a:rPr>
              <a:t>Slide 1</a:t>
            </a:r>
          </a:p>
        </p:txBody>
      </p:sp>
    </p:spTree>
    <p:extLst>
      <p:ext uri="{BB962C8B-B14F-4D97-AF65-F5344CB8AC3E}">
        <p14:creationId xmlns:p14="http://schemas.microsoft.com/office/powerpoint/2010/main" val="2323022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1BEF47-9B90-569D-2F6D-556454CBC9C2}"/>
              </a:ext>
            </a:extLst>
          </p:cNvPr>
          <p:cNvPicPr>
            <a:picLocks noChangeAspect="1"/>
          </p:cNvPicPr>
          <p:nvPr/>
        </p:nvPicPr>
        <p:blipFill>
          <a:blip r:embed="rId3"/>
          <a:stretch>
            <a:fillRect/>
          </a:stretch>
        </p:blipFill>
        <p:spPr>
          <a:xfrm>
            <a:off x="5665510" y="1687398"/>
            <a:ext cx="4349683" cy="4349683"/>
          </a:xfrm>
          <a:prstGeom prst="rect">
            <a:avLst/>
          </a:prstGeom>
        </p:spPr>
      </p:pic>
      <p:sp>
        <p:nvSpPr>
          <p:cNvPr id="3" name="Rectangle 2">
            <a:extLst>
              <a:ext uri="{FF2B5EF4-FFF2-40B4-BE49-F238E27FC236}">
                <a16:creationId xmlns:a16="http://schemas.microsoft.com/office/drawing/2014/main" id="{6A3BCF51-6F08-0329-1109-5C65096540DC}"/>
              </a:ext>
            </a:extLst>
          </p:cNvPr>
          <p:cNvSpPr/>
          <p:nvPr/>
        </p:nvSpPr>
        <p:spPr>
          <a:xfrm>
            <a:off x="1645227" y="632383"/>
            <a:ext cx="10259026" cy="830997"/>
          </a:xfrm>
          <a:prstGeom prst="rect">
            <a:avLst/>
          </a:prstGeom>
          <a:noFill/>
        </p:spPr>
        <p:txBody>
          <a:bodyPr wrap="none" lIns="91440" tIns="45720" rIns="91440" bIns="45720">
            <a:spAutoFit/>
          </a:bodyPr>
          <a:lstStyle/>
          <a:p>
            <a:pPr algn="ctr"/>
            <a:r>
              <a:rPr lang="en-GB" sz="4800" b="1" cap="none" spc="0" dirty="0">
                <a:ln w="22225">
                  <a:solidFill>
                    <a:schemeClr val="accent2"/>
                  </a:solidFill>
                  <a:prstDash val="solid"/>
                </a:ln>
                <a:solidFill>
                  <a:schemeClr val="accent2">
                    <a:lumMod val="50000"/>
                  </a:schemeClr>
                </a:solidFill>
                <a:effectLst/>
              </a:rPr>
              <a:t>Implementation Challenges &amp; Solutions</a:t>
            </a:r>
          </a:p>
        </p:txBody>
      </p:sp>
      <p:sp>
        <p:nvSpPr>
          <p:cNvPr id="4" name="Rectangle 2">
            <a:extLst>
              <a:ext uri="{FF2B5EF4-FFF2-40B4-BE49-F238E27FC236}">
                <a16:creationId xmlns:a16="http://schemas.microsoft.com/office/drawing/2014/main" id="{A6C59F5A-C9BC-E671-3EEC-008BCC66AE48}"/>
              </a:ext>
            </a:extLst>
          </p:cNvPr>
          <p:cNvSpPr/>
          <p:nvPr/>
        </p:nvSpPr>
        <p:spPr>
          <a:xfrm>
            <a:off x="1645227" y="2598003"/>
            <a:ext cx="1911101" cy="830997"/>
          </a:xfrm>
          <a:prstGeom prst="rect">
            <a:avLst/>
          </a:prstGeom>
          <a:noFill/>
        </p:spPr>
        <p:txBody>
          <a:bodyPr wrap="none" lIns="91440" tIns="45720" rIns="91440" bIns="45720">
            <a:spAutoFit/>
          </a:bodyPr>
          <a:lstStyle/>
          <a:p>
            <a:pPr algn="ctr"/>
            <a:r>
              <a:rPr lang="en-GB" sz="4800" b="1" cap="none" spc="0" dirty="0">
                <a:ln w="22225">
                  <a:solidFill>
                    <a:schemeClr val="accent2"/>
                  </a:solidFill>
                  <a:prstDash val="solid"/>
                </a:ln>
                <a:solidFill>
                  <a:schemeClr val="accent2">
                    <a:lumMod val="50000"/>
                  </a:schemeClr>
                </a:solidFill>
                <a:effectLst/>
              </a:rPr>
              <a:t>Slide 2</a:t>
            </a:r>
          </a:p>
        </p:txBody>
      </p:sp>
    </p:spTree>
    <p:extLst>
      <p:ext uri="{BB962C8B-B14F-4D97-AF65-F5344CB8AC3E}">
        <p14:creationId xmlns:p14="http://schemas.microsoft.com/office/powerpoint/2010/main" val="30693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C36C89-7367-E1C3-07EF-27CFB8604E90}"/>
              </a:ext>
            </a:extLst>
          </p:cNvPr>
          <p:cNvSpPr txBox="1"/>
          <p:nvPr/>
        </p:nvSpPr>
        <p:spPr>
          <a:xfrm rot="20677751">
            <a:off x="2176534" y="437537"/>
            <a:ext cx="3662410" cy="584775"/>
          </a:xfrm>
          <a:prstGeom prst="rect">
            <a:avLst/>
          </a:prstGeom>
          <a:noFill/>
        </p:spPr>
        <p:txBody>
          <a:bodyPr wrap="square" rtlCol="0">
            <a:spAutoFit/>
          </a:bodyPr>
          <a:lstStyle/>
          <a:p>
            <a:r>
              <a:rPr lang="de-DE" sz="3200" dirty="0"/>
              <a:t>Template Approach</a:t>
            </a:r>
            <a:endParaRPr lang="de-AT" sz="3200" dirty="0"/>
          </a:p>
        </p:txBody>
      </p:sp>
      <p:sp>
        <p:nvSpPr>
          <p:cNvPr id="4" name="TextBox 3">
            <a:extLst>
              <a:ext uri="{FF2B5EF4-FFF2-40B4-BE49-F238E27FC236}">
                <a16:creationId xmlns:a16="http://schemas.microsoft.com/office/drawing/2014/main" id="{72B9B0CD-79AE-EE46-BAC5-BA1A4B34EE64}"/>
              </a:ext>
            </a:extLst>
          </p:cNvPr>
          <p:cNvSpPr txBox="1"/>
          <p:nvPr/>
        </p:nvSpPr>
        <p:spPr>
          <a:xfrm rot="20616815">
            <a:off x="4600275" y="3393497"/>
            <a:ext cx="3376727" cy="584775"/>
          </a:xfrm>
          <a:prstGeom prst="rect">
            <a:avLst/>
          </a:prstGeom>
          <a:noFill/>
        </p:spPr>
        <p:txBody>
          <a:bodyPr wrap="square" rtlCol="0">
            <a:spAutoFit/>
          </a:bodyPr>
          <a:lstStyle/>
          <a:p>
            <a:r>
              <a:rPr lang="de-DE" sz="3200" dirty="0"/>
              <a:t>Iterative </a:t>
            </a:r>
            <a:r>
              <a:rPr lang="de-DE" sz="3200" dirty="0" err="1"/>
              <a:t>Process</a:t>
            </a:r>
            <a:endParaRPr lang="de-AT" sz="3200" dirty="0"/>
          </a:p>
        </p:txBody>
      </p:sp>
      <p:sp>
        <p:nvSpPr>
          <p:cNvPr id="5" name="TextBox 4">
            <a:extLst>
              <a:ext uri="{FF2B5EF4-FFF2-40B4-BE49-F238E27FC236}">
                <a16:creationId xmlns:a16="http://schemas.microsoft.com/office/drawing/2014/main" id="{0F8FA0FD-9512-8843-A31C-046990A2D8C9}"/>
              </a:ext>
            </a:extLst>
          </p:cNvPr>
          <p:cNvSpPr txBox="1"/>
          <p:nvPr/>
        </p:nvSpPr>
        <p:spPr>
          <a:xfrm rot="20619909">
            <a:off x="223929" y="486383"/>
            <a:ext cx="2700555" cy="584775"/>
          </a:xfrm>
          <a:prstGeom prst="rect">
            <a:avLst/>
          </a:prstGeom>
          <a:noFill/>
        </p:spPr>
        <p:txBody>
          <a:bodyPr wrap="square" rtlCol="0">
            <a:spAutoFit/>
          </a:bodyPr>
          <a:lstStyle/>
          <a:p>
            <a:r>
              <a:rPr lang="de-DE" sz="3200" dirty="0"/>
              <a:t>Training Needs</a:t>
            </a:r>
            <a:endParaRPr lang="de-AT" sz="3200" dirty="0"/>
          </a:p>
        </p:txBody>
      </p:sp>
      <p:sp>
        <p:nvSpPr>
          <p:cNvPr id="6" name="TextBox 5">
            <a:extLst>
              <a:ext uri="{FF2B5EF4-FFF2-40B4-BE49-F238E27FC236}">
                <a16:creationId xmlns:a16="http://schemas.microsoft.com/office/drawing/2014/main" id="{08B1327E-2A77-B838-AA91-2F785598D33E}"/>
              </a:ext>
            </a:extLst>
          </p:cNvPr>
          <p:cNvSpPr txBox="1"/>
          <p:nvPr/>
        </p:nvSpPr>
        <p:spPr>
          <a:xfrm rot="20619909">
            <a:off x="8575086" y="294665"/>
            <a:ext cx="2292934" cy="584775"/>
          </a:xfrm>
          <a:prstGeom prst="rect">
            <a:avLst/>
          </a:prstGeom>
          <a:noFill/>
        </p:spPr>
        <p:txBody>
          <a:bodyPr wrap="square" rtlCol="0">
            <a:spAutoFit/>
          </a:bodyPr>
          <a:lstStyle/>
          <a:p>
            <a:r>
              <a:rPr lang="de-DE" sz="3200" dirty="0"/>
              <a:t>Course </a:t>
            </a:r>
            <a:r>
              <a:rPr lang="de-DE" sz="3200" dirty="0" err="1"/>
              <a:t>Aim</a:t>
            </a:r>
            <a:endParaRPr lang="de-AT" sz="3200" dirty="0"/>
          </a:p>
        </p:txBody>
      </p:sp>
      <p:sp>
        <p:nvSpPr>
          <p:cNvPr id="7" name="TextBox 6">
            <a:extLst>
              <a:ext uri="{FF2B5EF4-FFF2-40B4-BE49-F238E27FC236}">
                <a16:creationId xmlns:a16="http://schemas.microsoft.com/office/drawing/2014/main" id="{48FF325F-0243-EFCC-3519-EEC4C144B249}"/>
              </a:ext>
            </a:extLst>
          </p:cNvPr>
          <p:cNvSpPr txBox="1"/>
          <p:nvPr/>
        </p:nvSpPr>
        <p:spPr>
          <a:xfrm rot="336030">
            <a:off x="5786086" y="294667"/>
            <a:ext cx="2634761" cy="584775"/>
          </a:xfrm>
          <a:prstGeom prst="rect">
            <a:avLst/>
          </a:prstGeom>
          <a:noFill/>
        </p:spPr>
        <p:txBody>
          <a:bodyPr wrap="square" rtlCol="0">
            <a:spAutoFit/>
          </a:bodyPr>
          <a:lstStyle/>
          <a:p>
            <a:r>
              <a:rPr lang="de-DE" sz="3200" dirty="0"/>
              <a:t>Course Title</a:t>
            </a:r>
            <a:endParaRPr lang="de-AT" sz="3200" dirty="0"/>
          </a:p>
        </p:txBody>
      </p:sp>
      <p:sp>
        <p:nvSpPr>
          <p:cNvPr id="8" name="TextBox 7">
            <a:extLst>
              <a:ext uri="{FF2B5EF4-FFF2-40B4-BE49-F238E27FC236}">
                <a16:creationId xmlns:a16="http://schemas.microsoft.com/office/drawing/2014/main" id="{C026A184-549C-25CD-4D38-0A07D53FD46A}"/>
              </a:ext>
            </a:extLst>
          </p:cNvPr>
          <p:cNvSpPr txBox="1"/>
          <p:nvPr/>
        </p:nvSpPr>
        <p:spPr>
          <a:xfrm rot="20619909">
            <a:off x="3954134" y="1624455"/>
            <a:ext cx="2582266" cy="584775"/>
          </a:xfrm>
          <a:prstGeom prst="rect">
            <a:avLst/>
          </a:prstGeom>
          <a:noFill/>
        </p:spPr>
        <p:txBody>
          <a:bodyPr wrap="square" rtlCol="0">
            <a:spAutoFit/>
          </a:bodyPr>
          <a:lstStyle/>
          <a:p>
            <a:r>
              <a:rPr lang="de-DE" sz="3200" dirty="0"/>
              <a:t>Target Group</a:t>
            </a:r>
            <a:endParaRPr lang="de-AT" sz="3200" dirty="0"/>
          </a:p>
        </p:txBody>
      </p:sp>
      <p:sp>
        <p:nvSpPr>
          <p:cNvPr id="9" name="TextBox 8">
            <a:extLst>
              <a:ext uri="{FF2B5EF4-FFF2-40B4-BE49-F238E27FC236}">
                <a16:creationId xmlns:a16="http://schemas.microsoft.com/office/drawing/2014/main" id="{0C9C7769-7623-64B4-D603-9380B344D21F}"/>
              </a:ext>
            </a:extLst>
          </p:cNvPr>
          <p:cNvSpPr txBox="1"/>
          <p:nvPr/>
        </p:nvSpPr>
        <p:spPr>
          <a:xfrm rot="20619909">
            <a:off x="7111279" y="1348534"/>
            <a:ext cx="3687331" cy="584775"/>
          </a:xfrm>
          <a:prstGeom prst="rect">
            <a:avLst/>
          </a:prstGeom>
          <a:noFill/>
        </p:spPr>
        <p:txBody>
          <a:bodyPr wrap="square" rtlCol="0">
            <a:spAutoFit/>
          </a:bodyPr>
          <a:lstStyle/>
          <a:p>
            <a:r>
              <a:rPr lang="de-DE" sz="3200" dirty="0"/>
              <a:t>Entry </a:t>
            </a:r>
            <a:r>
              <a:rPr lang="de-DE" sz="3200" dirty="0" err="1"/>
              <a:t>Requirements</a:t>
            </a:r>
            <a:endParaRPr lang="de-AT" sz="3200" dirty="0"/>
          </a:p>
        </p:txBody>
      </p:sp>
      <p:sp>
        <p:nvSpPr>
          <p:cNvPr id="10" name="TextBox 9">
            <a:extLst>
              <a:ext uri="{FF2B5EF4-FFF2-40B4-BE49-F238E27FC236}">
                <a16:creationId xmlns:a16="http://schemas.microsoft.com/office/drawing/2014/main" id="{6D095556-C853-8333-7D3D-E30BDD89A691}"/>
              </a:ext>
            </a:extLst>
          </p:cNvPr>
          <p:cNvSpPr txBox="1"/>
          <p:nvPr/>
        </p:nvSpPr>
        <p:spPr>
          <a:xfrm rot="20619909">
            <a:off x="579332" y="1797577"/>
            <a:ext cx="3387541" cy="584775"/>
          </a:xfrm>
          <a:prstGeom prst="rect">
            <a:avLst/>
          </a:prstGeom>
          <a:noFill/>
        </p:spPr>
        <p:txBody>
          <a:bodyPr wrap="square" rtlCol="0">
            <a:spAutoFit/>
          </a:bodyPr>
          <a:lstStyle/>
          <a:p>
            <a:r>
              <a:rPr lang="de-DE" sz="3200" dirty="0"/>
              <a:t>Course </a:t>
            </a:r>
            <a:r>
              <a:rPr lang="de-DE" sz="3200" dirty="0" err="1"/>
              <a:t>Constraints</a:t>
            </a:r>
            <a:endParaRPr lang="de-AT" sz="3200" dirty="0"/>
          </a:p>
        </p:txBody>
      </p:sp>
      <p:sp>
        <p:nvSpPr>
          <p:cNvPr id="12" name="TextBox 11">
            <a:extLst>
              <a:ext uri="{FF2B5EF4-FFF2-40B4-BE49-F238E27FC236}">
                <a16:creationId xmlns:a16="http://schemas.microsoft.com/office/drawing/2014/main" id="{EA3B6F24-3FFC-1E43-F340-2ECB5776932C}"/>
              </a:ext>
            </a:extLst>
          </p:cNvPr>
          <p:cNvSpPr txBox="1"/>
          <p:nvPr/>
        </p:nvSpPr>
        <p:spPr>
          <a:xfrm>
            <a:off x="1580619" y="4575530"/>
            <a:ext cx="6871852" cy="584775"/>
          </a:xfrm>
          <a:prstGeom prst="rect">
            <a:avLst/>
          </a:prstGeom>
          <a:noFill/>
        </p:spPr>
        <p:txBody>
          <a:bodyPr wrap="square" rtlCol="0">
            <a:spAutoFit/>
          </a:bodyPr>
          <a:lstStyle/>
          <a:p>
            <a:r>
              <a:rPr lang="de-DE" sz="3200" dirty="0"/>
              <a:t>Triangulation – </a:t>
            </a:r>
            <a:r>
              <a:rPr lang="de-DE" sz="3200" dirty="0" err="1"/>
              <a:t>Constructive</a:t>
            </a:r>
            <a:r>
              <a:rPr lang="de-DE" sz="3200" dirty="0"/>
              <a:t> Alignment</a:t>
            </a:r>
            <a:endParaRPr lang="de-AT" sz="3200" dirty="0"/>
          </a:p>
        </p:txBody>
      </p:sp>
      <p:sp>
        <p:nvSpPr>
          <p:cNvPr id="13" name="TextBox 12">
            <a:extLst>
              <a:ext uri="{FF2B5EF4-FFF2-40B4-BE49-F238E27FC236}">
                <a16:creationId xmlns:a16="http://schemas.microsoft.com/office/drawing/2014/main" id="{A65E2057-FDCC-096A-D594-F6D15D1E0BF6}"/>
              </a:ext>
            </a:extLst>
          </p:cNvPr>
          <p:cNvSpPr txBox="1"/>
          <p:nvPr/>
        </p:nvSpPr>
        <p:spPr>
          <a:xfrm rot="20880032">
            <a:off x="357831" y="2804613"/>
            <a:ext cx="6487245" cy="584775"/>
          </a:xfrm>
          <a:prstGeom prst="rect">
            <a:avLst/>
          </a:prstGeom>
          <a:noFill/>
        </p:spPr>
        <p:txBody>
          <a:bodyPr wrap="square" rtlCol="0">
            <a:spAutoFit/>
          </a:bodyPr>
          <a:lstStyle/>
          <a:p>
            <a:r>
              <a:rPr lang="de-DE" sz="3200" dirty="0"/>
              <a:t>SQFCGF-Learning Outcomes (K S RA)</a:t>
            </a:r>
            <a:endParaRPr lang="de-AT" sz="3200" dirty="0"/>
          </a:p>
        </p:txBody>
      </p:sp>
      <p:sp>
        <p:nvSpPr>
          <p:cNvPr id="14" name="TextBox 13">
            <a:extLst>
              <a:ext uri="{FF2B5EF4-FFF2-40B4-BE49-F238E27FC236}">
                <a16:creationId xmlns:a16="http://schemas.microsoft.com/office/drawing/2014/main" id="{A1ED0C91-2D6C-DEE8-215B-5D47BD7D36E0}"/>
              </a:ext>
            </a:extLst>
          </p:cNvPr>
          <p:cNvSpPr txBox="1"/>
          <p:nvPr/>
        </p:nvSpPr>
        <p:spPr>
          <a:xfrm rot="20619909">
            <a:off x="7925071" y="2205246"/>
            <a:ext cx="2582266" cy="584775"/>
          </a:xfrm>
          <a:prstGeom prst="rect">
            <a:avLst/>
          </a:prstGeom>
          <a:noFill/>
        </p:spPr>
        <p:txBody>
          <a:bodyPr wrap="square" rtlCol="0">
            <a:spAutoFit/>
          </a:bodyPr>
          <a:lstStyle/>
          <a:p>
            <a:r>
              <a:rPr lang="de-DE" sz="3200" dirty="0"/>
              <a:t>Course Level</a:t>
            </a:r>
            <a:endParaRPr lang="de-AT" sz="3200" dirty="0"/>
          </a:p>
        </p:txBody>
      </p:sp>
      <p:sp>
        <p:nvSpPr>
          <p:cNvPr id="15" name="TextBox 14">
            <a:extLst>
              <a:ext uri="{FF2B5EF4-FFF2-40B4-BE49-F238E27FC236}">
                <a16:creationId xmlns:a16="http://schemas.microsoft.com/office/drawing/2014/main" id="{4AE825A6-4191-C2CE-4BA4-CC8343C78033}"/>
              </a:ext>
            </a:extLst>
          </p:cNvPr>
          <p:cNvSpPr txBox="1"/>
          <p:nvPr/>
        </p:nvSpPr>
        <p:spPr>
          <a:xfrm>
            <a:off x="2273102" y="6154806"/>
            <a:ext cx="4090793" cy="584775"/>
          </a:xfrm>
          <a:prstGeom prst="rect">
            <a:avLst/>
          </a:prstGeom>
          <a:noFill/>
        </p:spPr>
        <p:txBody>
          <a:bodyPr wrap="square" rtlCol="0">
            <a:spAutoFit/>
          </a:bodyPr>
          <a:lstStyle/>
          <a:p>
            <a:r>
              <a:rPr lang="de-DE" sz="3200" dirty="0" err="1"/>
              <a:t>Facilitation</a:t>
            </a:r>
            <a:r>
              <a:rPr lang="de-DE" sz="3200" dirty="0"/>
              <a:t> </a:t>
            </a:r>
            <a:r>
              <a:rPr lang="de-DE" sz="3200" dirty="0" err="1"/>
              <a:t>of</a:t>
            </a:r>
            <a:r>
              <a:rPr lang="de-DE" sz="3200" dirty="0"/>
              <a:t> Learning</a:t>
            </a:r>
            <a:endParaRPr lang="de-AT" sz="3200" dirty="0"/>
          </a:p>
        </p:txBody>
      </p:sp>
      <p:sp>
        <p:nvSpPr>
          <p:cNvPr id="16" name="TextBox 15">
            <a:extLst>
              <a:ext uri="{FF2B5EF4-FFF2-40B4-BE49-F238E27FC236}">
                <a16:creationId xmlns:a16="http://schemas.microsoft.com/office/drawing/2014/main" id="{54D22B05-31D5-D507-0BF1-99735C856DF5}"/>
              </a:ext>
            </a:extLst>
          </p:cNvPr>
          <p:cNvSpPr txBox="1"/>
          <p:nvPr/>
        </p:nvSpPr>
        <p:spPr>
          <a:xfrm rot="1263205">
            <a:off x="4851537" y="5624585"/>
            <a:ext cx="3689909" cy="584775"/>
          </a:xfrm>
          <a:prstGeom prst="rect">
            <a:avLst/>
          </a:prstGeom>
          <a:noFill/>
        </p:spPr>
        <p:txBody>
          <a:bodyPr wrap="square" rtlCol="0">
            <a:spAutoFit/>
          </a:bodyPr>
          <a:lstStyle/>
          <a:p>
            <a:r>
              <a:rPr lang="de-DE" sz="3200" dirty="0"/>
              <a:t>Assessment </a:t>
            </a:r>
            <a:r>
              <a:rPr lang="de-DE" sz="3200" dirty="0" err="1"/>
              <a:t>Strategy</a:t>
            </a:r>
            <a:endParaRPr lang="de-AT" sz="3200" dirty="0"/>
          </a:p>
        </p:txBody>
      </p:sp>
      <p:sp>
        <p:nvSpPr>
          <p:cNvPr id="17" name="TextBox 16">
            <a:extLst>
              <a:ext uri="{FF2B5EF4-FFF2-40B4-BE49-F238E27FC236}">
                <a16:creationId xmlns:a16="http://schemas.microsoft.com/office/drawing/2014/main" id="{794355B7-11BC-9749-717F-CE7CD8CB8499}"/>
              </a:ext>
            </a:extLst>
          </p:cNvPr>
          <p:cNvSpPr txBox="1"/>
          <p:nvPr/>
        </p:nvSpPr>
        <p:spPr>
          <a:xfrm rot="158236">
            <a:off x="8113387" y="3374148"/>
            <a:ext cx="2928152" cy="584775"/>
          </a:xfrm>
          <a:prstGeom prst="rect">
            <a:avLst/>
          </a:prstGeom>
          <a:noFill/>
        </p:spPr>
        <p:txBody>
          <a:bodyPr wrap="square" rtlCol="0">
            <a:spAutoFit/>
          </a:bodyPr>
          <a:lstStyle/>
          <a:p>
            <a:r>
              <a:rPr lang="de-DE" sz="3200" dirty="0"/>
              <a:t>Course Content</a:t>
            </a:r>
            <a:endParaRPr lang="de-AT" sz="3200" dirty="0"/>
          </a:p>
        </p:txBody>
      </p:sp>
      <p:sp>
        <p:nvSpPr>
          <p:cNvPr id="19" name="TextBox 18">
            <a:extLst>
              <a:ext uri="{FF2B5EF4-FFF2-40B4-BE49-F238E27FC236}">
                <a16:creationId xmlns:a16="http://schemas.microsoft.com/office/drawing/2014/main" id="{3BEE0977-8789-1237-FE36-55BD7FF23725}"/>
              </a:ext>
            </a:extLst>
          </p:cNvPr>
          <p:cNvSpPr txBox="1"/>
          <p:nvPr/>
        </p:nvSpPr>
        <p:spPr>
          <a:xfrm rot="20619909">
            <a:off x="368111" y="5563636"/>
            <a:ext cx="3256000" cy="584775"/>
          </a:xfrm>
          <a:prstGeom prst="rect">
            <a:avLst/>
          </a:prstGeom>
          <a:noFill/>
        </p:spPr>
        <p:txBody>
          <a:bodyPr wrap="square" rtlCol="0">
            <a:spAutoFit/>
          </a:bodyPr>
          <a:lstStyle/>
          <a:p>
            <a:r>
              <a:rPr lang="de-DE" sz="3200" dirty="0"/>
              <a:t>Learning </a:t>
            </a:r>
            <a:r>
              <a:rPr lang="de-DE" sz="3200" dirty="0" err="1"/>
              <a:t>Strategy</a:t>
            </a:r>
            <a:endParaRPr lang="de-AT" sz="3200" dirty="0"/>
          </a:p>
        </p:txBody>
      </p:sp>
      <p:sp>
        <p:nvSpPr>
          <p:cNvPr id="20" name="TextBox 19">
            <a:extLst>
              <a:ext uri="{FF2B5EF4-FFF2-40B4-BE49-F238E27FC236}">
                <a16:creationId xmlns:a16="http://schemas.microsoft.com/office/drawing/2014/main" id="{9E3B976E-A8BE-CC56-3602-0111BE1C5A96}"/>
              </a:ext>
            </a:extLst>
          </p:cNvPr>
          <p:cNvSpPr txBox="1"/>
          <p:nvPr/>
        </p:nvSpPr>
        <p:spPr>
          <a:xfrm rot="20619909">
            <a:off x="793763" y="3843306"/>
            <a:ext cx="3256000" cy="584775"/>
          </a:xfrm>
          <a:prstGeom prst="rect">
            <a:avLst/>
          </a:prstGeom>
          <a:noFill/>
        </p:spPr>
        <p:txBody>
          <a:bodyPr wrap="square" rtlCol="0">
            <a:spAutoFit/>
          </a:bodyPr>
          <a:lstStyle/>
          <a:p>
            <a:r>
              <a:rPr lang="de-DE" sz="3200" dirty="0"/>
              <a:t>Cross </a:t>
            </a:r>
            <a:r>
              <a:rPr lang="de-DE" sz="3200" dirty="0" err="1"/>
              <a:t>Referencing</a:t>
            </a:r>
            <a:endParaRPr lang="de-AT" sz="3200" dirty="0"/>
          </a:p>
        </p:txBody>
      </p:sp>
      <p:sp>
        <p:nvSpPr>
          <p:cNvPr id="21" name="TextBox 20">
            <a:extLst>
              <a:ext uri="{FF2B5EF4-FFF2-40B4-BE49-F238E27FC236}">
                <a16:creationId xmlns:a16="http://schemas.microsoft.com/office/drawing/2014/main" id="{E022C0EA-0277-3B0C-5AEC-4562F0104AE2}"/>
              </a:ext>
            </a:extLst>
          </p:cNvPr>
          <p:cNvSpPr txBox="1"/>
          <p:nvPr/>
        </p:nvSpPr>
        <p:spPr>
          <a:xfrm rot="20619909">
            <a:off x="8538240" y="4430273"/>
            <a:ext cx="3256000" cy="1077218"/>
          </a:xfrm>
          <a:prstGeom prst="rect">
            <a:avLst/>
          </a:prstGeom>
          <a:noFill/>
        </p:spPr>
        <p:txBody>
          <a:bodyPr wrap="square" rtlCol="0">
            <a:spAutoFit/>
          </a:bodyPr>
          <a:lstStyle/>
          <a:p>
            <a:r>
              <a:rPr lang="de-DE" sz="3200" dirty="0"/>
              <a:t>Single- Modular Courses</a:t>
            </a:r>
            <a:endParaRPr lang="de-AT" sz="3200" dirty="0"/>
          </a:p>
        </p:txBody>
      </p:sp>
      <p:sp>
        <p:nvSpPr>
          <p:cNvPr id="23" name="TextBox 22">
            <a:extLst>
              <a:ext uri="{FF2B5EF4-FFF2-40B4-BE49-F238E27FC236}">
                <a16:creationId xmlns:a16="http://schemas.microsoft.com/office/drawing/2014/main" id="{5128FA3A-67D4-08D4-50B2-46C64254ED42}"/>
              </a:ext>
            </a:extLst>
          </p:cNvPr>
          <p:cNvSpPr txBox="1"/>
          <p:nvPr/>
        </p:nvSpPr>
        <p:spPr>
          <a:xfrm rot="733903">
            <a:off x="9948908" y="5774011"/>
            <a:ext cx="798394" cy="584775"/>
          </a:xfrm>
          <a:prstGeom prst="rect">
            <a:avLst/>
          </a:prstGeom>
          <a:noFill/>
        </p:spPr>
        <p:txBody>
          <a:bodyPr wrap="square" rtlCol="0">
            <a:spAutoFit/>
          </a:bodyPr>
          <a:lstStyle/>
          <a:p>
            <a:r>
              <a:rPr lang="de-DE" sz="3200" dirty="0"/>
              <a:t>QA</a:t>
            </a:r>
            <a:endParaRPr lang="de-AT" sz="3200" dirty="0"/>
          </a:p>
        </p:txBody>
      </p:sp>
    </p:spTree>
    <p:extLst>
      <p:ext uri="{BB962C8B-B14F-4D97-AF65-F5344CB8AC3E}">
        <p14:creationId xmlns:p14="http://schemas.microsoft.com/office/powerpoint/2010/main" val="209810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rgbClr val="99CCFF"/>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subTnLst>
                                    <p:animClr clrSpc="rgb" dir="cw">
                                      <p:cBhvr override="childStyle">
                                        <p:cTn dur="1" fill="hold" display="0" masterRel="nextClick" afterEffect="1"/>
                                        <p:tgtEl>
                                          <p:spTgt spid="2"/>
                                        </p:tgtEl>
                                        <p:attrNameLst>
                                          <p:attrName>ppt_c</p:attrName>
                                        </p:attrNameLst>
                                      </p:cBhvr>
                                      <p:to>
                                        <a:srgbClr val="99CCFF"/>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subTnLst>
                                    <p:animClr clrSpc="rgb" dir="cw">
                                      <p:cBhvr override="childStyle">
                                        <p:cTn dur="1" fill="hold" display="0" masterRel="nextClick" afterEffect="1"/>
                                        <p:tgtEl>
                                          <p:spTgt spid="7"/>
                                        </p:tgtEl>
                                        <p:attrNameLst>
                                          <p:attrName>ppt_c</p:attrName>
                                        </p:attrNameLst>
                                      </p:cBhvr>
                                      <p:to>
                                        <a:srgbClr val="99CCFF"/>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rgbClr val="99CCFF"/>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subTnLst>
                                    <p:animClr clrSpc="rgb" dir="cw">
                                      <p:cBhvr override="childStyle">
                                        <p:cTn dur="1" fill="hold" display="0" masterRel="nextClick" afterEffect="1"/>
                                        <p:tgtEl>
                                          <p:spTgt spid="10"/>
                                        </p:tgtEl>
                                        <p:attrNameLst>
                                          <p:attrName>ppt_c</p:attrName>
                                        </p:attrNameLst>
                                      </p:cBhvr>
                                      <p:to>
                                        <a:srgbClr val="99CCFF"/>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subTnLst>
                                    <p:animClr clrSpc="rgb" dir="cw">
                                      <p:cBhvr override="childStyle">
                                        <p:cTn dur="1" fill="hold" display="0" masterRel="nextClick" afterEffect="1"/>
                                        <p:tgtEl>
                                          <p:spTgt spid="8"/>
                                        </p:tgtEl>
                                        <p:attrNameLst>
                                          <p:attrName>ppt_c</p:attrName>
                                        </p:attrNameLst>
                                      </p:cBhvr>
                                      <p:to>
                                        <a:srgbClr val="99CCFF"/>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subTnLst>
                                    <p:animClr clrSpc="rgb" dir="cw">
                                      <p:cBhvr override="childStyle">
                                        <p:cTn dur="1" fill="hold" display="0" masterRel="nextClick" afterEffect="1"/>
                                        <p:tgtEl>
                                          <p:spTgt spid="9"/>
                                        </p:tgtEl>
                                        <p:attrNameLst>
                                          <p:attrName>ppt_c</p:attrName>
                                        </p:attrNameLst>
                                      </p:cBhvr>
                                      <p:to>
                                        <a:srgbClr val="99CCFF"/>
                                      </p:to>
                                    </p:animClr>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subTnLst>
                                    <p:animClr clrSpc="rgb" dir="cw">
                                      <p:cBhvr override="childStyle">
                                        <p:cTn dur="1" fill="hold" display="0" masterRel="nextClick" afterEffect="1"/>
                                        <p:tgtEl>
                                          <p:spTgt spid="13"/>
                                        </p:tgtEl>
                                        <p:attrNameLst>
                                          <p:attrName>ppt_c</p:attrName>
                                        </p:attrNameLst>
                                      </p:cBhvr>
                                      <p:to>
                                        <a:srgbClr val="99CCFF"/>
                                      </p:to>
                                    </p:animClr>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subTnLst>
                                    <p:animClr clrSpc="rgb" dir="cw">
                                      <p:cBhvr override="childStyle">
                                        <p:cTn dur="1" fill="hold" display="0" masterRel="nextClick" afterEffect="1"/>
                                        <p:tgtEl>
                                          <p:spTgt spid="14"/>
                                        </p:tgtEl>
                                        <p:attrNameLst>
                                          <p:attrName>ppt_c</p:attrName>
                                        </p:attrNameLst>
                                      </p:cBhvr>
                                      <p:to>
                                        <a:srgbClr val="99CCFF"/>
                                      </p:to>
                                    </p:animClr>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subTnLst>
                                    <p:animClr clrSpc="rgb" dir="cw">
                                      <p:cBhvr override="childStyle">
                                        <p:cTn dur="1" fill="hold" display="0" masterRel="nextClick" afterEffect="1"/>
                                        <p:tgtEl>
                                          <p:spTgt spid="17"/>
                                        </p:tgtEl>
                                        <p:attrNameLst>
                                          <p:attrName>ppt_c</p:attrName>
                                        </p:attrNameLst>
                                      </p:cBhvr>
                                      <p:to>
                                        <a:srgbClr val="99CCFF"/>
                                      </p:to>
                                    </p:animClr>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subTnLst>
                                    <p:animClr clrSpc="rgb" dir="cw">
                                      <p:cBhvr override="childStyle">
                                        <p:cTn dur="1" fill="hold" display="0" masterRel="nextClick" afterEffect="1"/>
                                        <p:tgtEl>
                                          <p:spTgt spid="20"/>
                                        </p:tgtEl>
                                        <p:attrNameLst>
                                          <p:attrName>ppt_c</p:attrName>
                                        </p:attrNameLst>
                                      </p:cBhvr>
                                      <p:to>
                                        <a:srgbClr val="99CCFF"/>
                                      </p:to>
                                    </p:animClr>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subTnLst>
                                    <p:animClr clrSpc="rgb" dir="cw">
                                      <p:cBhvr override="childStyle">
                                        <p:cTn dur="1" fill="hold" display="0" masterRel="nextClick" afterEffect="1"/>
                                        <p:tgtEl>
                                          <p:spTgt spid="4"/>
                                        </p:tgtEl>
                                        <p:attrNameLst>
                                          <p:attrName>ppt_c</p:attrName>
                                        </p:attrNameLst>
                                      </p:cBhvr>
                                      <p:to>
                                        <a:srgbClr val="99CCFF"/>
                                      </p:to>
                                    </p:animClr>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subTnLst>
                                    <p:animClr clrSpc="rgb" dir="cw">
                                      <p:cBhvr override="childStyle">
                                        <p:cTn dur="1" fill="hold" display="0" masterRel="nextClick" afterEffect="1"/>
                                        <p:tgtEl>
                                          <p:spTgt spid="19"/>
                                        </p:tgtEl>
                                        <p:attrNameLst>
                                          <p:attrName>ppt_c</p:attrName>
                                        </p:attrNameLst>
                                      </p:cBhvr>
                                      <p:to>
                                        <a:srgbClr val="99CCFF"/>
                                      </p:to>
                                    </p:animClr>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subTnLst>
                                    <p:animClr clrSpc="rgb" dir="cw">
                                      <p:cBhvr override="childStyle">
                                        <p:cTn dur="1" fill="hold" display="0" masterRel="nextClick" afterEffect="1"/>
                                        <p:tgtEl>
                                          <p:spTgt spid="16"/>
                                        </p:tgtEl>
                                        <p:attrNameLst>
                                          <p:attrName>ppt_c</p:attrName>
                                        </p:attrNameLst>
                                      </p:cBhvr>
                                      <p:to>
                                        <a:srgbClr val="99CCFF"/>
                                      </p:to>
                                    </p:animClr>
                                  </p:sub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subTnLst>
                                    <p:animClr clrSpc="rgb" dir="cw">
                                      <p:cBhvr override="childStyle">
                                        <p:cTn dur="1" fill="hold" display="0" masterRel="nextClick" afterEffect="1"/>
                                        <p:tgtEl>
                                          <p:spTgt spid="15"/>
                                        </p:tgtEl>
                                        <p:attrNameLst>
                                          <p:attrName>ppt_c</p:attrName>
                                        </p:attrNameLst>
                                      </p:cBhvr>
                                      <p:to>
                                        <a:srgbClr val="99CCFF"/>
                                      </p:to>
                                    </p:animClr>
                                  </p:sub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childTnLst>
                                  <p:subTnLst>
                                    <p:animClr clrSpc="rgb" dir="cw">
                                      <p:cBhvr override="childStyle">
                                        <p:cTn dur="1" fill="hold" display="0" masterRel="nextClick" afterEffect="1"/>
                                        <p:tgtEl>
                                          <p:spTgt spid="12"/>
                                        </p:tgtEl>
                                        <p:attrNameLst>
                                          <p:attrName>ppt_c</p:attrName>
                                        </p:attrNameLst>
                                      </p:cBhvr>
                                      <p:to>
                                        <a:srgbClr val="99CCFF"/>
                                      </p:to>
                                    </p:animClr>
                                  </p:sub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subTnLst>
                                    <p:animClr clrSpc="rgb" dir="cw">
                                      <p:cBhvr override="childStyle">
                                        <p:cTn dur="1" fill="hold" display="0" masterRel="nextClick" afterEffect="1"/>
                                        <p:tgtEl>
                                          <p:spTgt spid="21"/>
                                        </p:tgtEl>
                                        <p:attrNameLst>
                                          <p:attrName>ppt_c</p:attrName>
                                        </p:attrNameLst>
                                      </p:cBhvr>
                                      <p:to>
                                        <a:srgbClr val="99CCFF"/>
                                      </p:to>
                                    </p:animClr>
                                  </p:sub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P spid="12" grpId="0"/>
      <p:bldP spid="13" grpId="0"/>
      <p:bldP spid="14" grpId="0"/>
      <p:bldP spid="15" grpId="0"/>
      <p:bldP spid="16" grpId="0"/>
      <p:bldP spid="17" grpId="0"/>
      <p:bldP spid="19" grpId="0"/>
      <p:bldP spid="20" grpId="0"/>
      <p:bldP spid="21"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6A63DB-3FEE-2DA9-5E4E-6E89C1AAE99A}"/>
              </a:ext>
            </a:extLst>
          </p:cNvPr>
          <p:cNvSpPr txBox="1"/>
          <p:nvPr/>
        </p:nvSpPr>
        <p:spPr>
          <a:xfrm rot="20619909">
            <a:off x="1312813" y="439179"/>
            <a:ext cx="1011407" cy="584775"/>
          </a:xfrm>
          <a:prstGeom prst="rect">
            <a:avLst/>
          </a:prstGeom>
          <a:noFill/>
        </p:spPr>
        <p:txBody>
          <a:bodyPr wrap="square" rtlCol="0">
            <a:spAutoFit/>
          </a:bodyPr>
          <a:lstStyle/>
          <a:p>
            <a:r>
              <a:rPr lang="de-DE" sz="3200" dirty="0"/>
              <a:t>RPL</a:t>
            </a:r>
            <a:endParaRPr lang="de-AT" sz="3200" dirty="0"/>
          </a:p>
        </p:txBody>
      </p:sp>
      <p:sp>
        <p:nvSpPr>
          <p:cNvPr id="3" name="TextBox 2">
            <a:extLst>
              <a:ext uri="{FF2B5EF4-FFF2-40B4-BE49-F238E27FC236}">
                <a16:creationId xmlns:a16="http://schemas.microsoft.com/office/drawing/2014/main" id="{95A54108-BE10-56DF-CB74-91715C7072B4}"/>
              </a:ext>
            </a:extLst>
          </p:cNvPr>
          <p:cNvSpPr txBox="1"/>
          <p:nvPr/>
        </p:nvSpPr>
        <p:spPr>
          <a:xfrm rot="20619909">
            <a:off x="479037" y="1113150"/>
            <a:ext cx="4669320" cy="584775"/>
          </a:xfrm>
          <a:prstGeom prst="rect">
            <a:avLst/>
          </a:prstGeom>
          <a:noFill/>
        </p:spPr>
        <p:txBody>
          <a:bodyPr wrap="square" rtlCol="0">
            <a:spAutoFit/>
          </a:bodyPr>
          <a:lstStyle/>
          <a:p>
            <a:r>
              <a:rPr lang="de-DE" sz="3200" dirty="0"/>
              <a:t>Assessment vs. Feedback</a:t>
            </a:r>
            <a:endParaRPr lang="de-AT" sz="3200" dirty="0"/>
          </a:p>
        </p:txBody>
      </p:sp>
      <p:sp>
        <p:nvSpPr>
          <p:cNvPr id="4" name="TextBox 3">
            <a:extLst>
              <a:ext uri="{FF2B5EF4-FFF2-40B4-BE49-F238E27FC236}">
                <a16:creationId xmlns:a16="http://schemas.microsoft.com/office/drawing/2014/main" id="{5C782B71-4720-1D7C-9A31-7878E575317D}"/>
              </a:ext>
            </a:extLst>
          </p:cNvPr>
          <p:cNvSpPr txBox="1"/>
          <p:nvPr/>
        </p:nvSpPr>
        <p:spPr>
          <a:xfrm rot="20619909">
            <a:off x="1880322" y="1749703"/>
            <a:ext cx="4642343" cy="584775"/>
          </a:xfrm>
          <a:prstGeom prst="rect">
            <a:avLst/>
          </a:prstGeom>
          <a:noFill/>
        </p:spPr>
        <p:txBody>
          <a:bodyPr wrap="square" rtlCol="0">
            <a:spAutoFit/>
          </a:bodyPr>
          <a:lstStyle/>
          <a:p>
            <a:r>
              <a:rPr lang="de-DE" sz="3200" dirty="0" err="1"/>
              <a:t>Weighting</a:t>
            </a:r>
            <a:r>
              <a:rPr lang="de-DE" sz="3200" dirty="0"/>
              <a:t> </a:t>
            </a:r>
            <a:r>
              <a:rPr lang="de-DE" sz="3200" dirty="0" err="1"/>
              <a:t>of</a:t>
            </a:r>
            <a:r>
              <a:rPr lang="de-DE" sz="3200" dirty="0"/>
              <a:t> Assessments</a:t>
            </a:r>
            <a:endParaRPr lang="de-AT" sz="3200" dirty="0"/>
          </a:p>
        </p:txBody>
      </p:sp>
      <p:sp>
        <p:nvSpPr>
          <p:cNvPr id="5" name="TextBox 4">
            <a:extLst>
              <a:ext uri="{FF2B5EF4-FFF2-40B4-BE49-F238E27FC236}">
                <a16:creationId xmlns:a16="http://schemas.microsoft.com/office/drawing/2014/main" id="{404D5F7B-D209-92EA-98AD-FD71F55E9B9C}"/>
              </a:ext>
            </a:extLst>
          </p:cNvPr>
          <p:cNvSpPr txBox="1"/>
          <p:nvPr/>
        </p:nvSpPr>
        <p:spPr>
          <a:xfrm rot="20619909">
            <a:off x="7476325" y="1864831"/>
            <a:ext cx="844045" cy="584775"/>
          </a:xfrm>
          <a:prstGeom prst="rect">
            <a:avLst/>
          </a:prstGeom>
          <a:noFill/>
        </p:spPr>
        <p:txBody>
          <a:bodyPr wrap="square" rtlCol="0">
            <a:spAutoFit/>
          </a:bodyPr>
          <a:lstStyle/>
          <a:p>
            <a:r>
              <a:rPr lang="de-DE" sz="3200" dirty="0"/>
              <a:t>ILP</a:t>
            </a:r>
            <a:endParaRPr lang="de-AT" sz="3200" dirty="0"/>
          </a:p>
        </p:txBody>
      </p:sp>
      <p:sp>
        <p:nvSpPr>
          <p:cNvPr id="6" name="TextBox 5">
            <a:extLst>
              <a:ext uri="{FF2B5EF4-FFF2-40B4-BE49-F238E27FC236}">
                <a16:creationId xmlns:a16="http://schemas.microsoft.com/office/drawing/2014/main" id="{7646C5E7-2ED1-FAA9-9061-1F241E3684BC}"/>
              </a:ext>
            </a:extLst>
          </p:cNvPr>
          <p:cNvSpPr txBox="1"/>
          <p:nvPr/>
        </p:nvSpPr>
        <p:spPr>
          <a:xfrm rot="20619909">
            <a:off x="8591313" y="1976897"/>
            <a:ext cx="1186921" cy="584775"/>
          </a:xfrm>
          <a:prstGeom prst="rect">
            <a:avLst/>
          </a:prstGeom>
          <a:noFill/>
        </p:spPr>
        <p:txBody>
          <a:bodyPr wrap="square" rtlCol="0">
            <a:spAutoFit/>
          </a:bodyPr>
          <a:lstStyle/>
          <a:p>
            <a:r>
              <a:rPr lang="de-DE" sz="3200" dirty="0"/>
              <a:t>CLP</a:t>
            </a:r>
            <a:endParaRPr lang="de-AT" sz="3200" dirty="0"/>
          </a:p>
        </p:txBody>
      </p:sp>
      <p:sp>
        <p:nvSpPr>
          <p:cNvPr id="7" name="TextBox 6">
            <a:extLst>
              <a:ext uri="{FF2B5EF4-FFF2-40B4-BE49-F238E27FC236}">
                <a16:creationId xmlns:a16="http://schemas.microsoft.com/office/drawing/2014/main" id="{D341E92E-6AB1-8596-08CD-5618DDAD1495}"/>
              </a:ext>
            </a:extLst>
          </p:cNvPr>
          <p:cNvSpPr txBox="1"/>
          <p:nvPr/>
        </p:nvSpPr>
        <p:spPr>
          <a:xfrm rot="20619909">
            <a:off x="9860686" y="2197089"/>
            <a:ext cx="1186921" cy="584775"/>
          </a:xfrm>
          <a:prstGeom prst="rect">
            <a:avLst/>
          </a:prstGeom>
          <a:noFill/>
        </p:spPr>
        <p:txBody>
          <a:bodyPr wrap="square" rtlCol="0">
            <a:spAutoFit/>
          </a:bodyPr>
          <a:lstStyle/>
          <a:p>
            <a:r>
              <a:rPr lang="de-DE" sz="3200" dirty="0"/>
              <a:t>ELP</a:t>
            </a:r>
            <a:endParaRPr lang="de-AT" sz="3200" dirty="0"/>
          </a:p>
        </p:txBody>
      </p:sp>
      <p:sp>
        <p:nvSpPr>
          <p:cNvPr id="8" name="TextBox 7">
            <a:extLst>
              <a:ext uri="{FF2B5EF4-FFF2-40B4-BE49-F238E27FC236}">
                <a16:creationId xmlns:a16="http://schemas.microsoft.com/office/drawing/2014/main" id="{06B7CB95-3018-52CD-B320-1554BEDCD848}"/>
              </a:ext>
            </a:extLst>
          </p:cNvPr>
          <p:cNvSpPr txBox="1"/>
          <p:nvPr/>
        </p:nvSpPr>
        <p:spPr>
          <a:xfrm rot="892868">
            <a:off x="8157762" y="1271947"/>
            <a:ext cx="3289287" cy="584775"/>
          </a:xfrm>
          <a:prstGeom prst="rect">
            <a:avLst/>
          </a:prstGeom>
          <a:noFill/>
        </p:spPr>
        <p:txBody>
          <a:bodyPr wrap="square" rtlCol="0">
            <a:spAutoFit/>
          </a:bodyPr>
          <a:lstStyle/>
          <a:p>
            <a:r>
              <a:rPr lang="de-DE" sz="3200" dirty="0" err="1"/>
              <a:t>Blended</a:t>
            </a:r>
            <a:r>
              <a:rPr lang="de-DE" sz="3200" dirty="0"/>
              <a:t> Learning</a:t>
            </a:r>
            <a:endParaRPr lang="de-AT" sz="3200" dirty="0"/>
          </a:p>
        </p:txBody>
      </p:sp>
      <p:sp>
        <p:nvSpPr>
          <p:cNvPr id="9" name="TextBox 8">
            <a:extLst>
              <a:ext uri="{FF2B5EF4-FFF2-40B4-BE49-F238E27FC236}">
                <a16:creationId xmlns:a16="http://schemas.microsoft.com/office/drawing/2014/main" id="{FAA18618-D035-6FFC-8884-F79FA79899A1}"/>
              </a:ext>
            </a:extLst>
          </p:cNvPr>
          <p:cNvSpPr txBox="1"/>
          <p:nvPr/>
        </p:nvSpPr>
        <p:spPr>
          <a:xfrm rot="20619909">
            <a:off x="2995341" y="2644585"/>
            <a:ext cx="3080600" cy="584775"/>
          </a:xfrm>
          <a:prstGeom prst="rect">
            <a:avLst/>
          </a:prstGeom>
          <a:noFill/>
        </p:spPr>
        <p:txBody>
          <a:bodyPr wrap="square" rtlCol="0">
            <a:spAutoFit/>
          </a:bodyPr>
          <a:lstStyle/>
          <a:p>
            <a:r>
              <a:rPr lang="de-DE" sz="3200" dirty="0" err="1"/>
              <a:t>Marking</a:t>
            </a:r>
            <a:r>
              <a:rPr lang="de-DE" sz="3200" dirty="0"/>
              <a:t> </a:t>
            </a:r>
            <a:r>
              <a:rPr lang="de-DE" sz="3200" dirty="0" err="1"/>
              <a:t>Rubrics</a:t>
            </a:r>
            <a:endParaRPr lang="de-AT" sz="3200" dirty="0"/>
          </a:p>
        </p:txBody>
      </p:sp>
      <p:sp>
        <p:nvSpPr>
          <p:cNvPr id="10" name="TextBox 9">
            <a:extLst>
              <a:ext uri="{FF2B5EF4-FFF2-40B4-BE49-F238E27FC236}">
                <a16:creationId xmlns:a16="http://schemas.microsoft.com/office/drawing/2014/main" id="{3087EB81-6D15-0F18-807A-1E1C425499CD}"/>
              </a:ext>
            </a:extLst>
          </p:cNvPr>
          <p:cNvSpPr txBox="1"/>
          <p:nvPr/>
        </p:nvSpPr>
        <p:spPr>
          <a:xfrm rot="20619909">
            <a:off x="4231349" y="3413293"/>
            <a:ext cx="3161346" cy="584775"/>
          </a:xfrm>
          <a:prstGeom prst="rect">
            <a:avLst/>
          </a:prstGeom>
          <a:noFill/>
        </p:spPr>
        <p:txBody>
          <a:bodyPr wrap="square" rtlCol="0">
            <a:spAutoFit/>
          </a:bodyPr>
          <a:lstStyle/>
          <a:p>
            <a:r>
              <a:rPr lang="de-DE" sz="3200" dirty="0"/>
              <a:t>Pass-Fail </a:t>
            </a:r>
            <a:r>
              <a:rPr lang="de-DE" sz="3200" dirty="0" err="1"/>
              <a:t>Criteria</a:t>
            </a:r>
            <a:endParaRPr lang="de-AT" sz="3200" dirty="0"/>
          </a:p>
        </p:txBody>
      </p:sp>
      <p:sp>
        <p:nvSpPr>
          <p:cNvPr id="11" name="TextBox 10">
            <a:extLst>
              <a:ext uri="{FF2B5EF4-FFF2-40B4-BE49-F238E27FC236}">
                <a16:creationId xmlns:a16="http://schemas.microsoft.com/office/drawing/2014/main" id="{43114754-CD8E-313D-504B-35F0A2D9E0E0}"/>
              </a:ext>
            </a:extLst>
          </p:cNvPr>
          <p:cNvSpPr txBox="1"/>
          <p:nvPr/>
        </p:nvSpPr>
        <p:spPr>
          <a:xfrm rot="20619909">
            <a:off x="5628356" y="4058203"/>
            <a:ext cx="2837356" cy="584775"/>
          </a:xfrm>
          <a:prstGeom prst="rect">
            <a:avLst/>
          </a:prstGeom>
          <a:noFill/>
        </p:spPr>
        <p:txBody>
          <a:bodyPr wrap="square" rtlCol="0">
            <a:spAutoFit/>
          </a:bodyPr>
          <a:lstStyle/>
          <a:p>
            <a:r>
              <a:rPr lang="de-DE" sz="3200" dirty="0"/>
              <a:t>Re-Assessment</a:t>
            </a:r>
            <a:endParaRPr lang="de-AT" sz="3200" dirty="0"/>
          </a:p>
        </p:txBody>
      </p:sp>
      <p:sp>
        <p:nvSpPr>
          <p:cNvPr id="12" name="TextBox 11">
            <a:extLst>
              <a:ext uri="{FF2B5EF4-FFF2-40B4-BE49-F238E27FC236}">
                <a16:creationId xmlns:a16="http://schemas.microsoft.com/office/drawing/2014/main" id="{7EC6AC0B-E0FD-2E42-452F-1915E1A15C59}"/>
              </a:ext>
            </a:extLst>
          </p:cNvPr>
          <p:cNvSpPr txBox="1"/>
          <p:nvPr/>
        </p:nvSpPr>
        <p:spPr>
          <a:xfrm rot="20619909">
            <a:off x="4826485" y="4854505"/>
            <a:ext cx="7240039" cy="584775"/>
          </a:xfrm>
          <a:prstGeom prst="rect">
            <a:avLst/>
          </a:prstGeom>
          <a:noFill/>
        </p:spPr>
        <p:txBody>
          <a:bodyPr wrap="square" rtlCol="0">
            <a:spAutoFit/>
          </a:bodyPr>
          <a:lstStyle/>
          <a:p>
            <a:r>
              <a:rPr lang="de-DE" sz="3200" dirty="0" err="1"/>
              <a:t>Synchronous-asyncronous</a:t>
            </a:r>
            <a:r>
              <a:rPr lang="de-DE" sz="3200" dirty="0"/>
              <a:t> online </a:t>
            </a:r>
            <a:r>
              <a:rPr lang="de-DE" sz="3200" dirty="0" err="1"/>
              <a:t>learning</a:t>
            </a:r>
            <a:endParaRPr lang="de-AT" sz="3200" dirty="0"/>
          </a:p>
        </p:txBody>
      </p:sp>
      <p:sp>
        <p:nvSpPr>
          <p:cNvPr id="13" name="TextBox 12">
            <a:extLst>
              <a:ext uri="{FF2B5EF4-FFF2-40B4-BE49-F238E27FC236}">
                <a16:creationId xmlns:a16="http://schemas.microsoft.com/office/drawing/2014/main" id="{50813647-4041-E67F-1D56-53D30B9C83CF}"/>
              </a:ext>
            </a:extLst>
          </p:cNvPr>
          <p:cNvSpPr txBox="1"/>
          <p:nvPr/>
        </p:nvSpPr>
        <p:spPr>
          <a:xfrm rot="20619909">
            <a:off x="309209" y="4418786"/>
            <a:ext cx="3018616" cy="584775"/>
          </a:xfrm>
          <a:prstGeom prst="rect">
            <a:avLst/>
          </a:prstGeom>
          <a:noFill/>
        </p:spPr>
        <p:txBody>
          <a:bodyPr wrap="square" rtlCol="0">
            <a:spAutoFit/>
          </a:bodyPr>
          <a:lstStyle/>
          <a:p>
            <a:r>
              <a:rPr lang="de-DE" sz="3200" dirty="0"/>
              <a:t>Formal </a:t>
            </a:r>
            <a:r>
              <a:rPr lang="de-DE" sz="3200" dirty="0" err="1"/>
              <a:t>learning</a:t>
            </a:r>
            <a:endParaRPr lang="de-AT" sz="3200" dirty="0"/>
          </a:p>
        </p:txBody>
      </p:sp>
      <p:sp>
        <p:nvSpPr>
          <p:cNvPr id="14" name="TextBox 13">
            <a:extLst>
              <a:ext uri="{FF2B5EF4-FFF2-40B4-BE49-F238E27FC236}">
                <a16:creationId xmlns:a16="http://schemas.microsoft.com/office/drawing/2014/main" id="{5CCDAC6D-E5A2-715C-04AE-35D4F9E047CC}"/>
              </a:ext>
            </a:extLst>
          </p:cNvPr>
          <p:cNvSpPr txBox="1"/>
          <p:nvPr/>
        </p:nvSpPr>
        <p:spPr>
          <a:xfrm rot="20619909">
            <a:off x="752779" y="5156377"/>
            <a:ext cx="3461860" cy="584775"/>
          </a:xfrm>
          <a:prstGeom prst="rect">
            <a:avLst/>
          </a:prstGeom>
          <a:noFill/>
        </p:spPr>
        <p:txBody>
          <a:bodyPr wrap="square" rtlCol="0">
            <a:spAutoFit/>
          </a:bodyPr>
          <a:lstStyle/>
          <a:p>
            <a:r>
              <a:rPr lang="de-DE" sz="3200" dirty="0"/>
              <a:t>Informal </a:t>
            </a:r>
            <a:r>
              <a:rPr lang="de-DE" sz="3200" dirty="0" err="1"/>
              <a:t>learning</a:t>
            </a:r>
            <a:endParaRPr lang="de-AT" sz="3200" dirty="0"/>
          </a:p>
        </p:txBody>
      </p:sp>
      <p:sp>
        <p:nvSpPr>
          <p:cNvPr id="16" name="Action Button: Help 15">
            <a:hlinkClick r:id="rId3" highlightClick="1"/>
            <a:extLst>
              <a:ext uri="{FF2B5EF4-FFF2-40B4-BE49-F238E27FC236}">
                <a16:creationId xmlns:a16="http://schemas.microsoft.com/office/drawing/2014/main" id="{4D5E48D0-4FEF-36BA-1C1F-99E745EC783D}"/>
              </a:ext>
            </a:extLst>
          </p:cNvPr>
          <p:cNvSpPr/>
          <p:nvPr/>
        </p:nvSpPr>
        <p:spPr>
          <a:xfrm>
            <a:off x="3194613" y="5688589"/>
            <a:ext cx="834578" cy="968853"/>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3027887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1">
            <a:extLst>
              <a:ext uri="{FF2B5EF4-FFF2-40B4-BE49-F238E27FC236}">
                <a16:creationId xmlns:a16="http://schemas.microsoft.com/office/drawing/2014/main" id="{E4010799-5784-F1AC-5B69-5165DEBB76CF}"/>
              </a:ext>
            </a:extLst>
          </p:cNvPr>
          <p:cNvPicPr>
            <a:picLocks noChangeAspect="1"/>
          </p:cNvPicPr>
          <p:nvPr/>
        </p:nvPicPr>
        <p:blipFill>
          <a:blip r:embed="rId3"/>
          <a:stretch>
            <a:fillRect/>
          </a:stretch>
        </p:blipFill>
        <p:spPr>
          <a:xfrm>
            <a:off x="1548384" y="794385"/>
            <a:ext cx="7535056" cy="5027295"/>
          </a:xfrm>
          <a:prstGeom prst="rect">
            <a:avLst/>
          </a:prstGeom>
        </p:spPr>
      </p:pic>
    </p:spTree>
    <p:extLst>
      <p:ext uri="{BB962C8B-B14F-4D97-AF65-F5344CB8AC3E}">
        <p14:creationId xmlns:p14="http://schemas.microsoft.com/office/powerpoint/2010/main" val="3917190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BE9D4761-6A6F-EDB9-2A31-0D0DEF93C3DF}"/>
              </a:ext>
            </a:extLst>
          </p:cNvPr>
          <p:cNvPicPr>
            <a:picLocks noChangeAspect="1"/>
          </p:cNvPicPr>
          <p:nvPr/>
        </p:nvPicPr>
        <p:blipFill>
          <a:blip r:embed="rId3"/>
          <a:stretch>
            <a:fillRect/>
          </a:stretch>
        </p:blipFill>
        <p:spPr>
          <a:xfrm>
            <a:off x="835715" y="514350"/>
            <a:ext cx="5829300" cy="5829300"/>
          </a:xfrm>
          <a:prstGeom prst="rect">
            <a:avLst/>
          </a:prstGeom>
        </p:spPr>
      </p:pic>
      <p:pic>
        <p:nvPicPr>
          <p:cNvPr id="3" name="Grafik 2">
            <a:extLst>
              <a:ext uri="{FF2B5EF4-FFF2-40B4-BE49-F238E27FC236}">
                <a16:creationId xmlns:a16="http://schemas.microsoft.com/office/drawing/2014/main" id="{28FD82E0-8432-A6D6-B74B-8FB2442BA5C4}"/>
              </a:ext>
            </a:extLst>
          </p:cNvPr>
          <p:cNvPicPr>
            <a:picLocks noChangeAspect="1"/>
          </p:cNvPicPr>
          <p:nvPr/>
        </p:nvPicPr>
        <p:blipFill rotWithShape="1">
          <a:blip r:embed="rId4"/>
          <a:srcRect t="12622"/>
          <a:stretch/>
        </p:blipFill>
        <p:spPr bwMode="auto">
          <a:xfrm>
            <a:off x="8980712" y="3254984"/>
            <a:ext cx="2245709" cy="499135"/>
          </a:xfrm>
          <a:prstGeom prst="rect">
            <a:avLst/>
          </a:prstGeom>
          <a:ln>
            <a:noFill/>
          </a:ln>
          <a:extLst>
            <a:ext uri="{53640926-AAD7-44D8-BBD7-CCE9431645EC}">
              <a14:shadowObscured xmlns:a14="http://schemas.microsoft.com/office/drawing/2010/main"/>
            </a:ext>
          </a:extLst>
        </p:spPr>
      </p:pic>
      <p:pic>
        <p:nvPicPr>
          <p:cNvPr id="5" name="Grafik 4">
            <a:extLst>
              <a:ext uri="{FF2B5EF4-FFF2-40B4-BE49-F238E27FC236}">
                <a16:creationId xmlns:a16="http://schemas.microsoft.com/office/drawing/2014/main" id="{74559EF9-0BC9-2D40-354E-79026E72D82A}"/>
              </a:ext>
            </a:extLst>
          </p:cNvPr>
          <p:cNvPicPr>
            <a:picLocks noChangeAspect="1"/>
          </p:cNvPicPr>
          <p:nvPr/>
        </p:nvPicPr>
        <p:blipFill>
          <a:blip r:embed="rId5"/>
          <a:stretch>
            <a:fillRect/>
          </a:stretch>
        </p:blipFill>
        <p:spPr>
          <a:xfrm>
            <a:off x="7963727" y="1930667"/>
            <a:ext cx="1477377" cy="488720"/>
          </a:xfrm>
          <a:prstGeom prst="rect">
            <a:avLst/>
          </a:prstGeom>
        </p:spPr>
      </p:pic>
      <p:pic>
        <p:nvPicPr>
          <p:cNvPr id="6" name="Grafik 5">
            <a:extLst>
              <a:ext uri="{FF2B5EF4-FFF2-40B4-BE49-F238E27FC236}">
                <a16:creationId xmlns:a16="http://schemas.microsoft.com/office/drawing/2014/main" id="{0EAF003B-E1F0-C39E-7A3D-D553C3149AE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706527"/>
            <a:ext cx="2439624" cy="392583"/>
          </a:xfrm>
          <a:prstGeom prst="rect">
            <a:avLst/>
          </a:prstGeom>
          <a:noFill/>
        </p:spPr>
      </p:pic>
      <p:sp>
        <p:nvSpPr>
          <p:cNvPr id="7" name="Ellipse 6">
            <a:extLst>
              <a:ext uri="{FF2B5EF4-FFF2-40B4-BE49-F238E27FC236}">
                <a16:creationId xmlns:a16="http://schemas.microsoft.com/office/drawing/2014/main" id="{F6ED3066-1F0B-2342-CF83-CC56A3B19671}"/>
              </a:ext>
            </a:extLst>
          </p:cNvPr>
          <p:cNvSpPr/>
          <p:nvPr/>
        </p:nvSpPr>
        <p:spPr>
          <a:xfrm>
            <a:off x="410817" y="185531"/>
            <a:ext cx="11039061" cy="64670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xplosion: 14 Zacken 7">
            <a:extLst>
              <a:ext uri="{FF2B5EF4-FFF2-40B4-BE49-F238E27FC236}">
                <a16:creationId xmlns:a16="http://schemas.microsoft.com/office/drawing/2014/main" id="{D2A53004-113C-5692-5D3F-8427C44B2445}"/>
              </a:ext>
            </a:extLst>
          </p:cNvPr>
          <p:cNvSpPr/>
          <p:nvPr/>
        </p:nvSpPr>
        <p:spPr>
          <a:xfrm>
            <a:off x="5221357" y="2517914"/>
            <a:ext cx="4532243" cy="363356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white"/>
                </a:solidFill>
                <a:effectLst/>
                <a:uLnTx/>
                <a:uFillTx/>
                <a:latin typeface="Calibri" panose="020F0502020204030204"/>
                <a:ea typeface="+mn-ea"/>
                <a:cs typeface="+mn-cs"/>
              </a:rPr>
              <a:t>All </a:t>
            </a:r>
            <a:r>
              <a:rPr kumimoji="0" lang="de-DE" sz="2800" b="1" i="0" u="none" strike="noStrike" kern="1200" cap="none" spc="0" normalizeH="0" baseline="0" noProof="0" dirty="0" err="1">
                <a:ln>
                  <a:noFill/>
                </a:ln>
                <a:solidFill>
                  <a:prstClr val="white"/>
                </a:solidFill>
                <a:effectLst/>
                <a:uLnTx/>
                <a:uFillTx/>
                <a:latin typeface="Calibri" panose="020F0502020204030204"/>
                <a:ea typeface="+mn-ea"/>
                <a:cs typeface="+mn-cs"/>
              </a:rPr>
              <a:t>Involved</a:t>
            </a:r>
            <a:endParaRPr kumimoji="0" lang="de-DE"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feld 8">
            <a:extLst>
              <a:ext uri="{FF2B5EF4-FFF2-40B4-BE49-F238E27FC236}">
                <a16:creationId xmlns:a16="http://schemas.microsoft.com/office/drawing/2014/main" id="{DB61691D-8821-A9AF-E99A-5CBF9B4ADA46}"/>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1321139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095D57D-A3A7-5EA4-A0EA-46877415BC36}"/>
              </a:ext>
            </a:extLst>
          </p:cNvPr>
          <p:cNvPicPr>
            <a:picLocks noChangeAspect="1"/>
          </p:cNvPicPr>
          <p:nvPr/>
        </p:nvPicPr>
        <p:blipFill>
          <a:blip r:embed="rId3"/>
          <a:stretch>
            <a:fillRect/>
          </a:stretch>
        </p:blipFill>
        <p:spPr>
          <a:xfrm>
            <a:off x="1644677" y="272512"/>
            <a:ext cx="4067175" cy="6096000"/>
          </a:xfrm>
          <a:prstGeom prst="rect">
            <a:avLst/>
          </a:prstGeom>
        </p:spPr>
      </p:pic>
      <p:sp>
        <p:nvSpPr>
          <p:cNvPr id="3" name="Textfeld 2">
            <a:extLst>
              <a:ext uri="{FF2B5EF4-FFF2-40B4-BE49-F238E27FC236}">
                <a16:creationId xmlns:a16="http://schemas.microsoft.com/office/drawing/2014/main" id="{7FE8D0F3-9AD4-F7E9-1158-8177444DA6D8}"/>
              </a:ext>
            </a:extLst>
          </p:cNvPr>
          <p:cNvSpPr txBox="1"/>
          <p:nvPr/>
        </p:nvSpPr>
        <p:spPr>
          <a:xfrm>
            <a:off x="6245817" y="294468"/>
            <a:ext cx="5315919" cy="4524315"/>
          </a:xfrm>
          <a:prstGeom prst="rect">
            <a:avLst/>
          </a:prstGeom>
          <a:noFill/>
        </p:spPr>
        <p:txBody>
          <a:bodyPr wrap="square" rtlCol="0">
            <a:spAutoFit/>
          </a:bodyPr>
          <a:lstStyle/>
          <a:p>
            <a:r>
              <a:rPr lang="de-DE" sz="3200" dirty="0"/>
              <a:t>Forecast:</a:t>
            </a:r>
          </a:p>
          <a:p>
            <a:endParaRPr lang="de-DE" dirty="0"/>
          </a:p>
          <a:p>
            <a:r>
              <a:rPr lang="de-DE" sz="4400" dirty="0"/>
              <a:t>Online SQFCGF Awareness Session 3</a:t>
            </a:r>
          </a:p>
          <a:p>
            <a:endParaRPr lang="de-DE" sz="4400" dirty="0"/>
          </a:p>
          <a:p>
            <a:r>
              <a:rPr lang="de-DE" sz="4400" dirty="0">
                <a:solidFill>
                  <a:schemeClr val="accent1">
                    <a:lumMod val="75000"/>
                  </a:schemeClr>
                </a:solidFill>
              </a:rPr>
              <a:t>25. September 2024</a:t>
            </a:r>
          </a:p>
          <a:p>
            <a:endParaRPr lang="de-DE" sz="4400" dirty="0"/>
          </a:p>
          <a:p>
            <a:endParaRPr lang="de-DE" dirty="0"/>
          </a:p>
        </p:txBody>
      </p:sp>
      <p:pic>
        <p:nvPicPr>
          <p:cNvPr id="5" name="Grafik 4">
            <a:extLst>
              <a:ext uri="{FF2B5EF4-FFF2-40B4-BE49-F238E27FC236}">
                <a16:creationId xmlns:a16="http://schemas.microsoft.com/office/drawing/2014/main" id="{5D309D16-760E-465C-3386-19DCC220749C}"/>
              </a:ext>
            </a:extLst>
          </p:cNvPr>
          <p:cNvPicPr>
            <a:picLocks noChangeAspect="1"/>
          </p:cNvPicPr>
          <p:nvPr/>
        </p:nvPicPr>
        <p:blipFill>
          <a:blip r:embed="rId4"/>
          <a:stretch>
            <a:fillRect/>
          </a:stretch>
        </p:blipFill>
        <p:spPr>
          <a:xfrm>
            <a:off x="7142744" y="4146268"/>
            <a:ext cx="3225622" cy="2417264"/>
          </a:xfrm>
          <a:prstGeom prst="rect">
            <a:avLst/>
          </a:prstGeom>
        </p:spPr>
      </p:pic>
    </p:spTree>
    <p:extLst>
      <p:ext uri="{BB962C8B-B14F-4D97-AF65-F5344CB8AC3E}">
        <p14:creationId xmlns:p14="http://schemas.microsoft.com/office/powerpoint/2010/main" val="12405063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chaltkreis">
  <a:themeElements>
    <a:clrScheme name="Bla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chaltkrei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chaltkreis">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3280</Words>
  <Application>Microsoft Office PowerPoint</Application>
  <PresentationFormat>Widescreen</PresentationFormat>
  <Paragraphs>379</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Tw Cen MT</vt:lpstr>
      <vt:lpstr>Schaltkreis</vt:lpstr>
      <vt:lpstr>PowerPoint Presentation</vt:lpstr>
      <vt:lpstr>PowerPoint Presentation</vt:lpstr>
      <vt:lpstr>PowerPoint Presentation</vt:lpstr>
      <vt:lpstr>Bologna Process</vt:lpstr>
      <vt:lpstr>PowerPoint Presentation</vt:lpstr>
      <vt:lpstr>PowerPoint Presentation</vt:lpstr>
      <vt:lpstr>PowerPoint Presentation</vt:lpstr>
      <vt:lpstr>PowerPoint Presentation</vt:lpstr>
      <vt:lpstr>PowerPoint Presentation</vt:lpstr>
      <vt:lpstr>PowerPoint Presentation</vt:lpstr>
      <vt:lpstr>ESG 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SCHNEIDER Heinz (BMI-I-A-5-ZIA)</dc:creator>
  <cp:lastModifiedBy>MATIK Marit (EFCA)</cp:lastModifiedBy>
  <cp:revision>41</cp:revision>
  <cp:lastPrinted>2024-05-05T13:30:02Z</cp:lastPrinted>
  <dcterms:created xsi:type="dcterms:W3CDTF">2024-04-07T10:53:12Z</dcterms:created>
  <dcterms:modified xsi:type="dcterms:W3CDTF">2024-09-02T08:09:46Z</dcterms:modified>
</cp:coreProperties>
</file>