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302" r:id="rId2"/>
    <p:sldId id="306" r:id="rId3"/>
    <p:sldId id="261" r:id="rId4"/>
    <p:sldId id="307" r:id="rId5"/>
    <p:sldId id="308" r:id="rId6"/>
    <p:sldId id="293" r:id="rId7"/>
    <p:sldId id="311" r:id="rId8"/>
    <p:sldId id="310" r:id="rId9"/>
    <p:sldId id="309" r:id="rId10"/>
    <p:sldId id="312" r:id="rId11"/>
    <p:sldId id="313" r:id="rId12"/>
    <p:sldId id="314" r:id="rId13"/>
    <p:sldId id="315" r:id="rId14"/>
    <p:sldId id="316" r:id="rId15"/>
  </p:sldIdLst>
  <p:sldSz cx="12192000" cy="6858000"/>
  <p:notesSz cx="7104063"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EC752CCD-6F3E-4623-BB08-9C4F3B3957D2}">
          <p14:sldIdLst>
            <p14:sldId id="302"/>
            <p14:sldId id="306"/>
            <p14:sldId id="261"/>
            <p14:sldId id="307"/>
            <p14:sldId id="308"/>
            <p14:sldId id="293"/>
            <p14:sldId id="311"/>
            <p14:sldId id="310"/>
            <p14:sldId id="309"/>
            <p14:sldId id="312"/>
            <p14:sldId id="313"/>
            <p14:sldId id="314"/>
            <p14:sldId id="315"/>
            <p14:sldId id="31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DD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44" autoAdjust="0"/>
    <p:restoredTop sz="72033" autoAdjust="0"/>
  </p:normalViewPr>
  <p:slideViewPr>
    <p:cSldViewPr snapToGrid="0">
      <p:cViewPr varScale="1">
        <p:scale>
          <a:sx n="126" d="100"/>
          <a:sy n="126" d="100"/>
        </p:scale>
        <p:origin x="1276" y="84"/>
      </p:cViewPr>
      <p:guideLst/>
    </p:cSldViewPr>
  </p:slideViewPr>
  <p:notesTextViewPr>
    <p:cViewPr>
      <p:scale>
        <a:sx n="125" d="100"/>
        <a:sy n="125" d="100"/>
      </p:scale>
      <p:origin x="0" y="0"/>
    </p:cViewPr>
  </p:notesTextViewPr>
  <p:sorterViewPr>
    <p:cViewPr>
      <p:scale>
        <a:sx n="100" d="100"/>
        <a:sy n="100" d="100"/>
      </p:scale>
      <p:origin x="0" y="-2751"/>
    </p:cViewPr>
  </p:sorterViewPr>
  <p:notesViewPr>
    <p:cSldViewPr snapToGrid="0" showGuides="1">
      <p:cViewPr varScale="1">
        <p:scale>
          <a:sx n="75" d="100"/>
          <a:sy n="75" d="100"/>
        </p:scale>
        <p:origin x="3954"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8E17811-CD75-488B-AA3D-A6C6C42D5B2E}"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en-US"/>
        </a:p>
      </dgm:t>
    </dgm:pt>
    <dgm:pt modelId="{4FE303F1-5CE6-4C96-A0FE-5C5F9D91C7BB}">
      <dgm:prSet phldrT="[Text]"/>
      <dgm:spPr/>
      <dgm:t>
        <a:bodyPr/>
        <a:lstStyle/>
        <a:p>
          <a:r>
            <a:rPr lang="de-DE" dirty="0"/>
            <a:t>Assessment Methods</a:t>
          </a:r>
          <a:endParaRPr lang="en-US" dirty="0"/>
        </a:p>
      </dgm:t>
    </dgm:pt>
    <dgm:pt modelId="{52022837-379A-48B5-8A66-14C35094C812}" type="parTrans" cxnId="{E5CD9558-AD2A-40D8-B223-F34CCE435725}">
      <dgm:prSet/>
      <dgm:spPr/>
      <dgm:t>
        <a:bodyPr/>
        <a:lstStyle/>
        <a:p>
          <a:endParaRPr lang="en-US"/>
        </a:p>
      </dgm:t>
    </dgm:pt>
    <dgm:pt modelId="{F7341BEB-5593-4685-AB16-A5657AD117CB}" type="sibTrans" cxnId="{E5CD9558-AD2A-40D8-B223-F34CCE435725}">
      <dgm:prSet/>
      <dgm:spPr/>
      <dgm:t>
        <a:bodyPr/>
        <a:lstStyle/>
        <a:p>
          <a:endParaRPr lang="en-US"/>
        </a:p>
      </dgm:t>
    </dgm:pt>
    <dgm:pt modelId="{8AAE3527-E6F0-45D8-9BE6-FCEED7734BE8}">
      <dgm:prSet phldrT="[Text]"/>
      <dgm:spPr/>
      <dgm:t>
        <a:bodyPr/>
        <a:lstStyle/>
        <a:p>
          <a:r>
            <a:rPr lang="de-DE" dirty="0" err="1"/>
            <a:t>Weight</a:t>
          </a:r>
          <a:r>
            <a:rPr lang="de-DE" dirty="0"/>
            <a:t> </a:t>
          </a:r>
          <a:r>
            <a:rPr lang="de-DE" dirty="0" err="1"/>
            <a:t>of</a:t>
          </a:r>
          <a:r>
            <a:rPr lang="de-DE" dirty="0"/>
            <a:t> Assessments</a:t>
          </a:r>
          <a:endParaRPr lang="en-US" dirty="0"/>
        </a:p>
      </dgm:t>
    </dgm:pt>
    <dgm:pt modelId="{7A23BACC-9954-42A7-88BA-99D662415DC1}" type="parTrans" cxnId="{A9E6D91B-54CC-4471-8D8C-AA8E8DB5E314}">
      <dgm:prSet/>
      <dgm:spPr/>
      <dgm:t>
        <a:bodyPr/>
        <a:lstStyle/>
        <a:p>
          <a:endParaRPr lang="en-US"/>
        </a:p>
      </dgm:t>
    </dgm:pt>
    <dgm:pt modelId="{712F7818-D4A1-4D7B-AA8A-588314673E12}" type="sibTrans" cxnId="{A9E6D91B-54CC-4471-8D8C-AA8E8DB5E314}">
      <dgm:prSet/>
      <dgm:spPr/>
      <dgm:t>
        <a:bodyPr/>
        <a:lstStyle/>
        <a:p>
          <a:endParaRPr lang="en-US"/>
        </a:p>
      </dgm:t>
    </dgm:pt>
    <dgm:pt modelId="{711D86D0-DC17-406A-B69F-454299236078}">
      <dgm:prSet phldrT="[Text]"/>
      <dgm:spPr/>
      <dgm:t>
        <a:bodyPr/>
        <a:lstStyle/>
        <a:p>
          <a:r>
            <a:rPr lang="de-DE" dirty="0"/>
            <a:t>Description </a:t>
          </a:r>
          <a:r>
            <a:rPr lang="de-DE" dirty="0" err="1"/>
            <a:t>of</a:t>
          </a:r>
          <a:r>
            <a:rPr lang="de-DE" dirty="0"/>
            <a:t> Assessments</a:t>
          </a:r>
          <a:endParaRPr lang="en-US" dirty="0"/>
        </a:p>
      </dgm:t>
    </dgm:pt>
    <dgm:pt modelId="{2211A0B5-B016-4AD6-AE96-25B0DEABFB2F}" type="parTrans" cxnId="{10DBFCA5-12B0-4DD1-82FE-016665373A2C}">
      <dgm:prSet/>
      <dgm:spPr/>
      <dgm:t>
        <a:bodyPr/>
        <a:lstStyle/>
        <a:p>
          <a:endParaRPr lang="en-US"/>
        </a:p>
      </dgm:t>
    </dgm:pt>
    <dgm:pt modelId="{98D42ADB-5CC9-49AB-8F85-42D46D41C041}" type="sibTrans" cxnId="{10DBFCA5-12B0-4DD1-82FE-016665373A2C}">
      <dgm:prSet/>
      <dgm:spPr/>
      <dgm:t>
        <a:bodyPr/>
        <a:lstStyle/>
        <a:p>
          <a:endParaRPr lang="en-US"/>
        </a:p>
      </dgm:t>
    </dgm:pt>
    <dgm:pt modelId="{739E4213-59D4-4F73-B4F7-39EAB1589D40}">
      <dgm:prSet phldrT="[Text]"/>
      <dgm:spPr/>
      <dgm:t>
        <a:bodyPr/>
        <a:lstStyle/>
        <a:p>
          <a:r>
            <a:rPr lang="de-DE" dirty="0"/>
            <a:t>Assessment </a:t>
          </a:r>
          <a:r>
            <a:rPr lang="de-DE" dirty="0" err="1"/>
            <a:t>Descriptors</a:t>
          </a:r>
          <a:endParaRPr lang="en-US" dirty="0"/>
        </a:p>
      </dgm:t>
    </dgm:pt>
    <dgm:pt modelId="{470E556B-F72A-426C-B346-234BE3471FB1}" type="parTrans" cxnId="{37E1FF29-7850-400F-850C-0735468CDB33}">
      <dgm:prSet/>
      <dgm:spPr/>
      <dgm:t>
        <a:bodyPr/>
        <a:lstStyle/>
        <a:p>
          <a:endParaRPr lang="en-US"/>
        </a:p>
      </dgm:t>
    </dgm:pt>
    <dgm:pt modelId="{9C78E848-BBEC-43A2-90D5-4F0EDA58160A}" type="sibTrans" cxnId="{37E1FF29-7850-400F-850C-0735468CDB33}">
      <dgm:prSet/>
      <dgm:spPr/>
      <dgm:t>
        <a:bodyPr/>
        <a:lstStyle/>
        <a:p>
          <a:endParaRPr lang="en-US"/>
        </a:p>
      </dgm:t>
    </dgm:pt>
    <dgm:pt modelId="{84104604-68A6-415F-8433-4754A4F870FC}" type="pres">
      <dgm:prSet presAssocID="{38E17811-CD75-488B-AA3D-A6C6C42D5B2E}" presName="linear" presStyleCnt="0">
        <dgm:presLayoutVars>
          <dgm:dir/>
          <dgm:animLvl val="lvl"/>
          <dgm:resizeHandles val="exact"/>
        </dgm:presLayoutVars>
      </dgm:prSet>
      <dgm:spPr/>
    </dgm:pt>
    <dgm:pt modelId="{3EAB5A29-E249-40A8-B502-21839813E64B}" type="pres">
      <dgm:prSet presAssocID="{4FE303F1-5CE6-4C96-A0FE-5C5F9D91C7BB}" presName="parentLin" presStyleCnt="0"/>
      <dgm:spPr/>
    </dgm:pt>
    <dgm:pt modelId="{7FDBC86D-546E-4173-B730-DE451F995EC1}" type="pres">
      <dgm:prSet presAssocID="{4FE303F1-5CE6-4C96-A0FE-5C5F9D91C7BB}" presName="parentLeftMargin" presStyleLbl="node1" presStyleIdx="0" presStyleCnt="4"/>
      <dgm:spPr/>
    </dgm:pt>
    <dgm:pt modelId="{5093B4DE-C63C-4206-8350-F4E39B67846D}" type="pres">
      <dgm:prSet presAssocID="{4FE303F1-5CE6-4C96-A0FE-5C5F9D91C7BB}" presName="parentText" presStyleLbl="node1" presStyleIdx="0" presStyleCnt="4">
        <dgm:presLayoutVars>
          <dgm:chMax val="0"/>
          <dgm:bulletEnabled val="1"/>
        </dgm:presLayoutVars>
      </dgm:prSet>
      <dgm:spPr/>
    </dgm:pt>
    <dgm:pt modelId="{904DEE24-1E53-4118-824B-73F7CFE8FF5E}" type="pres">
      <dgm:prSet presAssocID="{4FE303F1-5CE6-4C96-A0FE-5C5F9D91C7BB}" presName="negativeSpace" presStyleCnt="0"/>
      <dgm:spPr/>
    </dgm:pt>
    <dgm:pt modelId="{F60BC78C-C2F0-4178-B72F-005A7D9C60F9}" type="pres">
      <dgm:prSet presAssocID="{4FE303F1-5CE6-4C96-A0FE-5C5F9D91C7BB}" presName="childText" presStyleLbl="conFgAcc1" presStyleIdx="0" presStyleCnt="4">
        <dgm:presLayoutVars>
          <dgm:bulletEnabled val="1"/>
        </dgm:presLayoutVars>
      </dgm:prSet>
      <dgm:spPr/>
    </dgm:pt>
    <dgm:pt modelId="{26B991B2-B456-402A-B5DA-7C7D6409BD36}" type="pres">
      <dgm:prSet presAssocID="{F7341BEB-5593-4685-AB16-A5657AD117CB}" presName="spaceBetweenRectangles" presStyleCnt="0"/>
      <dgm:spPr/>
    </dgm:pt>
    <dgm:pt modelId="{FE36A97B-122A-472C-A472-B9DC884B2C6E}" type="pres">
      <dgm:prSet presAssocID="{8AAE3527-E6F0-45D8-9BE6-FCEED7734BE8}" presName="parentLin" presStyleCnt="0"/>
      <dgm:spPr/>
    </dgm:pt>
    <dgm:pt modelId="{FDD0B971-3E81-4895-9317-4122C4CBB034}" type="pres">
      <dgm:prSet presAssocID="{8AAE3527-E6F0-45D8-9BE6-FCEED7734BE8}" presName="parentLeftMargin" presStyleLbl="node1" presStyleIdx="0" presStyleCnt="4"/>
      <dgm:spPr/>
    </dgm:pt>
    <dgm:pt modelId="{7F940520-F50D-47C2-A680-0DC573083996}" type="pres">
      <dgm:prSet presAssocID="{8AAE3527-E6F0-45D8-9BE6-FCEED7734BE8}" presName="parentText" presStyleLbl="node1" presStyleIdx="1" presStyleCnt="4">
        <dgm:presLayoutVars>
          <dgm:chMax val="0"/>
          <dgm:bulletEnabled val="1"/>
        </dgm:presLayoutVars>
      </dgm:prSet>
      <dgm:spPr/>
    </dgm:pt>
    <dgm:pt modelId="{F064C703-02F1-40F4-ACAC-C1F3DF2F6449}" type="pres">
      <dgm:prSet presAssocID="{8AAE3527-E6F0-45D8-9BE6-FCEED7734BE8}" presName="negativeSpace" presStyleCnt="0"/>
      <dgm:spPr/>
    </dgm:pt>
    <dgm:pt modelId="{B4800C18-7ED4-4C58-908D-3C42803CBFE7}" type="pres">
      <dgm:prSet presAssocID="{8AAE3527-E6F0-45D8-9BE6-FCEED7734BE8}" presName="childText" presStyleLbl="conFgAcc1" presStyleIdx="1" presStyleCnt="4">
        <dgm:presLayoutVars>
          <dgm:bulletEnabled val="1"/>
        </dgm:presLayoutVars>
      </dgm:prSet>
      <dgm:spPr/>
    </dgm:pt>
    <dgm:pt modelId="{8F496A2D-3147-4F55-A9A8-DD1621122AA6}" type="pres">
      <dgm:prSet presAssocID="{712F7818-D4A1-4D7B-AA8A-588314673E12}" presName="spaceBetweenRectangles" presStyleCnt="0"/>
      <dgm:spPr/>
    </dgm:pt>
    <dgm:pt modelId="{8018B613-02F7-4834-8685-3AB5EC90DC9E}" type="pres">
      <dgm:prSet presAssocID="{711D86D0-DC17-406A-B69F-454299236078}" presName="parentLin" presStyleCnt="0"/>
      <dgm:spPr/>
    </dgm:pt>
    <dgm:pt modelId="{C81AC267-607D-4FEA-A1E2-2550A67F5276}" type="pres">
      <dgm:prSet presAssocID="{711D86D0-DC17-406A-B69F-454299236078}" presName="parentLeftMargin" presStyleLbl="node1" presStyleIdx="1" presStyleCnt="4"/>
      <dgm:spPr/>
    </dgm:pt>
    <dgm:pt modelId="{36EC501F-F352-42C4-BCCA-BDA9BD1B5F48}" type="pres">
      <dgm:prSet presAssocID="{711D86D0-DC17-406A-B69F-454299236078}" presName="parentText" presStyleLbl="node1" presStyleIdx="2" presStyleCnt="4">
        <dgm:presLayoutVars>
          <dgm:chMax val="0"/>
          <dgm:bulletEnabled val="1"/>
        </dgm:presLayoutVars>
      </dgm:prSet>
      <dgm:spPr/>
    </dgm:pt>
    <dgm:pt modelId="{E74E5274-95BD-4F0A-8EED-88B16E98A35B}" type="pres">
      <dgm:prSet presAssocID="{711D86D0-DC17-406A-B69F-454299236078}" presName="negativeSpace" presStyleCnt="0"/>
      <dgm:spPr/>
    </dgm:pt>
    <dgm:pt modelId="{DA18E5B5-8E91-4B1E-8E50-08728397192B}" type="pres">
      <dgm:prSet presAssocID="{711D86D0-DC17-406A-B69F-454299236078}" presName="childText" presStyleLbl="conFgAcc1" presStyleIdx="2" presStyleCnt="4">
        <dgm:presLayoutVars>
          <dgm:bulletEnabled val="1"/>
        </dgm:presLayoutVars>
      </dgm:prSet>
      <dgm:spPr/>
    </dgm:pt>
    <dgm:pt modelId="{968E4D22-BC92-4101-BE27-766952D64892}" type="pres">
      <dgm:prSet presAssocID="{98D42ADB-5CC9-49AB-8F85-42D46D41C041}" presName="spaceBetweenRectangles" presStyleCnt="0"/>
      <dgm:spPr/>
    </dgm:pt>
    <dgm:pt modelId="{2889B949-B168-4D80-B2A7-5180E3DD5B89}" type="pres">
      <dgm:prSet presAssocID="{739E4213-59D4-4F73-B4F7-39EAB1589D40}" presName="parentLin" presStyleCnt="0"/>
      <dgm:spPr/>
    </dgm:pt>
    <dgm:pt modelId="{38059FC9-3F5B-4F59-8057-DA2A38CF8AB9}" type="pres">
      <dgm:prSet presAssocID="{739E4213-59D4-4F73-B4F7-39EAB1589D40}" presName="parentLeftMargin" presStyleLbl="node1" presStyleIdx="2" presStyleCnt="4"/>
      <dgm:spPr/>
    </dgm:pt>
    <dgm:pt modelId="{680BAFFE-539F-4045-8D22-52F145B618BF}" type="pres">
      <dgm:prSet presAssocID="{739E4213-59D4-4F73-B4F7-39EAB1589D40}" presName="parentText" presStyleLbl="node1" presStyleIdx="3" presStyleCnt="4">
        <dgm:presLayoutVars>
          <dgm:chMax val="0"/>
          <dgm:bulletEnabled val="1"/>
        </dgm:presLayoutVars>
      </dgm:prSet>
      <dgm:spPr/>
    </dgm:pt>
    <dgm:pt modelId="{8FEAE434-1009-4051-B229-AAB2958CC5A6}" type="pres">
      <dgm:prSet presAssocID="{739E4213-59D4-4F73-B4F7-39EAB1589D40}" presName="negativeSpace" presStyleCnt="0"/>
      <dgm:spPr/>
    </dgm:pt>
    <dgm:pt modelId="{5B104CF3-8DF2-4082-8EF5-05B0852F584C}" type="pres">
      <dgm:prSet presAssocID="{739E4213-59D4-4F73-B4F7-39EAB1589D40}" presName="childText" presStyleLbl="conFgAcc1" presStyleIdx="3" presStyleCnt="4">
        <dgm:presLayoutVars>
          <dgm:bulletEnabled val="1"/>
        </dgm:presLayoutVars>
      </dgm:prSet>
      <dgm:spPr/>
    </dgm:pt>
  </dgm:ptLst>
  <dgm:cxnLst>
    <dgm:cxn modelId="{86F68C07-44D6-4FE0-9BAE-BE18858B5D21}" type="presOf" srcId="{4FE303F1-5CE6-4C96-A0FE-5C5F9D91C7BB}" destId="{7FDBC86D-546E-4173-B730-DE451F995EC1}" srcOrd="0" destOrd="0" presId="urn:microsoft.com/office/officeart/2005/8/layout/list1"/>
    <dgm:cxn modelId="{91BB2D0D-3113-4853-9A3F-9B5190364B38}" type="presOf" srcId="{711D86D0-DC17-406A-B69F-454299236078}" destId="{36EC501F-F352-42C4-BCCA-BDA9BD1B5F48}" srcOrd="1" destOrd="0" presId="urn:microsoft.com/office/officeart/2005/8/layout/list1"/>
    <dgm:cxn modelId="{A9E6D91B-54CC-4471-8D8C-AA8E8DB5E314}" srcId="{38E17811-CD75-488B-AA3D-A6C6C42D5B2E}" destId="{8AAE3527-E6F0-45D8-9BE6-FCEED7734BE8}" srcOrd="1" destOrd="0" parTransId="{7A23BACC-9954-42A7-88BA-99D662415DC1}" sibTransId="{712F7818-D4A1-4D7B-AA8A-588314673E12}"/>
    <dgm:cxn modelId="{78782821-0719-4105-9FBE-80FB0993ADFB}" type="presOf" srcId="{8AAE3527-E6F0-45D8-9BE6-FCEED7734BE8}" destId="{7F940520-F50D-47C2-A680-0DC573083996}" srcOrd="1" destOrd="0" presId="urn:microsoft.com/office/officeart/2005/8/layout/list1"/>
    <dgm:cxn modelId="{37E1FF29-7850-400F-850C-0735468CDB33}" srcId="{38E17811-CD75-488B-AA3D-A6C6C42D5B2E}" destId="{739E4213-59D4-4F73-B4F7-39EAB1589D40}" srcOrd="3" destOrd="0" parTransId="{470E556B-F72A-426C-B346-234BE3471FB1}" sibTransId="{9C78E848-BBEC-43A2-90D5-4F0EDA58160A}"/>
    <dgm:cxn modelId="{82486E5C-EA5B-483A-8299-739221433567}" type="presOf" srcId="{711D86D0-DC17-406A-B69F-454299236078}" destId="{C81AC267-607D-4FEA-A1E2-2550A67F5276}" srcOrd="0" destOrd="0" presId="urn:microsoft.com/office/officeart/2005/8/layout/list1"/>
    <dgm:cxn modelId="{E5CD9558-AD2A-40D8-B223-F34CCE435725}" srcId="{38E17811-CD75-488B-AA3D-A6C6C42D5B2E}" destId="{4FE303F1-5CE6-4C96-A0FE-5C5F9D91C7BB}" srcOrd="0" destOrd="0" parTransId="{52022837-379A-48B5-8A66-14C35094C812}" sibTransId="{F7341BEB-5593-4685-AB16-A5657AD117CB}"/>
    <dgm:cxn modelId="{10DBFCA5-12B0-4DD1-82FE-016665373A2C}" srcId="{38E17811-CD75-488B-AA3D-A6C6C42D5B2E}" destId="{711D86D0-DC17-406A-B69F-454299236078}" srcOrd="2" destOrd="0" parTransId="{2211A0B5-B016-4AD6-AE96-25B0DEABFB2F}" sibTransId="{98D42ADB-5CC9-49AB-8F85-42D46D41C041}"/>
    <dgm:cxn modelId="{4C47C4AB-97AF-48B4-9838-02E3DCD7BAAA}" type="presOf" srcId="{38E17811-CD75-488B-AA3D-A6C6C42D5B2E}" destId="{84104604-68A6-415F-8433-4754A4F870FC}" srcOrd="0" destOrd="0" presId="urn:microsoft.com/office/officeart/2005/8/layout/list1"/>
    <dgm:cxn modelId="{81FD07AC-17DC-4049-8450-5138BA05761D}" type="presOf" srcId="{4FE303F1-5CE6-4C96-A0FE-5C5F9D91C7BB}" destId="{5093B4DE-C63C-4206-8350-F4E39B67846D}" srcOrd="1" destOrd="0" presId="urn:microsoft.com/office/officeart/2005/8/layout/list1"/>
    <dgm:cxn modelId="{F0569DB8-29E9-4980-AE04-9FE48D51CA75}" type="presOf" srcId="{739E4213-59D4-4F73-B4F7-39EAB1589D40}" destId="{38059FC9-3F5B-4F59-8057-DA2A38CF8AB9}" srcOrd="0" destOrd="0" presId="urn:microsoft.com/office/officeart/2005/8/layout/list1"/>
    <dgm:cxn modelId="{AABC71BA-320C-461F-9D5B-3EA5E35D5C28}" type="presOf" srcId="{8AAE3527-E6F0-45D8-9BE6-FCEED7734BE8}" destId="{FDD0B971-3E81-4895-9317-4122C4CBB034}" srcOrd="0" destOrd="0" presId="urn:microsoft.com/office/officeart/2005/8/layout/list1"/>
    <dgm:cxn modelId="{2D0698C7-9233-49EA-A116-3AB8718B0603}" type="presOf" srcId="{739E4213-59D4-4F73-B4F7-39EAB1589D40}" destId="{680BAFFE-539F-4045-8D22-52F145B618BF}" srcOrd="1" destOrd="0" presId="urn:microsoft.com/office/officeart/2005/8/layout/list1"/>
    <dgm:cxn modelId="{EE371E4B-DFDA-44D6-BEE3-470E9F1C7A20}" type="presParOf" srcId="{84104604-68A6-415F-8433-4754A4F870FC}" destId="{3EAB5A29-E249-40A8-B502-21839813E64B}" srcOrd="0" destOrd="0" presId="urn:microsoft.com/office/officeart/2005/8/layout/list1"/>
    <dgm:cxn modelId="{ACC1DC5C-BF67-45BF-8006-3D7BEA9DD6E7}" type="presParOf" srcId="{3EAB5A29-E249-40A8-B502-21839813E64B}" destId="{7FDBC86D-546E-4173-B730-DE451F995EC1}" srcOrd="0" destOrd="0" presId="urn:microsoft.com/office/officeart/2005/8/layout/list1"/>
    <dgm:cxn modelId="{4C41A90C-EC5A-4B1B-B008-28A846376E88}" type="presParOf" srcId="{3EAB5A29-E249-40A8-B502-21839813E64B}" destId="{5093B4DE-C63C-4206-8350-F4E39B67846D}" srcOrd="1" destOrd="0" presId="urn:microsoft.com/office/officeart/2005/8/layout/list1"/>
    <dgm:cxn modelId="{B29651F9-410E-42F6-966A-E833469924E7}" type="presParOf" srcId="{84104604-68A6-415F-8433-4754A4F870FC}" destId="{904DEE24-1E53-4118-824B-73F7CFE8FF5E}" srcOrd="1" destOrd="0" presId="urn:microsoft.com/office/officeart/2005/8/layout/list1"/>
    <dgm:cxn modelId="{5A39DFA2-ED35-4B5D-BB0A-C79A1DF5D55D}" type="presParOf" srcId="{84104604-68A6-415F-8433-4754A4F870FC}" destId="{F60BC78C-C2F0-4178-B72F-005A7D9C60F9}" srcOrd="2" destOrd="0" presId="urn:microsoft.com/office/officeart/2005/8/layout/list1"/>
    <dgm:cxn modelId="{AA95C2C8-F515-49E2-820E-1E22DE114553}" type="presParOf" srcId="{84104604-68A6-415F-8433-4754A4F870FC}" destId="{26B991B2-B456-402A-B5DA-7C7D6409BD36}" srcOrd="3" destOrd="0" presId="urn:microsoft.com/office/officeart/2005/8/layout/list1"/>
    <dgm:cxn modelId="{DD41EADE-D784-4DF4-8050-49FA4A95D599}" type="presParOf" srcId="{84104604-68A6-415F-8433-4754A4F870FC}" destId="{FE36A97B-122A-472C-A472-B9DC884B2C6E}" srcOrd="4" destOrd="0" presId="urn:microsoft.com/office/officeart/2005/8/layout/list1"/>
    <dgm:cxn modelId="{15127525-A9C3-488D-B815-98A8695E450D}" type="presParOf" srcId="{FE36A97B-122A-472C-A472-B9DC884B2C6E}" destId="{FDD0B971-3E81-4895-9317-4122C4CBB034}" srcOrd="0" destOrd="0" presId="urn:microsoft.com/office/officeart/2005/8/layout/list1"/>
    <dgm:cxn modelId="{C6A37104-EC19-445B-BFE6-3592B78F2AAB}" type="presParOf" srcId="{FE36A97B-122A-472C-A472-B9DC884B2C6E}" destId="{7F940520-F50D-47C2-A680-0DC573083996}" srcOrd="1" destOrd="0" presId="urn:microsoft.com/office/officeart/2005/8/layout/list1"/>
    <dgm:cxn modelId="{E3287EFE-EF2C-457E-83CF-30A546044513}" type="presParOf" srcId="{84104604-68A6-415F-8433-4754A4F870FC}" destId="{F064C703-02F1-40F4-ACAC-C1F3DF2F6449}" srcOrd="5" destOrd="0" presId="urn:microsoft.com/office/officeart/2005/8/layout/list1"/>
    <dgm:cxn modelId="{A97500D0-F2BA-404B-A4BD-27F8475F73AD}" type="presParOf" srcId="{84104604-68A6-415F-8433-4754A4F870FC}" destId="{B4800C18-7ED4-4C58-908D-3C42803CBFE7}" srcOrd="6" destOrd="0" presId="urn:microsoft.com/office/officeart/2005/8/layout/list1"/>
    <dgm:cxn modelId="{E677FE7A-4A32-44EC-8961-3EA1D7B3A415}" type="presParOf" srcId="{84104604-68A6-415F-8433-4754A4F870FC}" destId="{8F496A2D-3147-4F55-A9A8-DD1621122AA6}" srcOrd="7" destOrd="0" presId="urn:microsoft.com/office/officeart/2005/8/layout/list1"/>
    <dgm:cxn modelId="{9E437A16-8A59-411F-BAB1-2F4B2AC914BA}" type="presParOf" srcId="{84104604-68A6-415F-8433-4754A4F870FC}" destId="{8018B613-02F7-4834-8685-3AB5EC90DC9E}" srcOrd="8" destOrd="0" presId="urn:microsoft.com/office/officeart/2005/8/layout/list1"/>
    <dgm:cxn modelId="{D6063172-F63E-47AA-BAA0-0267C1E908CD}" type="presParOf" srcId="{8018B613-02F7-4834-8685-3AB5EC90DC9E}" destId="{C81AC267-607D-4FEA-A1E2-2550A67F5276}" srcOrd="0" destOrd="0" presId="urn:microsoft.com/office/officeart/2005/8/layout/list1"/>
    <dgm:cxn modelId="{804AB17A-12F1-4EE6-A6C5-318EABEE3A8E}" type="presParOf" srcId="{8018B613-02F7-4834-8685-3AB5EC90DC9E}" destId="{36EC501F-F352-42C4-BCCA-BDA9BD1B5F48}" srcOrd="1" destOrd="0" presId="urn:microsoft.com/office/officeart/2005/8/layout/list1"/>
    <dgm:cxn modelId="{8085A79F-FB3A-4904-AF7C-8DC2A0F7FDFE}" type="presParOf" srcId="{84104604-68A6-415F-8433-4754A4F870FC}" destId="{E74E5274-95BD-4F0A-8EED-88B16E98A35B}" srcOrd="9" destOrd="0" presId="urn:microsoft.com/office/officeart/2005/8/layout/list1"/>
    <dgm:cxn modelId="{D3F2ECB2-04E7-43D3-AABE-62D8AC0CBBF2}" type="presParOf" srcId="{84104604-68A6-415F-8433-4754A4F870FC}" destId="{DA18E5B5-8E91-4B1E-8E50-08728397192B}" srcOrd="10" destOrd="0" presId="urn:microsoft.com/office/officeart/2005/8/layout/list1"/>
    <dgm:cxn modelId="{206A2DFD-9523-413D-899C-DD60ED6038E3}" type="presParOf" srcId="{84104604-68A6-415F-8433-4754A4F870FC}" destId="{968E4D22-BC92-4101-BE27-766952D64892}" srcOrd="11" destOrd="0" presId="urn:microsoft.com/office/officeart/2005/8/layout/list1"/>
    <dgm:cxn modelId="{70D64906-CADB-4546-BE1E-0E9A797F34EA}" type="presParOf" srcId="{84104604-68A6-415F-8433-4754A4F870FC}" destId="{2889B949-B168-4D80-B2A7-5180E3DD5B89}" srcOrd="12" destOrd="0" presId="urn:microsoft.com/office/officeart/2005/8/layout/list1"/>
    <dgm:cxn modelId="{50D80363-9F4C-4F7E-AEAD-06E304A44126}" type="presParOf" srcId="{2889B949-B168-4D80-B2A7-5180E3DD5B89}" destId="{38059FC9-3F5B-4F59-8057-DA2A38CF8AB9}" srcOrd="0" destOrd="0" presId="urn:microsoft.com/office/officeart/2005/8/layout/list1"/>
    <dgm:cxn modelId="{27B70E5E-4F3B-4B28-BCEB-A415A4A1E2EB}" type="presParOf" srcId="{2889B949-B168-4D80-B2A7-5180E3DD5B89}" destId="{680BAFFE-539F-4045-8D22-52F145B618BF}" srcOrd="1" destOrd="0" presId="urn:microsoft.com/office/officeart/2005/8/layout/list1"/>
    <dgm:cxn modelId="{58308C20-B517-4F99-B4D8-3545CA27ADDC}" type="presParOf" srcId="{84104604-68A6-415F-8433-4754A4F870FC}" destId="{8FEAE434-1009-4051-B229-AAB2958CC5A6}" srcOrd="13" destOrd="0" presId="urn:microsoft.com/office/officeart/2005/8/layout/list1"/>
    <dgm:cxn modelId="{86BD71CD-0BB6-4C2C-B935-EC12153125C9}" type="presParOf" srcId="{84104604-68A6-415F-8433-4754A4F870FC}" destId="{5B104CF3-8DF2-4082-8EF5-05B0852F584C}" srcOrd="14"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0BC78C-C2F0-4178-B72F-005A7D9C60F9}">
      <dsp:nvSpPr>
        <dsp:cNvPr id="0" name=""/>
        <dsp:cNvSpPr/>
      </dsp:nvSpPr>
      <dsp:spPr>
        <a:xfrm>
          <a:off x="0" y="428994"/>
          <a:ext cx="7616497" cy="6804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93B4DE-C63C-4206-8350-F4E39B67846D}">
      <dsp:nvSpPr>
        <dsp:cNvPr id="0" name=""/>
        <dsp:cNvSpPr/>
      </dsp:nvSpPr>
      <dsp:spPr>
        <a:xfrm>
          <a:off x="380824" y="30474"/>
          <a:ext cx="5331547" cy="7970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520" tIns="0" rIns="201520" bIns="0" numCol="1" spcCol="1270" anchor="ctr" anchorCtr="0">
          <a:noAutofit/>
        </a:bodyPr>
        <a:lstStyle/>
        <a:p>
          <a:pPr marL="0" lvl="0" indent="0" algn="l" defTabSz="1200150">
            <a:lnSpc>
              <a:spcPct val="90000"/>
            </a:lnSpc>
            <a:spcBef>
              <a:spcPct val="0"/>
            </a:spcBef>
            <a:spcAft>
              <a:spcPct val="35000"/>
            </a:spcAft>
            <a:buNone/>
          </a:pPr>
          <a:r>
            <a:rPr lang="de-DE" sz="2700" kern="1200" dirty="0"/>
            <a:t>Assessment Methods</a:t>
          </a:r>
          <a:endParaRPr lang="en-US" sz="2700" kern="1200" dirty="0"/>
        </a:p>
      </dsp:txBody>
      <dsp:txXfrm>
        <a:off x="419732" y="69382"/>
        <a:ext cx="5253731" cy="719224"/>
      </dsp:txXfrm>
    </dsp:sp>
    <dsp:sp modelId="{B4800C18-7ED4-4C58-908D-3C42803CBFE7}">
      <dsp:nvSpPr>
        <dsp:cNvPr id="0" name=""/>
        <dsp:cNvSpPr/>
      </dsp:nvSpPr>
      <dsp:spPr>
        <a:xfrm>
          <a:off x="0" y="1653714"/>
          <a:ext cx="7616497" cy="6804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940520-F50D-47C2-A680-0DC573083996}">
      <dsp:nvSpPr>
        <dsp:cNvPr id="0" name=""/>
        <dsp:cNvSpPr/>
      </dsp:nvSpPr>
      <dsp:spPr>
        <a:xfrm>
          <a:off x="380824" y="1255194"/>
          <a:ext cx="5331547" cy="7970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520" tIns="0" rIns="201520" bIns="0" numCol="1" spcCol="1270" anchor="ctr" anchorCtr="0">
          <a:noAutofit/>
        </a:bodyPr>
        <a:lstStyle/>
        <a:p>
          <a:pPr marL="0" lvl="0" indent="0" algn="l" defTabSz="1200150">
            <a:lnSpc>
              <a:spcPct val="90000"/>
            </a:lnSpc>
            <a:spcBef>
              <a:spcPct val="0"/>
            </a:spcBef>
            <a:spcAft>
              <a:spcPct val="35000"/>
            </a:spcAft>
            <a:buNone/>
          </a:pPr>
          <a:r>
            <a:rPr lang="de-DE" sz="2700" kern="1200" dirty="0" err="1"/>
            <a:t>Weight</a:t>
          </a:r>
          <a:r>
            <a:rPr lang="de-DE" sz="2700" kern="1200" dirty="0"/>
            <a:t> </a:t>
          </a:r>
          <a:r>
            <a:rPr lang="de-DE" sz="2700" kern="1200" dirty="0" err="1"/>
            <a:t>of</a:t>
          </a:r>
          <a:r>
            <a:rPr lang="de-DE" sz="2700" kern="1200" dirty="0"/>
            <a:t> Assessments</a:t>
          </a:r>
          <a:endParaRPr lang="en-US" sz="2700" kern="1200" dirty="0"/>
        </a:p>
      </dsp:txBody>
      <dsp:txXfrm>
        <a:off x="419732" y="1294102"/>
        <a:ext cx="5253731" cy="719224"/>
      </dsp:txXfrm>
    </dsp:sp>
    <dsp:sp modelId="{DA18E5B5-8E91-4B1E-8E50-08728397192B}">
      <dsp:nvSpPr>
        <dsp:cNvPr id="0" name=""/>
        <dsp:cNvSpPr/>
      </dsp:nvSpPr>
      <dsp:spPr>
        <a:xfrm>
          <a:off x="0" y="2878435"/>
          <a:ext cx="7616497" cy="6804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EC501F-F352-42C4-BCCA-BDA9BD1B5F48}">
      <dsp:nvSpPr>
        <dsp:cNvPr id="0" name=""/>
        <dsp:cNvSpPr/>
      </dsp:nvSpPr>
      <dsp:spPr>
        <a:xfrm>
          <a:off x="380824" y="2479914"/>
          <a:ext cx="5331547" cy="7970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520" tIns="0" rIns="201520" bIns="0" numCol="1" spcCol="1270" anchor="ctr" anchorCtr="0">
          <a:noAutofit/>
        </a:bodyPr>
        <a:lstStyle/>
        <a:p>
          <a:pPr marL="0" lvl="0" indent="0" algn="l" defTabSz="1200150">
            <a:lnSpc>
              <a:spcPct val="90000"/>
            </a:lnSpc>
            <a:spcBef>
              <a:spcPct val="0"/>
            </a:spcBef>
            <a:spcAft>
              <a:spcPct val="35000"/>
            </a:spcAft>
            <a:buNone/>
          </a:pPr>
          <a:r>
            <a:rPr lang="de-DE" sz="2700" kern="1200" dirty="0"/>
            <a:t>Description </a:t>
          </a:r>
          <a:r>
            <a:rPr lang="de-DE" sz="2700" kern="1200" dirty="0" err="1"/>
            <a:t>of</a:t>
          </a:r>
          <a:r>
            <a:rPr lang="de-DE" sz="2700" kern="1200" dirty="0"/>
            <a:t> Assessments</a:t>
          </a:r>
          <a:endParaRPr lang="en-US" sz="2700" kern="1200" dirty="0"/>
        </a:p>
      </dsp:txBody>
      <dsp:txXfrm>
        <a:off x="419732" y="2518822"/>
        <a:ext cx="5253731" cy="719224"/>
      </dsp:txXfrm>
    </dsp:sp>
    <dsp:sp modelId="{5B104CF3-8DF2-4082-8EF5-05B0852F584C}">
      <dsp:nvSpPr>
        <dsp:cNvPr id="0" name=""/>
        <dsp:cNvSpPr/>
      </dsp:nvSpPr>
      <dsp:spPr>
        <a:xfrm>
          <a:off x="0" y="4103155"/>
          <a:ext cx="7616497" cy="6804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80BAFFE-539F-4045-8D22-52F145B618BF}">
      <dsp:nvSpPr>
        <dsp:cNvPr id="0" name=""/>
        <dsp:cNvSpPr/>
      </dsp:nvSpPr>
      <dsp:spPr>
        <a:xfrm>
          <a:off x="380824" y="3704635"/>
          <a:ext cx="5331547" cy="79704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1520" tIns="0" rIns="201520" bIns="0" numCol="1" spcCol="1270" anchor="ctr" anchorCtr="0">
          <a:noAutofit/>
        </a:bodyPr>
        <a:lstStyle/>
        <a:p>
          <a:pPr marL="0" lvl="0" indent="0" algn="l" defTabSz="1200150">
            <a:lnSpc>
              <a:spcPct val="90000"/>
            </a:lnSpc>
            <a:spcBef>
              <a:spcPct val="0"/>
            </a:spcBef>
            <a:spcAft>
              <a:spcPct val="35000"/>
            </a:spcAft>
            <a:buNone/>
          </a:pPr>
          <a:r>
            <a:rPr lang="de-DE" sz="2700" kern="1200" dirty="0"/>
            <a:t>Assessment </a:t>
          </a:r>
          <a:r>
            <a:rPr lang="de-DE" sz="2700" kern="1200" dirty="0" err="1"/>
            <a:t>Descriptors</a:t>
          </a:r>
          <a:endParaRPr lang="en-US" sz="2700" kern="1200" dirty="0"/>
        </a:p>
      </dsp:txBody>
      <dsp:txXfrm>
        <a:off x="419732" y="3743543"/>
        <a:ext cx="5253731" cy="719224"/>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Folienbildplatzhalter 3"/>
          <p:cNvSpPr>
            <a:spLocks noGrp="1" noRot="1" noChangeAspect="1"/>
          </p:cNvSpPr>
          <p:nvPr>
            <p:ph type="sldImg" idx="2"/>
          </p:nvPr>
        </p:nvSpPr>
        <p:spPr>
          <a:xfrm>
            <a:off x="711200" y="611074"/>
            <a:ext cx="3851275" cy="2166937"/>
          </a:xfrm>
          <a:prstGeom prst="rect">
            <a:avLst/>
          </a:prstGeom>
          <a:noFill/>
          <a:ln w="12700">
            <a:solidFill>
              <a:prstClr val="black"/>
            </a:solidFill>
          </a:ln>
        </p:spPr>
        <p:txBody>
          <a:bodyPr vert="horz" lIns="99075" tIns="49538" rIns="99075" bIns="49538" rtlCol="0" anchor="ctr"/>
          <a:lstStyle/>
          <a:p>
            <a:endParaRPr lang="de-DE" dirty="0"/>
          </a:p>
        </p:txBody>
      </p:sp>
      <p:sp>
        <p:nvSpPr>
          <p:cNvPr id="5" name="Notizenplatzhalter 4"/>
          <p:cNvSpPr>
            <a:spLocks noGrp="1"/>
          </p:cNvSpPr>
          <p:nvPr>
            <p:ph type="body" sz="quarter" idx="3"/>
          </p:nvPr>
        </p:nvSpPr>
        <p:spPr>
          <a:xfrm>
            <a:off x="711200" y="3034765"/>
            <a:ext cx="5683250" cy="6943095"/>
          </a:xfrm>
          <a:prstGeom prst="rect">
            <a:avLst/>
          </a:prstGeom>
        </p:spPr>
        <p:txBody>
          <a:bodyPr vert="horz" lIns="99075" tIns="49538" rIns="99075" bIns="49538"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Foliennummernplatzhalt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B27FCAB5-4DFA-406D-8161-5B6192481F32}" type="slidenum">
              <a:rPr lang="de-DE" smtClean="0"/>
              <a:t>‹#›</a:t>
            </a:fld>
            <a:endParaRPr lang="de-DE" dirty="0"/>
          </a:p>
        </p:txBody>
      </p:sp>
    </p:spTree>
    <p:extLst>
      <p:ext uri="{BB962C8B-B14F-4D97-AF65-F5344CB8AC3E}">
        <p14:creationId xmlns:p14="http://schemas.microsoft.com/office/powerpoint/2010/main" val="3750132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224" userDrawn="1">
          <p15:clr>
            <a:srgbClr val="F26B43"/>
          </p15:clr>
        </p15:guide>
        <p15:guide id="2" pos="2238"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09613" y="717550"/>
            <a:ext cx="3852862" cy="2168525"/>
          </a:xfrm>
        </p:spPr>
      </p:sp>
      <p:sp>
        <p:nvSpPr>
          <p:cNvPr id="3" name="Notizenplatzhalter 2"/>
          <p:cNvSpPr>
            <a:spLocks noGrp="1"/>
          </p:cNvSpPr>
          <p:nvPr>
            <p:ph type="body" idx="1"/>
          </p:nvPr>
        </p:nvSpPr>
        <p:spPr>
          <a:xfrm>
            <a:off x="709613" y="3092219"/>
            <a:ext cx="5683250" cy="5265456"/>
          </a:xfrm>
        </p:spPr>
        <p:txBody>
          <a:bodyPr/>
          <a:lstStyle/>
          <a:p>
            <a:r>
              <a:rPr lang="de-DE" dirty="0"/>
              <a:t>The </a:t>
            </a:r>
            <a:r>
              <a:rPr lang="de-DE" dirty="0" err="1"/>
              <a:t>purpose</a:t>
            </a:r>
            <a:r>
              <a:rPr lang="de-DE" dirty="0"/>
              <a:t> </a:t>
            </a:r>
            <a:r>
              <a:rPr lang="de-DE" dirty="0" err="1"/>
              <a:t>of</a:t>
            </a:r>
            <a:r>
              <a:rPr lang="de-DE" dirty="0"/>
              <a:t> </a:t>
            </a:r>
            <a:r>
              <a:rPr lang="de-DE" dirty="0" err="1"/>
              <a:t>the</a:t>
            </a:r>
            <a:r>
              <a:rPr lang="de-DE" dirty="0"/>
              <a:t> </a:t>
            </a:r>
            <a:r>
              <a:rPr lang="de-DE" dirty="0" err="1"/>
              <a:t>session</a:t>
            </a:r>
            <a:r>
              <a:rPr lang="de-DE" dirty="0"/>
              <a:t> </a:t>
            </a:r>
            <a:r>
              <a:rPr lang="de-DE" dirty="0" err="1"/>
              <a:t>is</a:t>
            </a:r>
            <a:r>
              <a:rPr lang="de-DE" dirty="0"/>
              <a:t> </a:t>
            </a:r>
            <a:r>
              <a:rPr lang="de-DE" dirty="0" err="1"/>
              <a:t>to</a:t>
            </a:r>
            <a:r>
              <a:rPr lang="de-DE" dirty="0"/>
              <a:t> </a:t>
            </a:r>
            <a:r>
              <a:rPr lang="de-DE" dirty="0" err="1"/>
              <a:t>refresh</a:t>
            </a:r>
            <a:r>
              <a:rPr lang="de-DE" dirty="0"/>
              <a:t> </a:t>
            </a:r>
            <a:r>
              <a:rPr lang="de-DE" dirty="0" err="1"/>
              <a:t>the</a:t>
            </a:r>
            <a:r>
              <a:rPr lang="de-DE" dirty="0"/>
              <a:t> </a:t>
            </a:r>
            <a:r>
              <a:rPr lang="de-DE" dirty="0" err="1"/>
              <a:t>participants</a:t>
            </a:r>
            <a:r>
              <a:rPr lang="de-DE" dirty="0"/>
              <a:t>‘ </a:t>
            </a:r>
            <a:r>
              <a:rPr lang="de-DE" dirty="0" err="1"/>
              <a:t>memory</a:t>
            </a:r>
            <a:r>
              <a:rPr lang="de-DE" dirty="0"/>
              <a:t> and </a:t>
            </a:r>
            <a:r>
              <a:rPr lang="de-DE" dirty="0" err="1"/>
              <a:t>to</a:t>
            </a:r>
            <a:r>
              <a:rPr lang="de-DE" dirty="0"/>
              <a:t> </a:t>
            </a:r>
            <a:r>
              <a:rPr lang="de-DE" dirty="0" err="1"/>
              <a:t>continue</a:t>
            </a:r>
            <a:r>
              <a:rPr lang="de-DE" dirty="0"/>
              <a:t> </a:t>
            </a:r>
            <a:r>
              <a:rPr lang="de-DE" dirty="0" err="1"/>
              <a:t>fostering</a:t>
            </a:r>
            <a:r>
              <a:rPr lang="de-DE" dirty="0"/>
              <a:t> </a:t>
            </a:r>
            <a:r>
              <a:rPr lang="de-DE" dirty="0" err="1"/>
              <a:t>awareness</a:t>
            </a:r>
            <a:r>
              <a:rPr lang="de-DE" dirty="0"/>
              <a:t> </a:t>
            </a:r>
            <a:r>
              <a:rPr lang="de-DE" dirty="0" err="1"/>
              <a:t>about</a:t>
            </a:r>
            <a:r>
              <a:rPr lang="de-DE" dirty="0"/>
              <a:t> </a:t>
            </a:r>
            <a:r>
              <a:rPr lang="de-DE" dirty="0" err="1"/>
              <a:t>the</a:t>
            </a:r>
            <a:r>
              <a:rPr lang="de-DE" dirty="0"/>
              <a:t> </a:t>
            </a:r>
            <a:r>
              <a:rPr lang="de-DE" dirty="0" err="1"/>
              <a:t>Sectoral</a:t>
            </a:r>
            <a:r>
              <a:rPr lang="de-DE" dirty="0"/>
              <a:t> </a:t>
            </a:r>
            <a:r>
              <a:rPr lang="de-DE" dirty="0" err="1"/>
              <a:t>Qualification</a:t>
            </a:r>
            <a:r>
              <a:rPr lang="de-DE" dirty="0"/>
              <a:t> Framework </a:t>
            </a:r>
            <a:r>
              <a:rPr lang="de-DE" dirty="0" err="1"/>
              <a:t>for</a:t>
            </a:r>
            <a:r>
              <a:rPr lang="de-DE" dirty="0"/>
              <a:t> Coast Guard </a:t>
            </a:r>
            <a:r>
              <a:rPr lang="de-DE" dirty="0" err="1"/>
              <a:t>Functions</a:t>
            </a:r>
            <a:r>
              <a:rPr lang="de-DE" dirty="0"/>
              <a:t> (SQFCGF).</a:t>
            </a:r>
          </a:p>
          <a:p>
            <a:endParaRPr lang="de-DE" dirty="0"/>
          </a:p>
          <a:p>
            <a:r>
              <a:rPr lang="de-DE" dirty="0"/>
              <a:t>Link </a:t>
            </a:r>
            <a:r>
              <a:rPr lang="de-DE" dirty="0" err="1"/>
              <a:t>to</a:t>
            </a:r>
            <a:r>
              <a:rPr lang="de-DE" dirty="0"/>
              <a:t> </a:t>
            </a:r>
            <a:r>
              <a:rPr lang="de-DE" dirty="0" err="1"/>
              <a:t>the</a:t>
            </a:r>
            <a:r>
              <a:rPr lang="de-DE" dirty="0"/>
              <a:t> SQFCGF: https://coastguard.europa.eu/sites/default/files/2023-08/01.%20Publication%20of%20SQFCGF.pdf</a:t>
            </a:r>
          </a:p>
          <a:p>
            <a:endParaRPr lang="de-DE"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de-DE" sz="1200" kern="100" dirty="0">
              <a:solidFill>
                <a:schemeClr val="tx1"/>
              </a:solidFill>
              <a:effectLst/>
              <a:latin typeface="+mn-lt"/>
              <a:ea typeface="Calibri" panose="020F0502020204030204" pitchFamily="34" charset="0"/>
              <a:cs typeface="Times New Roman" panose="02020603050405020304" pitchFamily="18" charset="0"/>
            </a:endParaRPr>
          </a:p>
          <a:p>
            <a:endParaRPr lang="de-DE" dirty="0"/>
          </a:p>
          <a:p>
            <a:endParaRPr lang="de-DE" dirty="0"/>
          </a:p>
          <a:p>
            <a:endParaRPr lang="de-DE" dirty="0"/>
          </a:p>
          <a:p>
            <a:endParaRPr lang="de-DE" dirty="0"/>
          </a:p>
        </p:txBody>
      </p:sp>
      <p:sp>
        <p:nvSpPr>
          <p:cNvPr id="4" name="Foliennummernplatzhalter 3"/>
          <p:cNvSpPr>
            <a:spLocks noGrp="1"/>
          </p:cNvSpPr>
          <p:nvPr>
            <p:ph type="sldNum" sz="quarter" idx="5"/>
          </p:nvPr>
        </p:nvSpPr>
        <p:spPr/>
        <p:txBody>
          <a:bodyPr/>
          <a:lstStyle/>
          <a:p>
            <a:pPr defTabSz="495376">
              <a:defRPr/>
            </a:pPr>
            <a:fld id="{9559D7CD-9515-418B-9979-7B2A2E99136B}" type="slidenum">
              <a:rPr lang="de-DE">
                <a:solidFill>
                  <a:prstClr val="black"/>
                </a:solidFill>
                <a:latin typeface="Calibri" panose="020F0502020204030204"/>
              </a:rPr>
              <a:pPr defTabSz="495376">
                <a:defRPr/>
              </a:pPr>
              <a:t>1</a:t>
            </a:fld>
            <a:endParaRPr lang="de-DE">
              <a:solidFill>
                <a:prstClr val="black"/>
              </a:solidFill>
              <a:latin typeface="Calibri" panose="020F0502020204030204"/>
            </a:endParaRPr>
          </a:p>
        </p:txBody>
      </p:sp>
    </p:spTree>
    <p:extLst>
      <p:ext uri="{BB962C8B-B14F-4D97-AF65-F5344CB8AC3E}">
        <p14:creationId xmlns:p14="http://schemas.microsoft.com/office/powerpoint/2010/main" val="2066618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09613" y="838200"/>
            <a:ext cx="3852862" cy="2168525"/>
          </a:xfrm>
        </p:spPr>
      </p:sp>
      <p:sp>
        <p:nvSpPr>
          <p:cNvPr id="3" name="Notizenplatzhalter 2"/>
          <p:cNvSpPr>
            <a:spLocks noGrp="1"/>
          </p:cNvSpPr>
          <p:nvPr>
            <p:ph type="body" idx="1"/>
          </p:nvPr>
        </p:nvSpPr>
        <p:spPr>
          <a:xfrm>
            <a:off x="711200" y="3273325"/>
            <a:ext cx="5683250" cy="526545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kern="1200" dirty="0">
                <a:solidFill>
                  <a:schemeClr val="tx1"/>
                </a:solidFill>
                <a:latin typeface="+mn-lt"/>
                <a:ea typeface="+mn-ea"/>
                <a:cs typeface="+mn-cs"/>
              </a:rPr>
              <a:t>The agenda of SQFCGF Awareness Session 3. Target group: persons with background as curriculum developers and/or trainers.</a:t>
            </a:r>
          </a:p>
        </p:txBody>
      </p:sp>
      <p:sp>
        <p:nvSpPr>
          <p:cNvPr id="4" name="Foliennummernplatzhalter 3"/>
          <p:cNvSpPr>
            <a:spLocks noGrp="1"/>
          </p:cNvSpPr>
          <p:nvPr>
            <p:ph type="sldNum" sz="quarter" idx="5"/>
          </p:nvPr>
        </p:nvSpPr>
        <p:spPr/>
        <p:txBody>
          <a:bodyPr/>
          <a:lstStyle/>
          <a:p>
            <a:pPr defTabSz="495376">
              <a:defRPr/>
            </a:pPr>
            <a:fld id="{9559D7CD-9515-418B-9979-7B2A2E99136B}" type="slidenum">
              <a:rPr lang="de-DE">
                <a:solidFill>
                  <a:prstClr val="black"/>
                </a:solidFill>
                <a:latin typeface="Calibri" panose="020F0502020204030204"/>
              </a:rPr>
              <a:pPr defTabSz="495376">
                <a:defRPr/>
              </a:pPr>
              <a:t>2</a:t>
            </a:fld>
            <a:endParaRPr lang="de-DE">
              <a:solidFill>
                <a:prstClr val="black"/>
              </a:solidFill>
              <a:latin typeface="Calibri" panose="020F0502020204030204"/>
            </a:endParaRPr>
          </a:p>
        </p:txBody>
      </p:sp>
    </p:spTree>
    <p:extLst>
      <p:ext uri="{BB962C8B-B14F-4D97-AF65-F5344CB8AC3E}">
        <p14:creationId xmlns:p14="http://schemas.microsoft.com/office/powerpoint/2010/main" val="2955814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1200" y="611188"/>
            <a:ext cx="3851275" cy="2166937"/>
          </a:xfrm>
        </p:spPr>
      </p:sp>
      <p:sp>
        <p:nvSpPr>
          <p:cNvPr id="3" name="Notizenplatzhalter 2"/>
          <p:cNvSpPr>
            <a:spLocks noGrp="1"/>
          </p:cNvSpPr>
          <p:nvPr>
            <p:ph type="body" idx="1"/>
          </p:nvPr>
        </p:nvSpPr>
        <p:spPr/>
        <p:txBody>
          <a:bodyPr/>
          <a:lstStyle/>
          <a:p>
            <a:endParaRPr lang="de-DE" sz="1400" dirty="0"/>
          </a:p>
        </p:txBody>
      </p:sp>
      <p:sp>
        <p:nvSpPr>
          <p:cNvPr id="4" name="Foliennummernplatzhalter 3"/>
          <p:cNvSpPr>
            <a:spLocks noGrp="1"/>
          </p:cNvSpPr>
          <p:nvPr>
            <p:ph type="sldNum" sz="quarter" idx="5"/>
          </p:nvPr>
        </p:nvSpPr>
        <p:spPr/>
        <p:txBody>
          <a:bodyPr/>
          <a:lstStyle/>
          <a:p>
            <a:fld id="{B27FCAB5-4DFA-406D-8161-5B6192481F32}" type="slidenum">
              <a:rPr lang="de-DE" smtClean="0"/>
              <a:t>3</a:t>
            </a:fld>
            <a:endParaRPr lang="de-DE"/>
          </a:p>
        </p:txBody>
      </p:sp>
    </p:spTree>
    <p:extLst>
      <p:ext uri="{BB962C8B-B14F-4D97-AF65-F5344CB8AC3E}">
        <p14:creationId xmlns:p14="http://schemas.microsoft.com/office/powerpoint/2010/main" val="12462089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1200" y="611188"/>
            <a:ext cx="3851275" cy="2166937"/>
          </a:xfrm>
        </p:spPr>
      </p:sp>
      <p:sp>
        <p:nvSpPr>
          <p:cNvPr id="3" name="Notizenplatzhalter 2"/>
          <p:cNvSpPr>
            <a:spLocks noGrp="1"/>
          </p:cNvSpPr>
          <p:nvPr>
            <p:ph type="body" idx="1"/>
          </p:nvPr>
        </p:nvSpPr>
        <p:spPr/>
        <p:txBody>
          <a:bodyPr/>
          <a:lstStyle/>
          <a:p>
            <a:r>
              <a:rPr lang="de-DE" sz="1200" dirty="0"/>
              <a:t>Question: </a:t>
            </a:r>
            <a:r>
              <a:rPr lang="de-DE" sz="1200" b="1" dirty="0" err="1">
                <a:solidFill>
                  <a:schemeClr val="accent2">
                    <a:lumMod val="75000"/>
                  </a:schemeClr>
                </a:solidFill>
              </a:rPr>
              <a:t>How</a:t>
            </a:r>
            <a:r>
              <a:rPr lang="de-DE" sz="1200" b="1" dirty="0">
                <a:solidFill>
                  <a:schemeClr val="accent2">
                    <a:lumMod val="75000"/>
                  </a:schemeClr>
                </a:solidFill>
              </a:rPr>
              <a:t> </a:t>
            </a:r>
            <a:r>
              <a:rPr lang="de-DE" sz="1200" b="1" dirty="0" err="1">
                <a:solidFill>
                  <a:schemeClr val="accent2">
                    <a:lumMod val="75000"/>
                  </a:schemeClr>
                </a:solidFill>
              </a:rPr>
              <a:t>can</a:t>
            </a:r>
            <a:r>
              <a:rPr lang="de-DE" sz="1200" b="1" dirty="0">
                <a:solidFill>
                  <a:schemeClr val="accent2">
                    <a:lumMod val="75000"/>
                  </a:schemeClr>
                </a:solidFill>
              </a:rPr>
              <a:t> </a:t>
            </a:r>
            <a:r>
              <a:rPr lang="de-DE" sz="1200" b="1" dirty="0" err="1">
                <a:solidFill>
                  <a:schemeClr val="accent2">
                    <a:lumMod val="75000"/>
                  </a:schemeClr>
                </a:solidFill>
              </a:rPr>
              <a:t>we</a:t>
            </a:r>
            <a:r>
              <a:rPr lang="de-DE" sz="1200" b="1" dirty="0">
                <a:solidFill>
                  <a:schemeClr val="accent2">
                    <a:lumMod val="75000"/>
                  </a:schemeClr>
                </a:solidFill>
              </a:rPr>
              <a:t> </a:t>
            </a:r>
            <a:r>
              <a:rPr lang="de-DE" sz="1200" b="1" dirty="0" err="1">
                <a:solidFill>
                  <a:schemeClr val="accent2">
                    <a:lumMod val="75000"/>
                  </a:schemeClr>
                </a:solidFill>
              </a:rPr>
              <a:t>differentiate</a:t>
            </a:r>
            <a:r>
              <a:rPr lang="de-DE" sz="1200" b="1" dirty="0">
                <a:solidFill>
                  <a:schemeClr val="accent2">
                    <a:lumMod val="75000"/>
                  </a:schemeClr>
                </a:solidFill>
              </a:rPr>
              <a:t> </a:t>
            </a:r>
            <a:r>
              <a:rPr lang="de-DE" sz="1200" b="1" dirty="0" err="1">
                <a:solidFill>
                  <a:schemeClr val="accent2">
                    <a:lumMod val="75000"/>
                  </a:schemeClr>
                </a:solidFill>
              </a:rPr>
              <a:t>between</a:t>
            </a:r>
            <a:r>
              <a:rPr lang="de-DE" sz="1200" b="1" dirty="0">
                <a:solidFill>
                  <a:schemeClr val="accent2">
                    <a:lumMod val="75000"/>
                  </a:schemeClr>
                </a:solidFill>
              </a:rPr>
              <a:t> Curriculum Development and </a:t>
            </a:r>
            <a:r>
              <a:rPr lang="de-DE" sz="1200" b="1" dirty="0" err="1">
                <a:solidFill>
                  <a:schemeClr val="accent2">
                    <a:lumMod val="75000"/>
                  </a:schemeClr>
                </a:solidFill>
              </a:rPr>
              <a:t>the</a:t>
            </a:r>
            <a:r>
              <a:rPr lang="de-DE" sz="1200" b="1" dirty="0">
                <a:solidFill>
                  <a:schemeClr val="accent2">
                    <a:lumMod val="75000"/>
                  </a:schemeClr>
                </a:solidFill>
              </a:rPr>
              <a:t> SQFCGF? </a:t>
            </a:r>
          </a:p>
          <a:p>
            <a:endParaRPr lang="de-DE" sz="1200" dirty="0"/>
          </a:p>
          <a:p>
            <a:r>
              <a:rPr lang="de-DE" sz="1200" dirty="0"/>
              <a:t>ANSWER: </a:t>
            </a:r>
            <a:r>
              <a:rPr lang="en-US" sz="1200" b="1" dirty="0"/>
              <a:t>Curriculum Design</a:t>
            </a:r>
            <a:r>
              <a:rPr lang="en-US" sz="1200" dirty="0"/>
              <a:t> is how educational programs are created. The </a:t>
            </a:r>
            <a:r>
              <a:rPr lang="en-US" sz="1200" b="1" dirty="0"/>
              <a:t>SQFCGF</a:t>
            </a:r>
            <a:r>
              <a:rPr lang="en-US" sz="1200" dirty="0"/>
              <a:t> delivers relevant Learning Outcomes according to the industrial needs. </a:t>
            </a:r>
            <a:endParaRPr lang="de-DE" sz="1200" dirty="0"/>
          </a:p>
          <a:p>
            <a:endParaRPr lang="de-DE" sz="1200" dirty="0"/>
          </a:p>
          <a:p>
            <a:r>
              <a:rPr lang="en-US" sz="1200" b="1" dirty="0"/>
              <a:t>1. Purpose</a:t>
            </a:r>
          </a:p>
          <a:p>
            <a:pPr>
              <a:buFont typeface="Arial" panose="020B0604020202020204" pitchFamily="34" charset="0"/>
              <a:buChar char="•"/>
            </a:pPr>
            <a:r>
              <a:rPr lang="en-US" sz="1200" b="1" dirty="0"/>
              <a:t>Curriculum Design</a:t>
            </a:r>
            <a:r>
              <a:rPr lang="en-US" sz="1200" dirty="0"/>
              <a:t>: Curriculum design is the process of creating and organizing an educational program. It involves determining learning objectives, content, teaching methods, and assessments to ensure that students achieve specific learning outcomes. The purpose of curriculum design is to guide the teaching and learning process within an educational or training context.</a:t>
            </a:r>
          </a:p>
          <a:p>
            <a:pPr>
              <a:buFont typeface="Arial" panose="020B0604020202020204" pitchFamily="34" charset="0"/>
              <a:buChar char="•"/>
            </a:pPr>
            <a:r>
              <a:rPr lang="en-US" sz="1200" b="1" dirty="0"/>
              <a:t>SQFCGF</a:t>
            </a:r>
            <a:r>
              <a:rPr lang="en-US" sz="1200" dirty="0"/>
              <a:t>: The SQFCGF is a standardized framework specific to the Coast Guard sector, outlining the qualifications, skills, and competencies needed for coast guard-related functions at different levels (4, 5, 6, and 7 of the European Qualifications Framework). Its purpose is to ensure consistency in training and qualifications across EU member states and align training outcomes with sector-specific requirements.</a:t>
            </a:r>
          </a:p>
          <a:p>
            <a:r>
              <a:rPr lang="en-US" sz="1200" b="1" dirty="0"/>
              <a:t>2. Scope</a:t>
            </a:r>
          </a:p>
          <a:p>
            <a:pPr>
              <a:buFont typeface="Arial" panose="020B0604020202020204" pitchFamily="34" charset="0"/>
              <a:buChar char="•"/>
            </a:pPr>
            <a:r>
              <a:rPr lang="en-US" sz="1200" b="1" dirty="0"/>
              <a:t>Curriculum Design</a:t>
            </a:r>
            <a:r>
              <a:rPr lang="en-US" sz="1200" dirty="0"/>
              <a:t>: Curriculum design is broader in scope, as it applies to the process of structuring educational programs in any field or sector. It can be used for any discipline, from primary education to specialized professional training. It covers everything from learning objectives, content, teaching strategies, assessments, and course delivery.</a:t>
            </a:r>
          </a:p>
          <a:p>
            <a:pPr>
              <a:buFont typeface="Arial" panose="020B0604020202020204" pitchFamily="34" charset="0"/>
              <a:buChar char="•"/>
            </a:pPr>
            <a:r>
              <a:rPr lang="en-US" sz="1200" b="1" dirty="0"/>
              <a:t>SQFCGF</a:t>
            </a:r>
            <a:r>
              <a:rPr lang="en-US" sz="1200" dirty="0"/>
              <a:t>: The SQFCGF is a sector-specific framework limited to the training and qualification standards for coast guard functions. Its scope focuses on the particular needs of the Coast Guard sector, helping organizations develop training programs that meet these industry standards. The framework does not dictate all aspects of curriculum design but serves as a guiding standard for the learning outcomes and competencies that must be achieved.</a:t>
            </a:r>
          </a:p>
          <a:p>
            <a:r>
              <a:rPr lang="en-US" sz="1200" b="1" dirty="0"/>
              <a:t>3. Focus</a:t>
            </a:r>
          </a:p>
          <a:p>
            <a:pPr>
              <a:buFont typeface="Arial" panose="020B0604020202020204" pitchFamily="34" charset="0"/>
              <a:buChar char="•"/>
            </a:pPr>
            <a:r>
              <a:rPr lang="en-US" sz="1200" b="1" dirty="0"/>
              <a:t>Curriculum Design</a:t>
            </a:r>
            <a:r>
              <a:rPr lang="en-US" sz="1200" dirty="0"/>
              <a:t>: The focus of curriculum design is on the overall structure and delivery of educational content. It deals with how learners will achieve specific learning outcomes, the sequence of learning activities, the methodologies used, and how the effectiveness of the program will be assessed.</a:t>
            </a:r>
          </a:p>
          <a:p>
            <a:pPr>
              <a:buFont typeface="Arial" panose="020B0604020202020204" pitchFamily="34" charset="0"/>
              <a:buChar char="•"/>
            </a:pPr>
            <a:r>
              <a:rPr lang="en-US" sz="1200" b="1" dirty="0"/>
              <a:t>SQFCGF</a:t>
            </a:r>
            <a:r>
              <a:rPr lang="en-US" sz="1200" dirty="0"/>
              <a:t>: The SQFCGF focuses specifically on the learning outcomes, skills, and qualifications necessary for individuals performing coast guard functions. It provides guidance on the qualifications required at different levels (from operational to managerial), offering learning outcomes and assessment benchmarks for coast guard-related tasks.</a:t>
            </a:r>
          </a:p>
          <a:p>
            <a:r>
              <a:rPr lang="en-US" sz="1200" b="1" dirty="0"/>
              <a:t>4. Guiding Principles</a:t>
            </a:r>
          </a:p>
          <a:p>
            <a:pPr>
              <a:buFont typeface="Arial" panose="020B0604020202020204" pitchFamily="34" charset="0"/>
              <a:buChar char="•"/>
            </a:pPr>
            <a:r>
              <a:rPr lang="en-US" sz="1200" b="1" dirty="0"/>
              <a:t>Curriculum Design</a:t>
            </a:r>
            <a:r>
              <a:rPr lang="en-US" sz="1200" dirty="0"/>
              <a:t>: Curriculum design is guided by educational principles such as alignment, learner-centered approaches, scaffolding, and assessment for learning. The design process involves ensuring that teaching strategies, materials, and assessments are aligned with the learning outcomes.</a:t>
            </a:r>
          </a:p>
          <a:p>
            <a:pPr>
              <a:buFont typeface="Arial" panose="020B0604020202020204" pitchFamily="34" charset="0"/>
              <a:buChar char="•"/>
            </a:pPr>
            <a:r>
              <a:rPr lang="en-US" sz="1200" b="1" dirty="0"/>
              <a:t>SQFCGF</a:t>
            </a:r>
            <a:r>
              <a:rPr lang="en-US" sz="1200" dirty="0"/>
              <a:t>: The SQFCGF is guided by qualifications and competencies that are specific to the Coast Guard sector. It ensures that the qualifications meet international standards and are recognized across the EU. The focus is on defining the necessary competencies for each function level and ensuring that training programs produce skilled personnel who can operate in accordance with these standards.</a:t>
            </a:r>
          </a:p>
          <a:p>
            <a:r>
              <a:rPr lang="en-US" sz="1200" b="1" dirty="0"/>
              <a:t>5. Role in Training</a:t>
            </a:r>
          </a:p>
          <a:p>
            <a:pPr>
              <a:buFont typeface="Arial" panose="020B0604020202020204" pitchFamily="34" charset="0"/>
              <a:buChar char="•"/>
            </a:pPr>
            <a:r>
              <a:rPr lang="en-US" sz="1200" b="1" dirty="0"/>
              <a:t>Curriculum Design</a:t>
            </a:r>
            <a:r>
              <a:rPr lang="en-US" sz="1200" dirty="0"/>
              <a:t>: In the context of the Coast Guard, curriculum design would involve taking the SQFCGF and using it as a basis to create a structured learning experience. It would specify the content to be taught, the sequence of lessons, the teaching methods, and the assessment strategies to ensure learners meet the outcomes defined by the SQFCGF.</a:t>
            </a:r>
          </a:p>
          <a:p>
            <a:pPr>
              <a:buFont typeface="Arial" panose="020B0604020202020204" pitchFamily="34" charset="0"/>
              <a:buChar char="•"/>
            </a:pPr>
            <a:r>
              <a:rPr lang="en-US" sz="1200" b="1" dirty="0"/>
              <a:t>SQFCGF</a:t>
            </a:r>
            <a:r>
              <a:rPr lang="en-US" sz="1200" dirty="0"/>
              <a:t>: The SQFCGF acts as the standard or benchmark against which coast guard training programs are designed. It defines what learners need to know and be able to do at different qualification levels but does not dictate the specific teaching methods, lesson plans, or assessment tools to be used. Curriculum design takes the framework’s qualifications and builds an instructional program around them.</a:t>
            </a:r>
          </a:p>
          <a:p>
            <a:r>
              <a:rPr lang="en-US" sz="1200" b="1" dirty="0"/>
              <a:t>6. Application</a:t>
            </a:r>
          </a:p>
          <a:p>
            <a:pPr>
              <a:buFont typeface="Arial" panose="020B0604020202020204" pitchFamily="34" charset="0"/>
              <a:buChar char="•"/>
            </a:pPr>
            <a:r>
              <a:rPr lang="en-US" sz="1200" b="1" dirty="0"/>
              <a:t>Curriculum Design</a:t>
            </a:r>
            <a:r>
              <a:rPr lang="en-US" sz="1200" dirty="0"/>
              <a:t>: Curriculum design applies broadly to all educational and training programs. In the case of coast guard training, curriculum designers use the SQFCGF as a foundation but still need to make decisions about course structure, content, materials, and teaching strategies to meet the specific needs of the learners.</a:t>
            </a:r>
          </a:p>
          <a:p>
            <a:pPr>
              <a:buFont typeface="Arial" panose="020B0604020202020204" pitchFamily="34" charset="0"/>
              <a:buChar char="•"/>
            </a:pPr>
            <a:r>
              <a:rPr lang="en-US" sz="1200" b="1" dirty="0"/>
              <a:t>SQFCGF</a:t>
            </a:r>
            <a:r>
              <a:rPr lang="en-US" sz="1200" dirty="0"/>
              <a:t>: The SQFCGF applies specifically to the coast guard sector, ensuring that coast guard functions across EU member states are standardized and that qualifications meet agreed-upon levels. It is not a process, but rather a framework to be followed during the curriculum design process for coast guard-related courses.</a:t>
            </a:r>
          </a:p>
          <a:p>
            <a:endParaRPr lang="en-US" sz="1200" dirty="0"/>
          </a:p>
          <a:p>
            <a:endParaRPr lang="en-US" dirty="0"/>
          </a:p>
        </p:txBody>
      </p:sp>
      <p:sp>
        <p:nvSpPr>
          <p:cNvPr id="4" name="Foliennummernplatzhalter 3"/>
          <p:cNvSpPr>
            <a:spLocks noGrp="1"/>
          </p:cNvSpPr>
          <p:nvPr>
            <p:ph type="sldNum" sz="quarter" idx="5"/>
          </p:nvPr>
        </p:nvSpPr>
        <p:spPr/>
        <p:txBody>
          <a:bodyPr/>
          <a:lstStyle/>
          <a:p>
            <a:fld id="{B27FCAB5-4DFA-406D-8161-5B6192481F32}" type="slidenum">
              <a:rPr lang="de-DE" smtClean="0"/>
              <a:t>4</a:t>
            </a:fld>
            <a:endParaRPr lang="de-DE" dirty="0"/>
          </a:p>
        </p:txBody>
      </p:sp>
    </p:spTree>
    <p:extLst>
      <p:ext uri="{BB962C8B-B14F-4D97-AF65-F5344CB8AC3E}">
        <p14:creationId xmlns:p14="http://schemas.microsoft.com/office/powerpoint/2010/main" val="3367096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1200" y="611188"/>
            <a:ext cx="3851275" cy="2166937"/>
          </a:xfrm>
        </p:spPr>
      </p:sp>
      <p:sp>
        <p:nvSpPr>
          <p:cNvPr id="3" name="Notizenplatzhalter 2"/>
          <p:cNvSpPr>
            <a:spLocks noGrp="1"/>
          </p:cNvSpPr>
          <p:nvPr>
            <p:ph type="body" idx="1"/>
          </p:nvPr>
        </p:nvSpPr>
        <p:spPr/>
        <p:txBody>
          <a:bodyPr/>
          <a:lstStyle/>
          <a:p>
            <a:r>
              <a:rPr lang="de-DE" dirty="0" err="1"/>
              <a:t>We</a:t>
            </a:r>
            <a:r>
              <a:rPr lang="de-DE" dirty="0"/>
              <a:t> </a:t>
            </a:r>
            <a:r>
              <a:rPr lang="de-DE" dirty="0" err="1"/>
              <a:t>looked</a:t>
            </a:r>
            <a:r>
              <a:rPr lang="de-DE" dirty="0"/>
              <a:t> </a:t>
            </a:r>
            <a:r>
              <a:rPr lang="de-DE" dirty="0" err="1"/>
              <a:t>into</a:t>
            </a:r>
            <a:r>
              <a:rPr lang="de-DE" dirty="0"/>
              <a:t> </a:t>
            </a:r>
            <a:r>
              <a:rPr lang="de-DE" dirty="0" err="1"/>
              <a:t>the</a:t>
            </a:r>
            <a:r>
              <a:rPr lang="de-DE" dirty="0"/>
              <a:t> </a:t>
            </a:r>
            <a:r>
              <a:rPr lang="de-DE" dirty="0" err="1"/>
              <a:t>process</a:t>
            </a:r>
            <a:r>
              <a:rPr lang="de-DE" dirty="0"/>
              <a:t> </a:t>
            </a:r>
            <a:r>
              <a:rPr lang="de-DE" dirty="0" err="1"/>
              <a:t>of</a:t>
            </a:r>
            <a:r>
              <a:rPr lang="de-DE" dirty="0"/>
              <a:t> </a:t>
            </a:r>
            <a:r>
              <a:rPr lang="de-DE" dirty="0" err="1"/>
              <a:t>course</a:t>
            </a:r>
            <a:r>
              <a:rPr lang="de-DE" dirty="0"/>
              <a:t> design. </a:t>
            </a:r>
            <a:r>
              <a:rPr lang="de-DE" dirty="0" err="1"/>
              <a:t>There</a:t>
            </a:r>
            <a:r>
              <a:rPr lang="de-DE" dirty="0"/>
              <a:t> </a:t>
            </a:r>
            <a:r>
              <a:rPr lang="de-DE" dirty="0" err="1"/>
              <a:t>it</a:t>
            </a:r>
            <a:r>
              <a:rPr lang="de-DE" dirty="0"/>
              <a:t> </a:t>
            </a:r>
            <a:r>
              <a:rPr lang="de-DE" dirty="0" err="1"/>
              <a:t>became</a:t>
            </a:r>
            <a:r>
              <a:rPr lang="de-DE" dirty="0"/>
              <a:t> </a:t>
            </a:r>
            <a:r>
              <a:rPr lang="de-DE" dirty="0" err="1"/>
              <a:t>quickly</a:t>
            </a:r>
            <a:r>
              <a:rPr lang="de-DE" dirty="0"/>
              <a:t> </a:t>
            </a:r>
            <a:r>
              <a:rPr lang="de-DE" dirty="0" err="1"/>
              <a:t>clear</a:t>
            </a:r>
            <a:r>
              <a:rPr lang="de-DE" dirty="0"/>
              <a:t>: </a:t>
            </a:r>
            <a:r>
              <a:rPr lang="de-DE" dirty="0" err="1"/>
              <a:t>if</a:t>
            </a:r>
            <a:r>
              <a:rPr lang="de-DE" dirty="0"/>
              <a:t> </a:t>
            </a:r>
            <a:r>
              <a:rPr lang="de-DE" dirty="0" err="1"/>
              <a:t>we</a:t>
            </a:r>
            <a:r>
              <a:rPr lang="de-DE" dirty="0"/>
              <a:t> </a:t>
            </a:r>
            <a:r>
              <a:rPr lang="de-DE" dirty="0" err="1"/>
              <a:t>make</a:t>
            </a:r>
            <a:r>
              <a:rPr lang="de-DE" dirty="0"/>
              <a:t> </a:t>
            </a:r>
            <a:r>
              <a:rPr lang="de-DE" dirty="0" err="1"/>
              <a:t>good</a:t>
            </a:r>
            <a:r>
              <a:rPr lang="de-DE" dirty="0"/>
              <a:t> </a:t>
            </a:r>
            <a:r>
              <a:rPr lang="de-DE" dirty="0" err="1"/>
              <a:t>use</a:t>
            </a:r>
            <a:r>
              <a:rPr lang="de-DE" dirty="0"/>
              <a:t> </a:t>
            </a:r>
            <a:r>
              <a:rPr lang="de-DE" dirty="0" err="1"/>
              <a:t>of</a:t>
            </a:r>
            <a:r>
              <a:rPr lang="de-DE" dirty="0"/>
              <a:t> a </a:t>
            </a:r>
            <a:r>
              <a:rPr lang="de-DE" dirty="0" err="1"/>
              <a:t>template</a:t>
            </a:r>
            <a:r>
              <a:rPr lang="de-DE" dirty="0"/>
              <a:t> </a:t>
            </a:r>
            <a:r>
              <a:rPr lang="de-DE" dirty="0" err="1"/>
              <a:t>approach</a:t>
            </a:r>
            <a:r>
              <a:rPr lang="de-DE" dirty="0"/>
              <a:t>, </a:t>
            </a:r>
            <a:r>
              <a:rPr lang="de-DE" dirty="0" err="1"/>
              <a:t>course</a:t>
            </a:r>
            <a:r>
              <a:rPr lang="de-DE" dirty="0"/>
              <a:t> design </a:t>
            </a:r>
            <a:r>
              <a:rPr lang="de-DE" dirty="0" err="1"/>
              <a:t>can</a:t>
            </a:r>
            <a:r>
              <a:rPr lang="de-DE" dirty="0"/>
              <a:t> </a:t>
            </a:r>
            <a:r>
              <a:rPr lang="de-DE" dirty="0" err="1"/>
              <a:t>be</a:t>
            </a:r>
            <a:r>
              <a:rPr lang="de-DE" dirty="0"/>
              <a:t> </a:t>
            </a:r>
            <a:r>
              <a:rPr lang="de-DE" dirty="0" err="1"/>
              <a:t>mastered</a:t>
            </a:r>
            <a:r>
              <a:rPr lang="de-DE" dirty="0"/>
              <a:t> </a:t>
            </a:r>
            <a:r>
              <a:rPr lang="de-DE" dirty="0" err="1"/>
              <a:t>well</a:t>
            </a:r>
            <a:r>
              <a:rPr lang="de-DE" dirty="0"/>
              <a:t>.</a:t>
            </a:r>
          </a:p>
          <a:p>
            <a:r>
              <a:rPr lang="en-US" dirty="0"/>
              <a:t>A course design template with supportive explanations was delivered to the participants. May it be of a great value!</a:t>
            </a:r>
          </a:p>
          <a:p>
            <a:endParaRPr lang="en-US" dirty="0"/>
          </a:p>
          <a:p>
            <a:r>
              <a:rPr lang="en-US" dirty="0"/>
              <a:t>In the session we referred to chapters of the template:</a:t>
            </a:r>
          </a:p>
          <a:p>
            <a:r>
              <a:rPr lang="en-US" sz="1200" dirty="0"/>
              <a:t>A </a:t>
            </a:r>
            <a:r>
              <a:rPr lang="en-US" sz="1200" b="1" dirty="0"/>
              <a:t>course aim</a:t>
            </a:r>
            <a:r>
              <a:rPr lang="en-US" sz="1200" dirty="0"/>
              <a:t> is a broad, overarching statement that describes the </a:t>
            </a:r>
            <a:r>
              <a:rPr lang="en-US" sz="1200" b="1" dirty="0"/>
              <a:t>purpose</a:t>
            </a:r>
            <a:r>
              <a:rPr lang="en-US" sz="1200" dirty="0"/>
              <a:t> and </a:t>
            </a:r>
            <a:r>
              <a:rPr lang="en-US" sz="1200" b="1" dirty="0"/>
              <a:t>goals</a:t>
            </a:r>
            <a:r>
              <a:rPr lang="en-US" sz="1200" dirty="0"/>
              <a:t> of the course as well as which problems the course tries to solve. It provides a high-level view (holistic) of what the course intends to achieve and guides both instructors and learners in understanding the general direction of the course. The aim is typically more general than </a:t>
            </a:r>
            <a:r>
              <a:rPr lang="en-US" sz="1200" b="1" dirty="0"/>
              <a:t>learning outcomes</a:t>
            </a:r>
            <a:r>
              <a:rPr lang="en-US" sz="1200" dirty="0"/>
              <a:t>, which are more specific and measurable.</a:t>
            </a:r>
          </a:p>
          <a:p>
            <a:endParaRPr lang="en-US" sz="1200" dirty="0"/>
          </a:p>
          <a:p>
            <a:r>
              <a:rPr lang="en-US" sz="1200" dirty="0"/>
              <a:t>A well-crafted course aim </a:t>
            </a:r>
            <a:r>
              <a:rPr lang="en-US" sz="1200" b="1" dirty="0"/>
              <a:t>sets the tone for the course </a:t>
            </a:r>
            <a:r>
              <a:rPr lang="en-US" sz="1200" dirty="0"/>
              <a:t>and helps both learners and instructors stay </a:t>
            </a:r>
            <a:r>
              <a:rPr lang="en-US" sz="1200" b="1" dirty="0"/>
              <a:t>focused on the primary goals throughout the course</a:t>
            </a:r>
            <a:r>
              <a:rPr lang="en-US" sz="1200" dirty="0"/>
              <a:t>.</a:t>
            </a:r>
          </a:p>
          <a:p>
            <a:endParaRPr lang="en-US" sz="1200" dirty="0"/>
          </a:p>
          <a:p>
            <a:r>
              <a:rPr lang="en-US" sz="1200" b="1" dirty="0"/>
              <a:t>Target Group Statement</a:t>
            </a:r>
          </a:p>
          <a:p>
            <a:r>
              <a:rPr lang="en-US" sz="1200" dirty="0"/>
              <a:t>A brief description of the audience for whom the course is designed. It should specify who the course is intended for, considering professional roles, industry, or experience level.</a:t>
            </a:r>
          </a:p>
          <a:p>
            <a:endParaRPr lang="en-US" sz="1200" dirty="0"/>
          </a:p>
          <a:p>
            <a:r>
              <a:rPr lang="en-US" sz="1200" dirty="0"/>
              <a:t>"This course is designed for mid-level Coast Guard officers, curriculum developers, and training coordinators involved in developing and implementing training programs aligned with the SQFCGF.“</a:t>
            </a:r>
          </a:p>
          <a:p>
            <a:endParaRPr lang="en-US" sz="1200" dirty="0"/>
          </a:p>
          <a:p>
            <a:r>
              <a:rPr lang="en-US" sz="1200" b="1" dirty="0"/>
              <a:t>Entry Requirements Statement</a:t>
            </a:r>
          </a:p>
          <a:p>
            <a:r>
              <a:rPr lang="en-US" sz="1200" dirty="0"/>
              <a:t>A statement outlining the necessary qualifications, skills, or knowledge learners should have before enrolling in the course. It helps ensure participants are adequately prepared.</a:t>
            </a:r>
          </a:p>
          <a:p>
            <a:endParaRPr lang="en-US" sz="1200" dirty="0"/>
          </a:p>
          <a:p>
            <a:r>
              <a:rPr lang="en-US" sz="1200" dirty="0"/>
              <a:t>"Participants should have at least three years of experience in coast guard operations or related fields and a basic understanding of training and qualification frameworks."</a:t>
            </a:r>
          </a:p>
          <a:p>
            <a:endParaRPr lang="en-US" dirty="0"/>
          </a:p>
        </p:txBody>
      </p:sp>
      <p:sp>
        <p:nvSpPr>
          <p:cNvPr id="4" name="Foliennummernplatzhalter 3"/>
          <p:cNvSpPr>
            <a:spLocks noGrp="1"/>
          </p:cNvSpPr>
          <p:nvPr>
            <p:ph type="sldNum" sz="quarter" idx="5"/>
          </p:nvPr>
        </p:nvSpPr>
        <p:spPr/>
        <p:txBody>
          <a:bodyPr/>
          <a:lstStyle/>
          <a:p>
            <a:fld id="{B27FCAB5-4DFA-406D-8161-5B6192481F32}" type="slidenum">
              <a:rPr lang="de-DE" smtClean="0"/>
              <a:t>5</a:t>
            </a:fld>
            <a:endParaRPr lang="de-DE" dirty="0"/>
          </a:p>
        </p:txBody>
      </p:sp>
    </p:spTree>
    <p:extLst>
      <p:ext uri="{BB962C8B-B14F-4D97-AF65-F5344CB8AC3E}">
        <p14:creationId xmlns:p14="http://schemas.microsoft.com/office/powerpoint/2010/main" val="35543115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687388" y="822325"/>
            <a:ext cx="3997325" cy="2249488"/>
          </a:xfrm>
        </p:spPr>
      </p:sp>
      <p:sp>
        <p:nvSpPr>
          <p:cNvPr id="3" name="Notizenplatzhalter 2"/>
          <p:cNvSpPr>
            <a:spLocks noGrp="1"/>
          </p:cNvSpPr>
          <p:nvPr>
            <p:ph type="body" idx="1"/>
          </p:nvPr>
        </p:nvSpPr>
        <p:spPr>
          <a:xfrm>
            <a:off x="687388" y="3325426"/>
            <a:ext cx="5683250" cy="5697256"/>
          </a:xfrm>
        </p:spPr>
        <p:txBody>
          <a:bodyPr/>
          <a:lstStyle/>
          <a:p>
            <a:r>
              <a:rPr lang="de-DE" sz="1200" b="1" dirty="0"/>
              <a:t>Course </a:t>
            </a:r>
            <a:r>
              <a:rPr lang="de-DE" sz="1200" b="1" dirty="0" err="1"/>
              <a:t>Constraints</a:t>
            </a:r>
            <a:r>
              <a:rPr lang="de-DE" sz="1200" b="1" dirty="0"/>
              <a:t>: </a:t>
            </a:r>
            <a:r>
              <a:rPr lang="en-US" sz="1200" dirty="0"/>
              <a:t>Identifying and acknowledging </a:t>
            </a:r>
            <a:r>
              <a:rPr lang="en-US" sz="1200" b="1" dirty="0"/>
              <a:t>Course Constraints</a:t>
            </a:r>
            <a:r>
              <a:rPr lang="en-US" sz="1200" dirty="0"/>
              <a:t> early on helps in planning how to overcome or mitigate their impact while still achieving the course objectives.</a:t>
            </a:r>
          </a:p>
          <a:p>
            <a:endParaRPr lang="en-US" sz="1200" dirty="0"/>
          </a:p>
          <a:p>
            <a:r>
              <a:rPr lang="en-US" sz="1200" b="1" dirty="0"/>
              <a:t>Course Constraints </a:t>
            </a:r>
            <a:r>
              <a:rPr lang="en-US" sz="1200" dirty="0"/>
              <a:t>refer to the limitations or challenges that might affect the design, delivery, or participation in a course. These constraints need to be considered during the curriculum development process to ensure realistic and effective planning. </a:t>
            </a:r>
          </a:p>
          <a:p>
            <a:r>
              <a:rPr lang="en-US" sz="1200" dirty="0"/>
              <a:t>Common course constraints can include </a:t>
            </a:r>
            <a:r>
              <a:rPr lang="en-US" sz="1200" b="1" dirty="0"/>
              <a:t>time, resources, participant background, and logistical factors</a:t>
            </a:r>
            <a:r>
              <a:rPr lang="en-US" sz="1200" dirty="0"/>
              <a:t>.</a:t>
            </a:r>
          </a:p>
          <a:p>
            <a:endParaRPr lang="en-US" sz="1200" dirty="0"/>
          </a:p>
          <a:p>
            <a:r>
              <a:rPr lang="en-US" sz="1200" b="0" i="0" dirty="0">
                <a:solidFill>
                  <a:srgbClr val="0D0D0D"/>
                </a:solidFill>
                <a:effectLst/>
                <a:latin typeface="ui-sans-serif"/>
              </a:rPr>
              <a:t>The total available time for delivering the course.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D0D0D"/>
                </a:solidFill>
                <a:effectLst/>
                <a:latin typeface="ui-sans-serif"/>
              </a:rPr>
              <a:t>Equipment availability of teaching materials, technology, or access to facilities or experts.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D0D0D"/>
                </a:solidFill>
                <a:effectLst/>
                <a:latin typeface="ui-sans-serif"/>
              </a:rPr>
              <a:t>Personnel required and their competence etc.</a:t>
            </a:r>
          </a:p>
          <a:p>
            <a:endParaRPr lang="de-DE" dirty="0"/>
          </a:p>
        </p:txBody>
      </p:sp>
      <p:sp>
        <p:nvSpPr>
          <p:cNvPr id="4" name="Foliennummernplatzhalter 3"/>
          <p:cNvSpPr>
            <a:spLocks noGrp="1"/>
          </p:cNvSpPr>
          <p:nvPr>
            <p:ph type="sldNum" sz="quarter" idx="5"/>
          </p:nvPr>
        </p:nvSpPr>
        <p:spPr/>
        <p:txBody>
          <a:bodyPr/>
          <a:lstStyle/>
          <a:p>
            <a:fld id="{9559D7CD-9515-418B-9979-7B2A2E99136B}" type="slidenum">
              <a:rPr lang="de-DE" smtClean="0"/>
              <a:t>6</a:t>
            </a:fld>
            <a:endParaRPr lang="de-DE"/>
          </a:p>
        </p:txBody>
      </p:sp>
    </p:spTree>
    <p:extLst>
      <p:ext uri="{BB962C8B-B14F-4D97-AF65-F5344CB8AC3E}">
        <p14:creationId xmlns:p14="http://schemas.microsoft.com/office/powerpoint/2010/main" val="3356276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1200" y="611188"/>
            <a:ext cx="3851275" cy="2166937"/>
          </a:xfrm>
        </p:spPr>
      </p:sp>
      <p:sp>
        <p:nvSpPr>
          <p:cNvPr id="3" name="Notizenplatzhalter 2"/>
          <p:cNvSpPr>
            <a:spLocks noGrp="1"/>
          </p:cNvSpPr>
          <p:nvPr>
            <p:ph type="body" idx="1"/>
          </p:nvPr>
        </p:nvSpPr>
        <p:spPr/>
        <p:txBody>
          <a:bodyPr/>
          <a:lstStyle/>
          <a:p>
            <a:r>
              <a:rPr lang="de-DE" dirty="0"/>
              <a:t>Topic 2 - Learning Outcomes, </a:t>
            </a:r>
            <a:r>
              <a:rPr lang="de-DE" dirty="0" err="1"/>
              <a:t>the</a:t>
            </a:r>
            <a:r>
              <a:rPr lang="de-DE" dirty="0"/>
              <a:t> </a:t>
            </a:r>
            <a:r>
              <a:rPr lang="de-DE" dirty="0" err="1"/>
              <a:t>core</a:t>
            </a:r>
            <a:r>
              <a:rPr lang="de-DE" dirty="0"/>
              <a:t> </a:t>
            </a:r>
            <a:r>
              <a:rPr lang="de-DE" dirty="0" err="1"/>
              <a:t>elements</a:t>
            </a:r>
            <a:r>
              <a:rPr lang="de-DE" dirty="0"/>
              <a:t> </a:t>
            </a:r>
            <a:r>
              <a:rPr lang="de-DE" dirty="0" err="1"/>
              <a:t>of</a:t>
            </a:r>
            <a:r>
              <a:rPr lang="de-DE" dirty="0"/>
              <a:t> </a:t>
            </a:r>
            <a:r>
              <a:rPr lang="de-DE" dirty="0" err="1"/>
              <a:t>the</a:t>
            </a:r>
            <a:r>
              <a:rPr lang="de-DE" dirty="0"/>
              <a:t> SQFCGF.</a:t>
            </a:r>
          </a:p>
          <a:p>
            <a:endParaRPr lang="de-DE" dirty="0"/>
          </a:p>
          <a:p>
            <a:r>
              <a:rPr lang="en-US" dirty="0"/>
              <a:t>A </a:t>
            </a:r>
            <a:r>
              <a:rPr lang="en-US" b="1" dirty="0"/>
              <a:t>Learning Outcome</a:t>
            </a:r>
            <a:r>
              <a:rPr lang="en-US" dirty="0"/>
              <a:t> is a clear, concise statement that describes what learners are expected to know, understand, or be able to do by the end of a course, lesson, or training program. </a:t>
            </a:r>
          </a:p>
          <a:p>
            <a:endParaRPr lang="en-US" dirty="0"/>
          </a:p>
          <a:p>
            <a:r>
              <a:rPr lang="en-US" dirty="0"/>
              <a:t>LOs focus on the </a:t>
            </a:r>
            <a:r>
              <a:rPr lang="en-US" b="1" dirty="0"/>
              <a:t>results of learning</a:t>
            </a:r>
            <a:r>
              <a:rPr lang="en-US" dirty="0"/>
              <a:t> rather than on the learning process itself, and they are typically </a:t>
            </a:r>
            <a:r>
              <a:rPr lang="en-US" b="1" dirty="0"/>
              <a:t>measurable</a:t>
            </a:r>
            <a:r>
              <a:rPr lang="en-US" dirty="0"/>
              <a:t>, </a:t>
            </a:r>
            <a:r>
              <a:rPr lang="en-US" b="1" dirty="0"/>
              <a:t>specific</a:t>
            </a:r>
            <a:r>
              <a:rPr lang="en-US" dirty="0"/>
              <a:t>, and </a:t>
            </a:r>
            <a:r>
              <a:rPr lang="en-US" b="1" dirty="0"/>
              <a:t>action-oriented</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They are </a:t>
            </a:r>
            <a:r>
              <a:rPr lang="en-US" b="1" dirty="0"/>
              <a:t>explicit descriptions </a:t>
            </a:r>
            <a:r>
              <a:rPr lang="en-US" dirty="0"/>
              <a:t>of what a learner should </a:t>
            </a:r>
            <a:r>
              <a:rPr lang="en-US" b="1" dirty="0"/>
              <a:t>know, understand and be able to do as a result of learning</a:t>
            </a:r>
            <a:r>
              <a:rPr lang="en-US" dirty="0"/>
              <a:t>.</a:t>
            </a:r>
            <a:r>
              <a:rPr lang="sl-SI" dirty="0"/>
              <a:t> </a:t>
            </a:r>
            <a:r>
              <a:rPr lang="de-DE" dirty="0"/>
              <a:t>At </a:t>
            </a:r>
            <a:r>
              <a:rPr lang="de-DE" dirty="0" err="1"/>
              <a:t>the</a:t>
            </a:r>
            <a:r>
              <a:rPr lang="de-DE" dirty="0"/>
              <a:t> same time </a:t>
            </a:r>
            <a:r>
              <a:rPr lang="de-DE" dirty="0" err="1"/>
              <a:t>they</a:t>
            </a:r>
            <a:r>
              <a:rPr lang="en-US" dirty="0"/>
              <a:t> indicate a ‘</a:t>
            </a:r>
            <a:r>
              <a:rPr lang="en-US" b="1" dirty="0"/>
              <a:t>threshold</a:t>
            </a:r>
            <a:r>
              <a:rPr lang="en-US" dirty="0"/>
              <a:t>’ of learning, a minimum standard of learning.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sl-SI" dirty="0">
              <a:solidFill>
                <a:srgbClr val="5A5A5A"/>
              </a:solidFill>
            </a:endParaRPr>
          </a:p>
          <a:p>
            <a:endParaRPr lang="en-US" dirty="0"/>
          </a:p>
          <a:p>
            <a:r>
              <a:rPr lang="sv-SE" sz="1200" dirty="0"/>
              <a:t>The concept of </a:t>
            </a:r>
            <a:r>
              <a:rPr lang="sv-SE" sz="1200" b="1" dirty="0"/>
              <a:t>Constructive Alignment </a:t>
            </a:r>
            <a:r>
              <a:rPr lang="sv-SE" sz="1200" dirty="0"/>
              <a:t>was developed by John Biggs (an Australian educational psychologist). This concept is very helpful in order to visualize the interconnections between learning outcomes, learning activities and assessments. This all goes together with how adults learn and construct their knowledge and skills bit by bit – illustrate this with for example how to build a brick house – a bit by bit the house takes form, and it is also important to take measurements and know the different parts (eg. how to build a wall, what are the important elements of a floor etc) in order for it to be a sturdy house. </a:t>
            </a:r>
            <a:r>
              <a:rPr lang="es-ES" sz="1200" dirty="0" err="1"/>
              <a:t>It’s</a:t>
            </a:r>
            <a:r>
              <a:rPr lang="es-ES" sz="1200" dirty="0"/>
              <a:t> </a:t>
            </a:r>
            <a:r>
              <a:rPr lang="es-ES" sz="1200" dirty="0" err="1"/>
              <a:t>the</a:t>
            </a:r>
            <a:r>
              <a:rPr lang="es-ES" sz="1200" dirty="0"/>
              <a:t> </a:t>
            </a:r>
            <a:r>
              <a:rPr lang="es-ES" sz="1200" dirty="0" err="1"/>
              <a:t>contrast</a:t>
            </a:r>
            <a:r>
              <a:rPr lang="es-ES" sz="1200" dirty="0"/>
              <a:t> </a:t>
            </a:r>
            <a:r>
              <a:rPr lang="es-ES" sz="1200" dirty="0" err="1"/>
              <a:t>between</a:t>
            </a:r>
            <a:r>
              <a:rPr lang="es-ES" sz="1200" dirty="0"/>
              <a:t> s</a:t>
            </a:r>
            <a:r>
              <a:rPr lang="sv-SE" sz="1200" dirty="0"/>
              <a:t>hort vs. long-term memory.</a:t>
            </a:r>
          </a:p>
          <a:p>
            <a:endParaRPr lang="sv-SE" sz="1200" dirty="0"/>
          </a:p>
          <a:p>
            <a:r>
              <a:rPr lang="sv-SE" sz="1200" dirty="0"/>
              <a:t>In training design, this model is very helpful to structure the training in order for it to support the learning taking place for the learners. </a:t>
            </a:r>
            <a:r>
              <a:rPr lang="es-ES" sz="1200" dirty="0"/>
              <a:t>In </a:t>
            </a:r>
            <a:r>
              <a:rPr lang="es-ES" sz="1200" dirty="0" err="1"/>
              <a:t>this</a:t>
            </a:r>
            <a:r>
              <a:rPr lang="es-ES" sz="1200" dirty="0"/>
              <a:t> </a:t>
            </a:r>
            <a:r>
              <a:rPr lang="es-ES" sz="1200" dirty="0" err="1"/>
              <a:t>sense</a:t>
            </a:r>
            <a:r>
              <a:rPr lang="es-ES" sz="1200" dirty="0"/>
              <a:t> </a:t>
            </a:r>
            <a:r>
              <a:rPr lang="es-ES" sz="1200" dirty="0" err="1"/>
              <a:t>we</a:t>
            </a:r>
            <a:r>
              <a:rPr lang="es-ES" sz="1200" dirty="0"/>
              <a:t> </a:t>
            </a:r>
            <a:r>
              <a:rPr lang="es-ES" sz="1200" dirty="0" err="1"/>
              <a:t>must</a:t>
            </a:r>
            <a:r>
              <a:rPr lang="es-ES" sz="1200" dirty="0"/>
              <a:t> </a:t>
            </a:r>
            <a:r>
              <a:rPr lang="es-ES" sz="1200" dirty="0" err="1"/>
              <a:t>ask</a:t>
            </a:r>
            <a:r>
              <a:rPr lang="es-ES" sz="1200" dirty="0"/>
              <a:t> </a:t>
            </a:r>
            <a:r>
              <a:rPr lang="es-ES" sz="1200" dirty="0" err="1"/>
              <a:t>ourselves</a:t>
            </a:r>
            <a:r>
              <a:rPr lang="es-ES" sz="1200" dirty="0"/>
              <a:t>: </a:t>
            </a:r>
            <a:r>
              <a:rPr lang="sv-SE" sz="1200" dirty="0"/>
              <a:t> </a:t>
            </a:r>
            <a:r>
              <a:rPr lang="es-ES" sz="1200" dirty="0" err="1"/>
              <a:t>How</a:t>
            </a:r>
            <a:r>
              <a:rPr lang="es-ES" sz="1200" dirty="0"/>
              <a:t> </a:t>
            </a:r>
            <a:r>
              <a:rPr lang="sv-SE" sz="1200" dirty="0"/>
              <a:t>do adults learn the best?</a:t>
            </a:r>
          </a:p>
          <a:p>
            <a:endParaRPr lang="sv-SE" sz="1200" dirty="0"/>
          </a:p>
          <a:p>
            <a:r>
              <a:rPr lang="sv-SE" sz="1200" dirty="0"/>
              <a:t>When planning and choosing learner-centred learning activities, the trainer needs to have a good understanding of the learning outcomes. What are the learners supposed to know</a:t>
            </a:r>
            <a:r>
              <a:rPr lang="es-ES" sz="1200" dirty="0"/>
              <a:t>, </a:t>
            </a:r>
            <a:r>
              <a:rPr lang="es-ES" sz="1200" dirty="0" err="1"/>
              <a:t>understand</a:t>
            </a:r>
            <a:r>
              <a:rPr lang="es-ES" sz="1200" dirty="0"/>
              <a:t> </a:t>
            </a:r>
            <a:r>
              <a:rPr lang="es-ES" sz="1200" dirty="0" err="1"/>
              <a:t>or</a:t>
            </a:r>
            <a:r>
              <a:rPr lang="sv-SE" sz="1200" dirty="0"/>
              <a:t> be able to do after the training? What are the learning outcomes for your session? The learning activities must then support the learning that leads towards the learning outcomes, with a high degree of activation of the learners in their own process of learning.</a:t>
            </a:r>
          </a:p>
          <a:p>
            <a:endParaRPr lang="sv-SE" sz="1200" dirty="0"/>
          </a:p>
          <a:p>
            <a:r>
              <a:rPr lang="sv-SE" sz="1200" dirty="0"/>
              <a:t>This in turn leads to assessment, or assessment methods, that measure the learners’ ability to fulfill the learning outcomes.</a:t>
            </a:r>
          </a:p>
          <a:p>
            <a:endParaRPr lang="sv-SE" sz="1200" dirty="0"/>
          </a:p>
          <a:p>
            <a:r>
              <a:rPr lang="sv-SE" sz="1200" dirty="0"/>
              <a:t>Thus, the whole course, or session, will be constructively aligned to create the conditions for learning.</a:t>
            </a:r>
          </a:p>
          <a:p>
            <a:endParaRPr lang="en-US" dirty="0"/>
          </a:p>
        </p:txBody>
      </p:sp>
      <p:sp>
        <p:nvSpPr>
          <p:cNvPr id="4" name="Foliennummernplatzhalter 3"/>
          <p:cNvSpPr>
            <a:spLocks noGrp="1"/>
          </p:cNvSpPr>
          <p:nvPr>
            <p:ph type="sldNum" sz="quarter" idx="5"/>
          </p:nvPr>
        </p:nvSpPr>
        <p:spPr/>
        <p:txBody>
          <a:bodyPr/>
          <a:lstStyle/>
          <a:p>
            <a:fld id="{B27FCAB5-4DFA-406D-8161-5B6192481F32}" type="slidenum">
              <a:rPr lang="de-DE" smtClean="0"/>
              <a:t>7</a:t>
            </a:fld>
            <a:endParaRPr lang="de-DE" dirty="0"/>
          </a:p>
        </p:txBody>
      </p:sp>
    </p:spTree>
    <p:extLst>
      <p:ext uri="{BB962C8B-B14F-4D97-AF65-F5344CB8AC3E}">
        <p14:creationId xmlns:p14="http://schemas.microsoft.com/office/powerpoint/2010/main" val="1519497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1200" y="611188"/>
            <a:ext cx="3851275" cy="2166937"/>
          </a:xfrm>
        </p:spPr>
      </p:sp>
      <p:sp>
        <p:nvSpPr>
          <p:cNvPr id="3" name="Notizenplatzhalter 2"/>
          <p:cNvSpPr>
            <a:spLocks noGrp="1"/>
          </p:cNvSpPr>
          <p:nvPr>
            <p:ph type="body" idx="1"/>
          </p:nvPr>
        </p:nvSpPr>
        <p:spPr/>
        <p:txBody>
          <a:bodyPr/>
          <a:lstStyle/>
          <a:p>
            <a:r>
              <a:rPr lang="de-DE" dirty="0"/>
              <a:t>This </a:t>
            </a:r>
            <a:r>
              <a:rPr lang="de-DE" dirty="0" err="1"/>
              <a:t>slide</a:t>
            </a:r>
            <a:r>
              <a:rPr lang="de-DE" dirty="0"/>
              <a:t> </a:t>
            </a:r>
            <a:r>
              <a:rPr lang="de-DE" dirty="0" err="1"/>
              <a:t>shows</a:t>
            </a:r>
            <a:r>
              <a:rPr lang="de-DE" dirty="0"/>
              <a:t> </a:t>
            </a:r>
            <a:r>
              <a:rPr lang="de-DE" dirty="0" err="1"/>
              <a:t>the</a:t>
            </a:r>
            <a:r>
              <a:rPr lang="de-DE" dirty="0"/>
              <a:t> Components </a:t>
            </a:r>
            <a:r>
              <a:rPr lang="de-DE" dirty="0" err="1"/>
              <a:t>of</a:t>
            </a:r>
            <a:r>
              <a:rPr lang="de-DE" dirty="0"/>
              <a:t> a </a:t>
            </a:r>
            <a:r>
              <a:rPr lang="de-DE" dirty="0" err="1"/>
              <a:t>well</a:t>
            </a:r>
            <a:r>
              <a:rPr lang="de-DE" dirty="0"/>
              <a:t> </a:t>
            </a:r>
            <a:r>
              <a:rPr lang="de-DE" dirty="0" err="1"/>
              <a:t>drafted</a:t>
            </a:r>
            <a:r>
              <a:rPr lang="de-DE" dirty="0"/>
              <a:t> Learning Outcome.</a:t>
            </a:r>
            <a:endParaRPr lang="en-US" dirty="0"/>
          </a:p>
        </p:txBody>
      </p:sp>
      <p:sp>
        <p:nvSpPr>
          <p:cNvPr id="4" name="Foliennummernplatzhalter 3"/>
          <p:cNvSpPr>
            <a:spLocks noGrp="1"/>
          </p:cNvSpPr>
          <p:nvPr>
            <p:ph type="sldNum" sz="quarter" idx="5"/>
          </p:nvPr>
        </p:nvSpPr>
        <p:spPr/>
        <p:txBody>
          <a:bodyPr/>
          <a:lstStyle/>
          <a:p>
            <a:fld id="{B27FCAB5-4DFA-406D-8161-5B6192481F32}" type="slidenum">
              <a:rPr lang="de-DE" smtClean="0"/>
              <a:t>8</a:t>
            </a:fld>
            <a:endParaRPr lang="de-DE" dirty="0"/>
          </a:p>
        </p:txBody>
      </p:sp>
    </p:spTree>
    <p:extLst>
      <p:ext uri="{BB962C8B-B14F-4D97-AF65-F5344CB8AC3E}">
        <p14:creationId xmlns:p14="http://schemas.microsoft.com/office/powerpoint/2010/main" val="1861602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1200" y="611188"/>
            <a:ext cx="3851275" cy="2166937"/>
          </a:xfrm>
        </p:spPr>
      </p:sp>
      <p:sp>
        <p:nvSpPr>
          <p:cNvPr id="3" name="Notizenplatzhalter 2"/>
          <p:cNvSpPr>
            <a:spLocks noGrp="1"/>
          </p:cNvSpPr>
          <p:nvPr>
            <p:ph type="body" idx="1"/>
          </p:nvPr>
        </p:nvSpPr>
        <p:spPr/>
        <p:txBody>
          <a:bodyPr/>
          <a:lstStyle/>
          <a:p>
            <a:r>
              <a:rPr lang="en-GB" sz="1200" dirty="0"/>
              <a:t>We then thought about how to deconstruct Learning Outcomes. But Why???</a:t>
            </a:r>
          </a:p>
          <a:p>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Answer: As trainers, before we even start the process of planning our sessions, we must face the </a:t>
            </a:r>
            <a:r>
              <a:rPr lang="en-GB" sz="1200" b="1" dirty="0"/>
              <a:t>challenge of fully understanding </a:t>
            </a:r>
            <a:r>
              <a:rPr lang="en-GB" sz="1200" dirty="0"/>
              <a:t>what the intended learning outcomes for that session really mean.  </a:t>
            </a:r>
          </a:p>
          <a:p>
            <a:endParaRPr lang="en-GB" sz="1200" dirty="0"/>
          </a:p>
          <a:p>
            <a:r>
              <a:rPr lang="en-GB" sz="1200" dirty="0"/>
              <a:t>Deconstructing the learning outcomes should be the </a:t>
            </a:r>
            <a:r>
              <a:rPr lang="en-GB" sz="1200" b="1" dirty="0"/>
              <a:t>very first step in planning </a:t>
            </a:r>
            <a:r>
              <a:rPr lang="en-GB" sz="1200" dirty="0"/>
              <a:t>effective instruction and assessment.</a:t>
            </a:r>
          </a:p>
          <a:p>
            <a:pPr algn="l"/>
            <a:r>
              <a:rPr lang="en-US" sz="1200" dirty="0"/>
              <a:t>One thing is to read a learning outcome and get a </a:t>
            </a:r>
            <a:r>
              <a:rPr lang="en-US" sz="1200" b="1" dirty="0"/>
              <a:t>general sense </a:t>
            </a:r>
            <a:r>
              <a:rPr lang="en-US" sz="1200" dirty="0"/>
              <a:t>of what it's about.  </a:t>
            </a:r>
          </a:p>
          <a:p>
            <a:r>
              <a:rPr lang="en-GB" sz="1200" dirty="0"/>
              <a:t>It's another thing to </a:t>
            </a:r>
            <a:r>
              <a:rPr lang="en-GB" sz="1200" b="1" dirty="0"/>
              <a:t>thoroughly understand what it explicitly and implicitly indicates</a:t>
            </a:r>
            <a:r>
              <a:rPr lang="en-GB" sz="1200" dirty="0"/>
              <a:t>.  </a:t>
            </a:r>
          </a:p>
          <a:p>
            <a:r>
              <a:rPr lang="en-GB" sz="1200" dirty="0"/>
              <a:t>What </a:t>
            </a:r>
            <a:r>
              <a:rPr lang="en-GB" sz="1200" i="1" dirty="0"/>
              <a:t>is</a:t>
            </a:r>
            <a:r>
              <a:rPr lang="en-GB" sz="1200" dirty="0"/>
              <a:t> it that learners must know, understand and/or be able to do as stated in each of these learning outcomes?</a:t>
            </a:r>
          </a:p>
          <a:p>
            <a:endParaRPr lang="es-ES" sz="1200" dirty="0"/>
          </a:p>
          <a:p>
            <a:r>
              <a:rPr lang="en-GB" sz="1200" b="1" dirty="0"/>
              <a:t>Why deconstruct a learning outcome?</a:t>
            </a:r>
          </a:p>
          <a:p>
            <a:endParaRPr lang="en-GB" sz="1200" dirty="0"/>
          </a:p>
          <a:p>
            <a:r>
              <a:rPr lang="en-GB" sz="1200" dirty="0"/>
              <a:t>Because as trainers, if we are not completely aware of the full and precise intent of a given learning outcome…</a:t>
            </a:r>
          </a:p>
          <a:p>
            <a:r>
              <a:rPr lang="en-GB" sz="1200" dirty="0"/>
              <a:t>A) How can we </a:t>
            </a:r>
            <a:r>
              <a:rPr lang="en-GB" sz="1200" b="1" dirty="0"/>
              <a:t>successfully drive </a:t>
            </a:r>
            <a:r>
              <a:rPr lang="en-GB" sz="1200" dirty="0"/>
              <a:t>learners in their achievement of the specific learning of a session?</a:t>
            </a:r>
          </a:p>
          <a:p>
            <a:r>
              <a:rPr lang="en-GB" sz="1200" dirty="0"/>
              <a:t>B) How can we </a:t>
            </a:r>
            <a:r>
              <a:rPr lang="en-GB" sz="1200" b="1" dirty="0"/>
              <a:t>accurately plan </a:t>
            </a:r>
            <a:r>
              <a:rPr lang="en-GB" sz="1200" dirty="0"/>
              <a:t>it in terms of activities, methods, resources, contingency plans, etc. ?  </a:t>
            </a:r>
          </a:p>
          <a:p>
            <a:r>
              <a:rPr lang="en-GB" sz="1200" dirty="0"/>
              <a:t>C) How can we </a:t>
            </a:r>
            <a:r>
              <a:rPr lang="en-GB" sz="1200" b="1" dirty="0"/>
              <a:t>objectively</a:t>
            </a:r>
            <a:r>
              <a:rPr lang="en-GB" sz="1200" dirty="0"/>
              <a:t> </a:t>
            </a:r>
            <a:r>
              <a:rPr lang="en-GB" sz="1200" b="1" dirty="0"/>
              <a:t>assess</a:t>
            </a:r>
            <a:r>
              <a:rPr lang="en-GB" sz="1200" dirty="0"/>
              <a:t> participants’ achievement of it?</a:t>
            </a:r>
          </a:p>
        </p:txBody>
      </p:sp>
      <p:sp>
        <p:nvSpPr>
          <p:cNvPr id="4" name="Foliennummernplatzhalter 3"/>
          <p:cNvSpPr>
            <a:spLocks noGrp="1"/>
          </p:cNvSpPr>
          <p:nvPr>
            <p:ph type="sldNum" sz="quarter" idx="5"/>
          </p:nvPr>
        </p:nvSpPr>
        <p:spPr/>
        <p:txBody>
          <a:bodyPr/>
          <a:lstStyle/>
          <a:p>
            <a:fld id="{B27FCAB5-4DFA-406D-8161-5B6192481F32}" type="slidenum">
              <a:rPr lang="de-DE" smtClean="0"/>
              <a:t>9</a:t>
            </a:fld>
            <a:endParaRPr lang="de-DE" dirty="0"/>
          </a:p>
        </p:txBody>
      </p:sp>
    </p:spTree>
    <p:extLst>
      <p:ext uri="{BB962C8B-B14F-4D97-AF65-F5344CB8AC3E}">
        <p14:creationId xmlns:p14="http://schemas.microsoft.com/office/powerpoint/2010/main" val="21221778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1200" y="611188"/>
            <a:ext cx="3851275" cy="2166937"/>
          </a:xfrm>
        </p:spPr>
      </p:sp>
      <p:sp>
        <p:nvSpPr>
          <p:cNvPr id="3" name="Notizenplatzhalter 2"/>
          <p:cNvSpPr>
            <a:spLocks noGrp="1"/>
          </p:cNvSpPr>
          <p:nvPr>
            <p:ph type="body" idx="1"/>
          </p:nvPr>
        </p:nvSpPr>
        <p:spPr/>
        <p:txBody>
          <a:bodyPr/>
          <a:lstStyle/>
          <a:p>
            <a:r>
              <a:rPr lang="de-DE" dirty="0"/>
              <a:t>The SQFCGF </a:t>
            </a:r>
            <a:r>
              <a:rPr lang="de-DE" dirty="0" err="1"/>
              <a:t>provides</a:t>
            </a:r>
            <a:r>
              <a:rPr lang="de-DE" dirty="0"/>
              <a:t> a </a:t>
            </a:r>
            <a:r>
              <a:rPr lang="de-DE" dirty="0" err="1"/>
              <a:t>structured</a:t>
            </a:r>
            <a:r>
              <a:rPr lang="de-DE" dirty="0"/>
              <a:t> </a:t>
            </a:r>
            <a:r>
              <a:rPr lang="de-DE" dirty="0" err="1"/>
              <a:t>system</a:t>
            </a:r>
            <a:r>
              <a:rPr lang="de-DE" dirty="0"/>
              <a:t> </a:t>
            </a:r>
            <a:r>
              <a:rPr lang="de-DE" dirty="0" err="1"/>
              <a:t>of</a:t>
            </a:r>
            <a:r>
              <a:rPr lang="de-DE" dirty="0"/>
              <a:t> </a:t>
            </a:r>
            <a:r>
              <a:rPr lang="de-DE" dirty="0" err="1"/>
              <a:t>industry-related</a:t>
            </a:r>
            <a:r>
              <a:rPr lang="de-DE" dirty="0"/>
              <a:t> Learning Outcomes. The </a:t>
            </a:r>
            <a:r>
              <a:rPr lang="de-DE" dirty="0" err="1"/>
              <a:t>Designing</a:t>
            </a:r>
            <a:r>
              <a:rPr lang="de-DE" dirty="0"/>
              <a:t> </a:t>
            </a:r>
            <a:r>
              <a:rPr lang="de-DE" dirty="0" err="1"/>
              <a:t>of</a:t>
            </a:r>
            <a:r>
              <a:rPr lang="de-DE" dirty="0"/>
              <a:t> Curricula </a:t>
            </a:r>
            <a:r>
              <a:rPr lang="de-DE" dirty="0" err="1"/>
              <a:t>is</a:t>
            </a:r>
            <a:r>
              <a:rPr lang="de-DE" dirty="0"/>
              <a:t> an additional </a:t>
            </a:r>
            <a:r>
              <a:rPr lang="de-DE" dirty="0" err="1"/>
              <a:t>skill</a:t>
            </a:r>
            <a:r>
              <a:rPr lang="de-DE" dirty="0"/>
              <a:t>.</a:t>
            </a:r>
            <a:endParaRPr lang="en-US" dirty="0"/>
          </a:p>
        </p:txBody>
      </p:sp>
      <p:sp>
        <p:nvSpPr>
          <p:cNvPr id="4" name="Foliennummernplatzhalter 3"/>
          <p:cNvSpPr>
            <a:spLocks noGrp="1"/>
          </p:cNvSpPr>
          <p:nvPr>
            <p:ph type="sldNum" sz="quarter" idx="5"/>
          </p:nvPr>
        </p:nvSpPr>
        <p:spPr/>
        <p:txBody>
          <a:bodyPr/>
          <a:lstStyle/>
          <a:p>
            <a:fld id="{B27FCAB5-4DFA-406D-8161-5B6192481F32}" type="slidenum">
              <a:rPr lang="de-DE" smtClean="0"/>
              <a:t>10</a:t>
            </a:fld>
            <a:endParaRPr lang="de-DE" dirty="0"/>
          </a:p>
        </p:txBody>
      </p:sp>
    </p:spTree>
    <p:extLst>
      <p:ext uri="{BB962C8B-B14F-4D97-AF65-F5344CB8AC3E}">
        <p14:creationId xmlns:p14="http://schemas.microsoft.com/office/powerpoint/2010/main" val="1690890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1200" y="611188"/>
            <a:ext cx="3851275" cy="2166937"/>
          </a:xfrm>
        </p:spPr>
      </p:sp>
      <p:sp>
        <p:nvSpPr>
          <p:cNvPr id="3" name="Notizenplatzhalter 2"/>
          <p:cNvSpPr>
            <a:spLocks noGrp="1"/>
          </p:cNvSpPr>
          <p:nvPr>
            <p:ph type="body" idx="1"/>
          </p:nvPr>
        </p:nvSpPr>
        <p:spPr/>
        <p:txBody>
          <a:bodyPr/>
          <a:lstStyle/>
          <a:p>
            <a:r>
              <a:rPr lang="de-DE" dirty="0" err="1"/>
              <a:t>We</a:t>
            </a:r>
            <a:r>
              <a:rPr lang="de-DE" dirty="0"/>
              <a:t> </a:t>
            </a:r>
            <a:r>
              <a:rPr lang="de-DE" dirty="0" err="1"/>
              <a:t>took</a:t>
            </a:r>
            <a:r>
              <a:rPr lang="de-DE" dirty="0"/>
              <a:t> a </a:t>
            </a:r>
            <a:r>
              <a:rPr lang="de-DE" dirty="0" err="1"/>
              <a:t>closer</a:t>
            </a:r>
            <a:r>
              <a:rPr lang="de-DE" dirty="0"/>
              <a:t> </a:t>
            </a:r>
            <a:r>
              <a:rPr lang="de-DE" dirty="0" err="1"/>
              <a:t>look</a:t>
            </a:r>
            <a:r>
              <a:rPr lang="de-DE" dirty="0"/>
              <a:t> at </a:t>
            </a:r>
            <a:r>
              <a:rPr lang="de-DE" dirty="0" err="1"/>
              <a:t>other</a:t>
            </a:r>
            <a:r>
              <a:rPr lang="de-DE" dirty="0"/>
              <a:t> </a:t>
            </a:r>
            <a:r>
              <a:rPr lang="de-DE" dirty="0" err="1"/>
              <a:t>chapters</a:t>
            </a:r>
            <a:r>
              <a:rPr lang="de-DE" dirty="0"/>
              <a:t> </a:t>
            </a:r>
            <a:r>
              <a:rPr lang="de-DE" dirty="0" err="1"/>
              <a:t>of</a:t>
            </a:r>
            <a:r>
              <a:rPr lang="de-DE" dirty="0"/>
              <a:t> </a:t>
            </a:r>
            <a:r>
              <a:rPr lang="de-DE" dirty="0" err="1"/>
              <a:t>the</a:t>
            </a:r>
            <a:r>
              <a:rPr lang="de-DE" dirty="0"/>
              <a:t> </a:t>
            </a:r>
            <a:r>
              <a:rPr lang="de-DE" dirty="0" err="1"/>
              <a:t>curriculum</a:t>
            </a:r>
            <a:r>
              <a:rPr lang="de-DE" dirty="0"/>
              <a:t> design </a:t>
            </a:r>
            <a:r>
              <a:rPr lang="de-DE" dirty="0" err="1"/>
              <a:t>template</a:t>
            </a:r>
            <a:r>
              <a:rPr lang="de-DE" dirty="0"/>
              <a:t>: </a:t>
            </a:r>
            <a:r>
              <a:rPr lang="de-DE" sz="1200" dirty="0"/>
              <a:t>LS: Learning </a:t>
            </a:r>
            <a:r>
              <a:rPr lang="de-DE" sz="1200" dirty="0" err="1"/>
              <a:t>Strategy</a:t>
            </a:r>
            <a:r>
              <a:rPr lang="de-DE" sz="1200" dirty="0"/>
              <a:t> and AS: Assessment </a:t>
            </a:r>
            <a:r>
              <a:rPr lang="de-DE" sz="1200" dirty="0" err="1"/>
              <a:t>Strategy</a:t>
            </a:r>
            <a:endParaRPr lang="de-DE" sz="1200" dirty="0"/>
          </a:p>
          <a:p>
            <a:endParaRPr lang="de-DE" sz="1200" dirty="0"/>
          </a:p>
          <a:p>
            <a:r>
              <a:rPr lang="de-DE" sz="1200" dirty="0"/>
              <a:t>LS: </a:t>
            </a:r>
            <a:r>
              <a:rPr lang="de-DE" sz="1200" dirty="0" err="1"/>
              <a:t>For</a:t>
            </a:r>
            <a:r>
              <a:rPr lang="de-DE" sz="1200" dirty="0"/>
              <a:t> </a:t>
            </a:r>
            <a:r>
              <a:rPr lang="de-DE" sz="1200" dirty="0" err="1"/>
              <a:t>instance</a:t>
            </a:r>
            <a:r>
              <a:rPr lang="de-DE" sz="1200" dirty="0"/>
              <a:t>, a </a:t>
            </a:r>
            <a:r>
              <a:rPr lang="de-DE" sz="1200" dirty="0" err="1"/>
              <a:t>boy</a:t>
            </a:r>
            <a:r>
              <a:rPr lang="de-DE" sz="1200" dirty="0"/>
              <a:t> </a:t>
            </a:r>
            <a:r>
              <a:rPr lang="de-DE" sz="1200" dirty="0" err="1"/>
              <a:t>wants</a:t>
            </a:r>
            <a:r>
              <a:rPr lang="de-DE" sz="1200" dirty="0"/>
              <a:t> </a:t>
            </a:r>
            <a:r>
              <a:rPr lang="de-DE" sz="1200" dirty="0" err="1"/>
              <a:t>to</a:t>
            </a:r>
            <a:r>
              <a:rPr lang="de-DE" sz="1200" dirty="0"/>
              <a:t> </a:t>
            </a:r>
            <a:r>
              <a:rPr lang="de-DE" sz="1200" dirty="0" err="1"/>
              <a:t>learn</a:t>
            </a:r>
            <a:r>
              <a:rPr lang="de-DE" sz="1200" dirty="0"/>
              <a:t> </a:t>
            </a:r>
            <a:r>
              <a:rPr lang="de-DE" sz="1200" dirty="0" err="1"/>
              <a:t>how</a:t>
            </a:r>
            <a:r>
              <a:rPr lang="de-DE" sz="1200" dirty="0"/>
              <a:t> </a:t>
            </a:r>
            <a:r>
              <a:rPr lang="de-DE" sz="1200" dirty="0" err="1"/>
              <a:t>to</a:t>
            </a:r>
            <a:r>
              <a:rPr lang="de-DE" sz="1200" dirty="0"/>
              <a:t> </a:t>
            </a:r>
            <a:r>
              <a:rPr lang="de-DE" sz="1200" dirty="0" err="1"/>
              <a:t>swim</a:t>
            </a:r>
            <a:r>
              <a:rPr lang="de-DE" sz="1200" dirty="0"/>
              <a:t>. </a:t>
            </a:r>
            <a:r>
              <a:rPr lang="de-DE" sz="1200" dirty="0" err="1"/>
              <a:t>If</a:t>
            </a:r>
            <a:r>
              <a:rPr lang="de-DE" sz="1200" dirty="0"/>
              <a:t> </a:t>
            </a:r>
            <a:r>
              <a:rPr lang="de-DE" sz="1200" dirty="0" err="1"/>
              <a:t>the</a:t>
            </a:r>
            <a:r>
              <a:rPr lang="de-DE" sz="1200" dirty="0"/>
              <a:t> </a:t>
            </a:r>
            <a:r>
              <a:rPr lang="de-DE" sz="1200" dirty="0" err="1"/>
              <a:t>learning</a:t>
            </a:r>
            <a:r>
              <a:rPr lang="de-DE" sz="1200" dirty="0"/>
              <a:t> </a:t>
            </a:r>
            <a:r>
              <a:rPr lang="de-DE" sz="1200" dirty="0" err="1"/>
              <a:t>method</a:t>
            </a:r>
            <a:r>
              <a:rPr lang="de-DE" sz="1200" dirty="0"/>
              <a:t> </a:t>
            </a:r>
            <a:r>
              <a:rPr lang="de-DE" sz="1200" dirty="0" err="1"/>
              <a:t>is</a:t>
            </a:r>
            <a:r>
              <a:rPr lang="de-DE" sz="1200" dirty="0"/>
              <a:t> </a:t>
            </a:r>
            <a:r>
              <a:rPr lang="de-DE" sz="1200" dirty="0" err="1"/>
              <a:t>wrong</a:t>
            </a:r>
            <a:r>
              <a:rPr lang="de-DE" sz="1200" dirty="0"/>
              <a:t> (e.g. </a:t>
            </a:r>
            <a:r>
              <a:rPr lang="de-DE" sz="1200" dirty="0" err="1"/>
              <a:t>reading</a:t>
            </a:r>
            <a:r>
              <a:rPr lang="de-DE" sz="1200" dirty="0"/>
              <a:t> </a:t>
            </a:r>
            <a:r>
              <a:rPr lang="de-DE" sz="1200" dirty="0" err="1"/>
              <a:t>books</a:t>
            </a:r>
            <a:r>
              <a:rPr lang="de-DE" sz="1200" dirty="0"/>
              <a:t> </a:t>
            </a:r>
            <a:r>
              <a:rPr lang="de-DE" sz="1200" dirty="0" err="1"/>
              <a:t>about</a:t>
            </a:r>
            <a:r>
              <a:rPr lang="de-DE" sz="1200" dirty="0"/>
              <a:t> </a:t>
            </a:r>
            <a:r>
              <a:rPr lang="de-DE" sz="1200" dirty="0" err="1"/>
              <a:t>swimming</a:t>
            </a:r>
            <a:r>
              <a:rPr lang="de-DE" sz="1200" dirty="0"/>
              <a:t>; </a:t>
            </a:r>
            <a:r>
              <a:rPr lang="de-DE" sz="1200" dirty="0" err="1"/>
              <a:t>watching</a:t>
            </a:r>
            <a:r>
              <a:rPr lang="de-DE" sz="1200" dirty="0"/>
              <a:t> </a:t>
            </a:r>
            <a:r>
              <a:rPr lang="de-DE" sz="1200" dirty="0" err="1"/>
              <a:t>swimmers</a:t>
            </a:r>
            <a:r>
              <a:rPr lang="de-DE" sz="1200" dirty="0"/>
              <a:t>) </a:t>
            </a:r>
            <a:r>
              <a:rPr lang="de-DE" sz="1200" dirty="0" err="1"/>
              <a:t>the</a:t>
            </a:r>
            <a:r>
              <a:rPr lang="de-DE" sz="1200" dirty="0"/>
              <a:t> </a:t>
            </a:r>
            <a:r>
              <a:rPr lang="de-DE" sz="1200" dirty="0" err="1"/>
              <a:t>boy</a:t>
            </a:r>
            <a:r>
              <a:rPr lang="de-DE" sz="1200" dirty="0"/>
              <a:t> will </a:t>
            </a:r>
            <a:r>
              <a:rPr lang="de-DE" sz="1200" dirty="0" err="1"/>
              <a:t>never</a:t>
            </a:r>
            <a:r>
              <a:rPr lang="de-DE" sz="1200" dirty="0"/>
              <a:t> </a:t>
            </a:r>
            <a:r>
              <a:rPr lang="de-DE" sz="1200" dirty="0" err="1"/>
              <a:t>learn</a:t>
            </a:r>
            <a:r>
              <a:rPr lang="de-DE" sz="1200" dirty="0"/>
              <a:t> it.</a:t>
            </a:r>
          </a:p>
          <a:p>
            <a:endParaRPr lang="de-DE" sz="1200" dirty="0"/>
          </a:p>
          <a:p>
            <a:r>
              <a:rPr lang="de-DE" sz="1200" dirty="0"/>
              <a:t>AS: </a:t>
            </a:r>
            <a:r>
              <a:rPr lang="de-DE" sz="1200" dirty="0" err="1"/>
              <a:t>If</a:t>
            </a:r>
            <a:r>
              <a:rPr lang="de-DE" sz="1200" dirty="0"/>
              <a:t> </a:t>
            </a:r>
            <a:r>
              <a:rPr lang="de-DE" sz="1200" dirty="0" err="1"/>
              <a:t>we</a:t>
            </a:r>
            <a:r>
              <a:rPr lang="de-DE" sz="1200" dirty="0"/>
              <a:t> </a:t>
            </a:r>
            <a:r>
              <a:rPr lang="de-DE" sz="1200" dirty="0" err="1"/>
              <a:t>wish</a:t>
            </a:r>
            <a:r>
              <a:rPr lang="de-DE" sz="1200" dirty="0"/>
              <a:t> </a:t>
            </a:r>
            <a:r>
              <a:rPr lang="de-DE" sz="1200" dirty="0" err="1"/>
              <a:t>to</a:t>
            </a:r>
            <a:r>
              <a:rPr lang="de-DE" sz="1200" dirty="0"/>
              <a:t> </a:t>
            </a:r>
            <a:r>
              <a:rPr lang="de-DE" sz="1200" dirty="0" err="1"/>
              <a:t>assess</a:t>
            </a:r>
            <a:r>
              <a:rPr lang="de-DE" sz="1200" dirty="0"/>
              <a:t> </a:t>
            </a:r>
            <a:r>
              <a:rPr lang="de-DE" sz="1200" dirty="0" err="1"/>
              <a:t>practical</a:t>
            </a:r>
            <a:r>
              <a:rPr lang="de-DE" sz="1200" dirty="0"/>
              <a:t> </a:t>
            </a:r>
            <a:r>
              <a:rPr lang="de-DE" sz="1200" dirty="0" err="1"/>
              <a:t>skills</a:t>
            </a:r>
            <a:r>
              <a:rPr lang="de-DE" sz="1200" dirty="0"/>
              <a:t>, a multiple </a:t>
            </a:r>
            <a:r>
              <a:rPr lang="de-DE" sz="1200" dirty="0" err="1"/>
              <a:t>choice</a:t>
            </a:r>
            <a:r>
              <a:rPr lang="de-DE" sz="1200" dirty="0"/>
              <a:t> </a:t>
            </a:r>
            <a:r>
              <a:rPr lang="de-DE" sz="1200" dirty="0" err="1"/>
              <a:t>test</a:t>
            </a:r>
            <a:r>
              <a:rPr lang="de-DE" sz="1200" dirty="0"/>
              <a:t> </a:t>
            </a:r>
            <a:r>
              <a:rPr lang="de-DE" sz="1200" dirty="0" err="1"/>
              <a:t>is</a:t>
            </a:r>
            <a:r>
              <a:rPr lang="de-DE" sz="1200" dirty="0"/>
              <a:t> not </a:t>
            </a:r>
            <a:r>
              <a:rPr lang="de-DE" sz="1200" dirty="0" err="1"/>
              <a:t>the</a:t>
            </a:r>
            <a:r>
              <a:rPr lang="de-DE" sz="1200" dirty="0"/>
              <a:t> </a:t>
            </a:r>
            <a:r>
              <a:rPr lang="de-DE" sz="1200" dirty="0" err="1"/>
              <a:t>right</a:t>
            </a:r>
            <a:r>
              <a:rPr lang="de-DE" sz="1200" dirty="0"/>
              <a:t> </a:t>
            </a:r>
            <a:r>
              <a:rPr lang="de-DE" sz="1200" dirty="0" err="1"/>
              <a:t>assessment</a:t>
            </a:r>
            <a:r>
              <a:rPr lang="de-DE" sz="1200" dirty="0"/>
              <a:t> </a:t>
            </a:r>
            <a:r>
              <a:rPr lang="de-DE" sz="1200" dirty="0" err="1"/>
              <a:t>method</a:t>
            </a:r>
            <a:r>
              <a:rPr lang="de-DE" sz="1200" dirty="0"/>
              <a:t>.</a:t>
            </a:r>
          </a:p>
          <a:p>
            <a:endParaRPr lang="de-DE" sz="1200" dirty="0"/>
          </a:p>
          <a:p>
            <a:pPr>
              <a:lnSpc>
                <a:spcPct val="107000"/>
              </a:lnSpc>
              <a:spcAft>
                <a:spcPts val="800"/>
              </a:spcAft>
            </a:pPr>
            <a:r>
              <a:rPr lang="en-US" sz="1200" dirty="0"/>
              <a:t>A </a:t>
            </a:r>
            <a:r>
              <a:rPr lang="en-US" sz="1200" b="1" dirty="0"/>
              <a:t>learning strategy</a:t>
            </a:r>
            <a:r>
              <a:rPr lang="en-US" sz="1200" dirty="0"/>
              <a:t> is a planned approach or method used to help learners effectively acquire knowledge and skills. It involves techniques, activities, or processes designed to facilitate learning and improve retention, understanding, and application of content.</a:t>
            </a:r>
          </a:p>
          <a:p>
            <a:pPr>
              <a:lnSpc>
                <a:spcPct val="107000"/>
              </a:lnSpc>
              <a:spcAft>
                <a:spcPts val="800"/>
              </a:spcAft>
            </a:pPr>
            <a:r>
              <a:rPr lang="en-US" sz="1200" b="1" dirty="0"/>
              <a:t>Purposeful</a:t>
            </a:r>
            <a:r>
              <a:rPr lang="en-US" sz="1200" dirty="0"/>
              <a:t>: Designed to achieve specific learning outcomes. </a:t>
            </a:r>
          </a:p>
          <a:p>
            <a:pPr>
              <a:lnSpc>
                <a:spcPct val="107000"/>
              </a:lnSpc>
              <a:spcAft>
                <a:spcPts val="800"/>
              </a:spcAft>
            </a:pPr>
            <a:r>
              <a:rPr lang="en-US" sz="1200" b="1" dirty="0"/>
              <a:t>Learner-Centered</a:t>
            </a:r>
            <a:r>
              <a:rPr lang="en-US" sz="1200" dirty="0"/>
              <a:t>: Focuses on how learners engage with and process information.</a:t>
            </a:r>
          </a:p>
          <a:p>
            <a:pPr>
              <a:lnSpc>
                <a:spcPct val="107000"/>
              </a:lnSpc>
              <a:spcAft>
                <a:spcPts val="800"/>
              </a:spcAft>
            </a:pPr>
            <a:r>
              <a:rPr lang="en-US" sz="1200" b="1" dirty="0"/>
              <a:t>Varied</a:t>
            </a:r>
            <a:r>
              <a:rPr lang="en-US" sz="1200" dirty="0"/>
              <a:t>: Can include methods like problem-solving, group work, discussions, case studies, or hands-on practice.</a:t>
            </a:r>
          </a:p>
          <a:p>
            <a:pPr>
              <a:lnSpc>
                <a:spcPct val="107000"/>
              </a:lnSpc>
              <a:spcAft>
                <a:spcPts val="800"/>
              </a:spcAft>
            </a:pPr>
            <a:r>
              <a:rPr lang="en-US" sz="1200" b="1" dirty="0"/>
              <a:t>Adaptable</a:t>
            </a:r>
            <a:r>
              <a:rPr lang="en-US" sz="1200" dirty="0"/>
              <a:t>: Tailored to different learning styles, levels, and contexts.</a:t>
            </a:r>
            <a:endParaRPr lang="en-US" sz="1200" kern="100" dirty="0">
              <a:effectLst/>
              <a:latin typeface="Calibri" panose="020F0502020204030204" pitchFamily="34" charset="0"/>
              <a:cs typeface="Times New Roman" panose="02020603050405020304" pitchFamily="18" charset="0"/>
            </a:endParaRPr>
          </a:p>
          <a:p>
            <a:pPr>
              <a:lnSpc>
                <a:spcPct val="107000"/>
              </a:lnSpc>
              <a:spcAft>
                <a:spcPts val="800"/>
              </a:spcAft>
            </a:pPr>
            <a:r>
              <a:rPr lang="en-IE" sz="1200" kern="100" dirty="0">
                <a:effectLst/>
                <a:latin typeface="Calibri" panose="020F0502020204030204" pitchFamily="34" charset="0"/>
                <a:ea typeface="Calibri" panose="020F0502020204030204" pitchFamily="34" charset="0"/>
                <a:cs typeface="Times New Roman" panose="02020603050405020304" pitchFamily="18" charset="0"/>
              </a:rPr>
              <a:t>E.g. </a:t>
            </a:r>
            <a:r>
              <a:rPr lang="en-IE" sz="1200" i="1" kern="100" dirty="0">
                <a:effectLst/>
                <a:latin typeface="Calibri" panose="020F0502020204030204" pitchFamily="34" charset="0"/>
                <a:ea typeface="Calibri" panose="020F0502020204030204" pitchFamily="34" charset="0"/>
                <a:cs typeface="Times New Roman" panose="02020603050405020304" pitchFamily="18" charset="0"/>
              </a:rPr>
              <a:t>The course is work-based and follows a structure of: Course; Module(s); Phases; Sessions; e.g.: Course has 1 Independent Learning Phase, 1 Contact Learning Phase; 1 Experiential Learning Phase.</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1" kern="100" dirty="0">
                <a:effectLst/>
                <a:latin typeface="Calibri" panose="020F0502020204030204" pitchFamily="34" charset="0"/>
                <a:ea typeface="Calibri" panose="020F0502020204030204" pitchFamily="34" charset="0"/>
                <a:cs typeface="Times New Roman" panose="02020603050405020304" pitchFamily="18" charset="0"/>
              </a:rPr>
              <a:t>…The course uses a blended learning approach, which combines self-paced individual online learning (during an Independent Learning Phase - ILP) with face-to-face learning in online contact setting (during a Contact Learning Phase - CLP).</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1" kern="100" dirty="0">
                <a:effectLst/>
                <a:latin typeface="Calibri" panose="020F0502020204030204" pitchFamily="34" charset="0"/>
                <a:ea typeface="Calibri" panose="020F0502020204030204" pitchFamily="34" charset="0"/>
                <a:cs typeface="Times New Roman" panose="02020603050405020304" pitchFamily="18" charset="0"/>
              </a:rPr>
              <a:t>During the ILP (amount of learning hours) learners will achieve the knowledge base and introduce skills that will be developed and practiced in the CLP. The ILP is delivered online using interactive online learning activities, online practice tasks / quizzes to facilitate learning through practice and to enable learners to evaluate the progress of their learning. Online reference materials, available on the e-learning platform, are used to introduce, summarise, and signpost key findings.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200" i="1" kern="100" dirty="0">
                <a:effectLst/>
                <a:latin typeface="Calibri" panose="020F0502020204030204" pitchFamily="34" charset="0"/>
                <a:ea typeface="Calibri" panose="020F0502020204030204" pitchFamily="34" charset="0"/>
                <a:cs typeface="Times New Roman" panose="02020603050405020304" pitchFamily="18" charset="0"/>
              </a:rPr>
              <a:t>The CLP (amount of learning hours) aims to develop, practice, and assess skills needed by the target group, in particular (description of required skills). A learning-by-doing approach is used with a structured set of practical sessions The CLP includes practical activities and tasks which provide opportunities for learners to develop and practice skills, judge their own progress, give, and receive feedback from peers and tutors.</a:t>
            </a:r>
            <a:endParaRPr lang="en-US" sz="12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de-DE" sz="1200" dirty="0"/>
          </a:p>
          <a:p>
            <a:r>
              <a:rPr lang="en-US" sz="1200" dirty="0"/>
              <a:t>An </a:t>
            </a:r>
            <a:r>
              <a:rPr lang="en-US" sz="1200" b="1" dirty="0"/>
              <a:t>assessment strategy</a:t>
            </a:r>
            <a:r>
              <a:rPr lang="en-US" sz="1200" dirty="0"/>
              <a:t> is a planned approach to evaluating and measuring learners' progress, understanding, and achievement of learning outcomes. It outlines the methods, tools, and processes used to assess learners’ knowledge, skills, and competencies throughout a course or program.</a:t>
            </a:r>
          </a:p>
          <a:p>
            <a:r>
              <a:rPr lang="en-US" sz="1200" b="1" dirty="0"/>
              <a:t>Key Points:</a:t>
            </a:r>
          </a:p>
          <a:p>
            <a:pPr>
              <a:buFont typeface="Arial" panose="020B0604020202020204" pitchFamily="34" charset="0"/>
              <a:buChar char="•"/>
            </a:pPr>
            <a:r>
              <a:rPr lang="en-US" sz="1200" b="1" dirty="0"/>
              <a:t>Purposeful</a:t>
            </a:r>
            <a:r>
              <a:rPr lang="en-US" sz="1200" dirty="0"/>
              <a:t>: Designed to align with and measure the achievement of specific learning outcomes.</a:t>
            </a:r>
          </a:p>
          <a:p>
            <a:pPr>
              <a:buFont typeface="Arial" panose="020B0604020202020204" pitchFamily="34" charset="0"/>
              <a:buChar char="•"/>
            </a:pPr>
            <a:r>
              <a:rPr lang="en-US" sz="1200" b="1" dirty="0"/>
              <a:t>Varied Methods</a:t>
            </a:r>
            <a:r>
              <a:rPr lang="en-US" sz="1200" dirty="0"/>
              <a:t>: May include quizzes, exams, practical tasks, projects, presentations, or reflective activities.</a:t>
            </a:r>
          </a:p>
          <a:p>
            <a:pPr>
              <a:buFont typeface="Arial" panose="020B0604020202020204" pitchFamily="34" charset="0"/>
              <a:buChar char="•"/>
            </a:pPr>
            <a:r>
              <a:rPr lang="en-US" sz="1200" b="1" dirty="0"/>
              <a:t>Formative and Summative</a:t>
            </a:r>
            <a:r>
              <a:rPr lang="en-US" sz="1200" dirty="0"/>
              <a:t>: Can involve ongoing assessments (formative) to provide feedback during the learning process, or final assessments (summative) to evaluate overall achievement.</a:t>
            </a:r>
          </a:p>
          <a:p>
            <a:pPr>
              <a:buFont typeface="Arial" panose="020B0604020202020204" pitchFamily="34" charset="0"/>
              <a:buChar char="•"/>
            </a:pPr>
            <a:r>
              <a:rPr lang="en-US" sz="1200" b="1" dirty="0"/>
              <a:t>Fair and Inclusive</a:t>
            </a:r>
            <a:r>
              <a:rPr lang="en-US" sz="1200" dirty="0"/>
              <a:t>: Should accommodate diverse learning styles and be accessible to all learners.</a:t>
            </a:r>
          </a:p>
          <a:p>
            <a:pPr algn="just">
              <a:lnSpc>
                <a:spcPct val="106000"/>
              </a:lnSpc>
              <a:spcBef>
                <a:spcPts val="600"/>
              </a:spcBef>
              <a:spcAft>
                <a:spcPts val="600"/>
              </a:spcAft>
            </a:pPr>
            <a:endParaRPr lang="en-US" sz="1200" kern="100" dirty="0">
              <a:effectLst/>
              <a:ea typeface="Calibri" panose="020F0502020204030204" pitchFamily="34" charset="0"/>
              <a:cs typeface="Times New Roman" panose="02020603050405020304" pitchFamily="18" charset="0"/>
            </a:endParaRPr>
          </a:p>
          <a:p>
            <a:pPr algn="just">
              <a:lnSpc>
                <a:spcPct val="106000"/>
              </a:lnSpc>
              <a:spcBef>
                <a:spcPts val="600"/>
              </a:spcBef>
              <a:spcAft>
                <a:spcPts val="600"/>
              </a:spcAft>
            </a:pPr>
            <a:r>
              <a:rPr lang="en-US" sz="1200" kern="100" dirty="0">
                <a:effectLst/>
                <a:ea typeface="Calibri" panose="020F0502020204030204" pitchFamily="34" charset="0"/>
                <a:cs typeface="Times New Roman" panose="02020603050405020304" pitchFamily="18" charset="0"/>
              </a:rPr>
              <a:t>E.g.</a:t>
            </a:r>
            <a:r>
              <a:rPr lang="en-US" sz="1200" i="1" kern="100" dirty="0">
                <a:effectLst/>
                <a:ea typeface="Calibri" panose="020F0502020204030204" pitchFamily="34" charset="0"/>
                <a:cs typeface="Times New Roman" panose="02020603050405020304" pitchFamily="18" charset="0"/>
              </a:rPr>
              <a:t> There are two assessments: a theoretical one, conducted online at the end of ILP, and a combination of a theoretical multiple-choice test and two practical case studies conducted online at the end of the CLP. Both assessments must be passed for a successful completion of the course.  The quiz in the end of ILP will support learners to reach their LOs. However, if the assessment in the end of the CLP is failed, there will be one opportunity for re-assessment.</a:t>
            </a:r>
            <a:endParaRPr lang="en-US" sz="1200" kern="100" dirty="0">
              <a:effectLst/>
              <a:ea typeface="Calibri" panose="020F0502020204030204" pitchFamily="34" charset="0"/>
              <a:cs typeface="Times New Roman" panose="02020603050405020304" pitchFamily="18" charset="0"/>
            </a:endParaRPr>
          </a:p>
          <a:p>
            <a:pPr algn="just">
              <a:lnSpc>
                <a:spcPct val="106000"/>
              </a:lnSpc>
              <a:spcBef>
                <a:spcPts val="600"/>
              </a:spcBef>
              <a:spcAft>
                <a:spcPts val="600"/>
              </a:spcAft>
            </a:pPr>
            <a:r>
              <a:rPr lang="en-US" sz="1200" i="1" kern="100" dirty="0">
                <a:effectLst/>
                <a:ea typeface="Calibri" panose="020F0502020204030204" pitchFamily="34" charset="0"/>
                <a:cs typeface="Times New Roman" panose="02020603050405020304" pitchFamily="18" charset="0"/>
              </a:rPr>
              <a:t>All assessments including re-assessments will be conducted in line with relevant policies and procedures.</a:t>
            </a:r>
            <a:endParaRPr lang="en-US" sz="1200" kern="100" dirty="0">
              <a:effectLst/>
              <a:ea typeface="Calibri" panose="020F0502020204030204" pitchFamily="34" charset="0"/>
              <a:cs typeface="Times New Roman" panose="02020603050405020304" pitchFamily="18" charset="0"/>
            </a:endParaRPr>
          </a:p>
          <a:p>
            <a:endParaRPr lang="de-DE" sz="1200" dirty="0"/>
          </a:p>
        </p:txBody>
      </p:sp>
      <p:sp>
        <p:nvSpPr>
          <p:cNvPr id="4" name="Foliennummernplatzhalter 3"/>
          <p:cNvSpPr>
            <a:spLocks noGrp="1"/>
          </p:cNvSpPr>
          <p:nvPr>
            <p:ph type="sldNum" sz="quarter" idx="5"/>
          </p:nvPr>
        </p:nvSpPr>
        <p:spPr/>
        <p:txBody>
          <a:bodyPr/>
          <a:lstStyle/>
          <a:p>
            <a:fld id="{B27FCAB5-4DFA-406D-8161-5B6192481F32}" type="slidenum">
              <a:rPr lang="de-DE" smtClean="0"/>
              <a:t>11</a:t>
            </a:fld>
            <a:endParaRPr lang="de-DE" dirty="0"/>
          </a:p>
        </p:txBody>
      </p:sp>
    </p:spTree>
    <p:extLst>
      <p:ext uri="{BB962C8B-B14F-4D97-AF65-F5344CB8AC3E}">
        <p14:creationId xmlns:p14="http://schemas.microsoft.com/office/powerpoint/2010/main" val="13522695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1200" y="611188"/>
            <a:ext cx="3851275" cy="2166937"/>
          </a:xfrm>
        </p:spPr>
      </p:sp>
      <p:sp>
        <p:nvSpPr>
          <p:cNvPr id="3" name="Notizenplatzhalter 2"/>
          <p:cNvSpPr>
            <a:spLocks noGrp="1"/>
          </p:cNvSpPr>
          <p:nvPr>
            <p:ph type="body" idx="1"/>
          </p:nvPr>
        </p:nvSpPr>
        <p:spPr/>
        <p:txBody>
          <a:bodyPr/>
          <a:lstStyle/>
          <a:p>
            <a:r>
              <a:rPr lang="de-DE" dirty="0"/>
              <a:t>Elements </a:t>
            </a:r>
            <a:r>
              <a:rPr lang="de-DE" dirty="0" err="1"/>
              <a:t>of</a:t>
            </a:r>
            <a:r>
              <a:rPr lang="de-DE" dirty="0"/>
              <a:t> Assessment </a:t>
            </a:r>
            <a:r>
              <a:rPr lang="de-DE" dirty="0" err="1"/>
              <a:t>Strategies</a:t>
            </a:r>
            <a:r>
              <a:rPr lang="de-DE" dirty="0"/>
              <a:t> and </a:t>
            </a:r>
            <a:r>
              <a:rPr lang="de-DE" dirty="0" err="1"/>
              <a:t>by</a:t>
            </a:r>
            <a:r>
              <a:rPr lang="de-DE" dirty="0"/>
              <a:t> </a:t>
            </a:r>
            <a:r>
              <a:rPr lang="de-DE" dirty="0" err="1"/>
              <a:t>using</a:t>
            </a:r>
            <a:r>
              <a:rPr lang="de-DE" dirty="0"/>
              <a:t> </a:t>
            </a:r>
            <a:r>
              <a:rPr lang="de-DE" dirty="0" err="1"/>
              <a:t>the</a:t>
            </a:r>
            <a:r>
              <a:rPr lang="de-DE" dirty="0"/>
              <a:t> Cross </a:t>
            </a:r>
            <a:r>
              <a:rPr lang="de-DE" dirty="0" err="1"/>
              <a:t>Referencing</a:t>
            </a:r>
            <a:r>
              <a:rPr lang="de-DE" dirty="0"/>
              <a:t> Method, </a:t>
            </a:r>
            <a:r>
              <a:rPr lang="de-DE" dirty="0" err="1"/>
              <a:t>we</a:t>
            </a:r>
            <a:r>
              <a:rPr lang="de-DE" dirty="0"/>
              <a:t> </a:t>
            </a:r>
            <a:r>
              <a:rPr lang="de-DE" dirty="0" err="1"/>
              <a:t>can</a:t>
            </a:r>
            <a:r>
              <a:rPr lang="de-DE" dirty="0"/>
              <a:t> </a:t>
            </a:r>
            <a:r>
              <a:rPr lang="de-DE" dirty="0" err="1"/>
              <a:t>check,if</a:t>
            </a:r>
            <a:r>
              <a:rPr lang="de-DE" dirty="0"/>
              <a:t> </a:t>
            </a:r>
            <a:r>
              <a:rPr lang="de-DE" dirty="0" err="1"/>
              <a:t>every</a:t>
            </a:r>
            <a:r>
              <a:rPr lang="de-DE" dirty="0"/>
              <a:t> Learning Outcome </a:t>
            </a:r>
            <a:r>
              <a:rPr lang="de-DE" dirty="0" err="1"/>
              <a:t>is</a:t>
            </a:r>
            <a:r>
              <a:rPr lang="de-DE" dirty="0"/>
              <a:t> </a:t>
            </a:r>
            <a:r>
              <a:rPr lang="de-DE" dirty="0" err="1"/>
              <a:t>getting</a:t>
            </a:r>
            <a:r>
              <a:rPr lang="de-DE" dirty="0"/>
              <a:t> </a:t>
            </a:r>
            <a:r>
              <a:rPr lang="de-DE" dirty="0" err="1"/>
              <a:t>assessed</a:t>
            </a:r>
            <a:r>
              <a:rPr lang="de-DE" dirty="0"/>
              <a:t>.</a:t>
            </a:r>
          </a:p>
          <a:p>
            <a:endParaRPr lang="de-DE" dirty="0"/>
          </a:p>
        </p:txBody>
      </p:sp>
      <p:sp>
        <p:nvSpPr>
          <p:cNvPr id="4" name="Foliennummernplatzhalter 3"/>
          <p:cNvSpPr>
            <a:spLocks noGrp="1"/>
          </p:cNvSpPr>
          <p:nvPr>
            <p:ph type="sldNum" sz="quarter" idx="5"/>
          </p:nvPr>
        </p:nvSpPr>
        <p:spPr/>
        <p:txBody>
          <a:bodyPr/>
          <a:lstStyle/>
          <a:p>
            <a:fld id="{B27FCAB5-4DFA-406D-8161-5B6192481F32}" type="slidenum">
              <a:rPr lang="de-DE" smtClean="0"/>
              <a:t>12</a:t>
            </a:fld>
            <a:endParaRPr lang="de-DE" dirty="0"/>
          </a:p>
        </p:txBody>
      </p:sp>
    </p:spTree>
    <p:extLst>
      <p:ext uri="{BB962C8B-B14F-4D97-AF65-F5344CB8AC3E}">
        <p14:creationId xmlns:p14="http://schemas.microsoft.com/office/powerpoint/2010/main" val="1414411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1200" y="611188"/>
            <a:ext cx="3851275" cy="2166937"/>
          </a:xfrm>
        </p:spPr>
      </p:sp>
      <p:sp>
        <p:nvSpPr>
          <p:cNvPr id="3" name="Notizenplatzhalter 2"/>
          <p:cNvSpPr>
            <a:spLocks noGrp="1"/>
          </p:cNvSpPr>
          <p:nvPr>
            <p:ph type="body" idx="1"/>
          </p:nvPr>
        </p:nvSpPr>
        <p:spPr/>
        <p:txBody>
          <a:bodyPr/>
          <a:lstStyle/>
          <a:p>
            <a:r>
              <a:rPr lang="de-DE" dirty="0"/>
              <a:t>Analysis </a:t>
            </a:r>
            <a:r>
              <a:rPr lang="de-DE" dirty="0" err="1"/>
              <a:t>of</a:t>
            </a:r>
            <a:r>
              <a:rPr lang="de-DE" dirty="0"/>
              <a:t> a breakdown </a:t>
            </a:r>
            <a:r>
              <a:rPr lang="de-DE" dirty="0" err="1"/>
              <a:t>structure</a:t>
            </a:r>
            <a:r>
              <a:rPr lang="de-DE" dirty="0"/>
              <a:t> </a:t>
            </a:r>
            <a:r>
              <a:rPr lang="de-DE" dirty="0" err="1"/>
              <a:t>of</a:t>
            </a:r>
            <a:r>
              <a:rPr lang="de-DE" dirty="0"/>
              <a:t> a </a:t>
            </a:r>
            <a:r>
              <a:rPr lang="de-DE" dirty="0" err="1"/>
              <a:t>single</a:t>
            </a:r>
            <a:r>
              <a:rPr lang="de-DE" dirty="0"/>
              <a:t> </a:t>
            </a:r>
            <a:r>
              <a:rPr lang="de-DE" dirty="0" err="1"/>
              <a:t>module</a:t>
            </a:r>
            <a:r>
              <a:rPr lang="de-DE" dirty="0"/>
              <a:t> </a:t>
            </a:r>
            <a:r>
              <a:rPr lang="de-DE" dirty="0" err="1"/>
              <a:t>course</a:t>
            </a:r>
            <a:r>
              <a:rPr lang="de-DE" dirty="0"/>
              <a:t>, </a:t>
            </a:r>
            <a:r>
              <a:rPr lang="de-DE" dirty="0" err="1"/>
              <a:t>to</a:t>
            </a:r>
            <a:r>
              <a:rPr lang="de-DE" dirty="0"/>
              <a:t> </a:t>
            </a:r>
            <a:r>
              <a:rPr lang="de-DE" dirty="0" err="1"/>
              <a:t>assist</a:t>
            </a:r>
            <a:r>
              <a:rPr lang="de-DE" dirty="0"/>
              <a:t> </a:t>
            </a:r>
            <a:r>
              <a:rPr lang="de-DE" dirty="0" err="1"/>
              <a:t>us</a:t>
            </a:r>
            <a:r>
              <a:rPr lang="de-DE" dirty="0"/>
              <a:t> </a:t>
            </a:r>
            <a:r>
              <a:rPr lang="de-DE" dirty="0" err="1"/>
              <a:t>to</a:t>
            </a:r>
            <a:r>
              <a:rPr lang="de-DE" dirty="0"/>
              <a:t> </a:t>
            </a:r>
            <a:r>
              <a:rPr lang="de-DE" dirty="0" err="1"/>
              <a:t>understand</a:t>
            </a:r>
            <a:r>
              <a:rPr lang="de-DE" dirty="0"/>
              <a:t> </a:t>
            </a:r>
            <a:r>
              <a:rPr lang="de-DE" dirty="0" err="1"/>
              <a:t>the</a:t>
            </a:r>
            <a:r>
              <a:rPr lang="de-DE" dirty="0"/>
              <a:t> </a:t>
            </a:r>
            <a:r>
              <a:rPr lang="de-DE" dirty="0" err="1"/>
              <a:t>connection</a:t>
            </a:r>
            <a:r>
              <a:rPr lang="de-DE" dirty="0"/>
              <a:t> </a:t>
            </a:r>
            <a:r>
              <a:rPr lang="de-DE" dirty="0" err="1"/>
              <a:t>between</a:t>
            </a:r>
            <a:r>
              <a:rPr lang="de-DE" dirty="0"/>
              <a:t> Course Learning Outcomes (</a:t>
            </a:r>
            <a:r>
              <a:rPr lang="de-DE" dirty="0" err="1"/>
              <a:t>they</a:t>
            </a:r>
            <a:r>
              <a:rPr lang="de-DE" dirty="0"/>
              <a:t> </a:t>
            </a:r>
            <a:r>
              <a:rPr lang="de-DE" dirty="0" err="1"/>
              <a:t>are</a:t>
            </a:r>
            <a:r>
              <a:rPr lang="de-DE" dirty="0"/>
              <a:t> </a:t>
            </a:r>
            <a:r>
              <a:rPr lang="de-DE" dirty="0" err="1"/>
              <a:t>generally</a:t>
            </a:r>
            <a:r>
              <a:rPr lang="de-DE" dirty="0"/>
              <a:t> </a:t>
            </a:r>
            <a:r>
              <a:rPr lang="de-DE" dirty="0" err="1"/>
              <a:t>formulated</a:t>
            </a:r>
            <a:r>
              <a:rPr lang="de-DE" dirty="0"/>
              <a:t>) and Session Learning Outcomes (</a:t>
            </a:r>
            <a:r>
              <a:rPr lang="de-DE" dirty="0" err="1"/>
              <a:t>they</a:t>
            </a:r>
            <a:r>
              <a:rPr lang="de-DE" dirty="0"/>
              <a:t> </a:t>
            </a:r>
            <a:r>
              <a:rPr lang="de-DE" dirty="0" err="1"/>
              <a:t>are</a:t>
            </a:r>
            <a:r>
              <a:rPr lang="de-DE" dirty="0"/>
              <a:t> </a:t>
            </a:r>
            <a:r>
              <a:rPr lang="de-DE" dirty="0" err="1"/>
              <a:t>formulated</a:t>
            </a:r>
            <a:r>
              <a:rPr lang="de-DE" dirty="0"/>
              <a:t> </a:t>
            </a:r>
            <a:r>
              <a:rPr lang="de-DE" dirty="0" err="1"/>
              <a:t>more</a:t>
            </a:r>
            <a:r>
              <a:rPr lang="de-DE" dirty="0"/>
              <a:t> </a:t>
            </a:r>
            <a:r>
              <a:rPr lang="de-DE" dirty="0" err="1"/>
              <a:t>precisely</a:t>
            </a:r>
            <a:r>
              <a:rPr lang="de-DE" dirty="0"/>
              <a:t>). Both </a:t>
            </a:r>
            <a:r>
              <a:rPr lang="de-DE" dirty="0" err="1"/>
              <a:t>groups</a:t>
            </a:r>
            <a:r>
              <a:rPr lang="de-DE" dirty="0"/>
              <a:t> </a:t>
            </a:r>
            <a:r>
              <a:rPr lang="de-DE" dirty="0" err="1"/>
              <a:t>should</a:t>
            </a:r>
            <a:r>
              <a:rPr lang="de-DE" dirty="0"/>
              <a:t> </a:t>
            </a:r>
            <a:r>
              <a:rPr lang="de-DE" dirty="0" err="1"/>
              <a:t>be</a:t>
            </a:r>
            <a:r>
              <a:rPr lang="de-DE" dirty="0"/>
              <a:t> </a:t>
            </a:r>
            <a:r>
              <a:rPr lang="de-DE" dirty="0" err="1"/>
              <a:t>aligned</a:t>
            </a:r>
            <a:r>
              <a:rPr lang="de-DE" dirty="0"/>
              <a:t> </a:t>
            </a:r>
            <a:r>
              <a:rPr lang="de-DE" dirty="0" err="1"/>
              <a:t>to</a:t>
            </a:r>
            <a:r>
              <a:rPr lang="de-DE" dirty="0"/>
              <a:t> </a:t>
            </a:r>
            <a:r>
              <a:rPr lang="de-DE" dirty="0" err="1"/>
              <a:t>the</a:t>
            </a:r>
            <a:r>
              <a:rPr lang="de-DE" dirty="0"/>
              <a:t> SQFCGF </a:t>
            </a:r>
            <a:r>
              <a:rPr lang="de-DE" dirty="0" err="1"/>
              <a:t>without</a:t>
            </a:r>
            <a:r>
              <a:rPr lang="de-DE" dirty="0"/>
              <a:t> </a:t>
            </a:r>
            <a:r>
              <a:rPr lang="de-DE" dirty="0" err="1"/>
              <a:t>being</a:t>
            </a:r>
            <a:r>
              <a:rPr lang="de-DE" dirty="0"/>
              <a:t> </a:t>
            </a:r>
            <a:r>
              <a:rPr lang="de-DE" dirty="0" err="1"/>
              <a:t>copy</a:t>
            </a:r>
            <a:r>
              <a:rPr lang="de-DE" dirty="0"/>
              <a:t>-paste </a:t>
            </a:r>
            <a:r>
              <a:rPr lang="de-DE" dirty="0" err="1"/>
              <a:t>versions</a:t>
            </a:r>
            <a:r>
              <a:rPr lang="de-DE" dirty="0"/>
              <a:t> </a:t>
            </a:r>
            <a:r>
              <a:rPr lang="de-DE" dirty="0" err="1"/>
              <a:t>of</a:t>
            </a:r>
            <a:r>
              <a:rPr lang="de-DE" dirty="0"/>
              <a:t> </a:t>
            </a:r>
            <a:r>
              <a:rPr lang="de-DE" dirty="0" err="1"/>
              <a:t>the</a:t>
            </a:r>
            <a:r>
              <a:rPr lang="de-DE" dirty="0"/>
              <a:t> SQF.</a:t>
            </a:r>
            <a:endParaRPr lang="en-US" dirty="0"/>
          </a:p>
        </p:txBody>
      </p:sp>
      <p:sp>
        <p:nvSpPr>
          <p:cNvPr id="4" name="Foliennummernplatzhalter 3"/>
          <p:cNvSpPr>
            <a:spLocks noGrp="1"/>
          </p:cNvSpPr>
          <p:nvPr>
            <p:ph type="sldNum" sz="quarter" idx="5"/>
          </p:nvPr>
        </p:nvSpPr>
        <p:spPr/>
        <p:txBody>
          <a:bodyPr/>
          <a:lstStyle/>
          <a:p>
            <a:fld id="{B27FCAB5-4DFA-406D-8161-5B6192481F32}" type="slidenum">
              <a:rPr lang="de-DE" smtClean="0"/>
              <a:t>13</a:t>
            </a:fld>
            <a:endParaRPr lang="de-DE" dirty="0"/>
          </a:p>
        </p:txBody>
      </p:sp>
    </p:spTree>
    <p:extLst>
      <p:ext uri="{BB962C8B-B14F-4D97-AF65-F5344CB8AC3E}">
        <p14:creationId xmlns:p14="http://schemas.microsoft.com/office/powerpoint/2010/main" val="13718855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11200" y="611188"/>
            <a:ext cx="3851275" cy="2166937"/>
          </a:xfrm>
        </p:spPr>
      </p:sp>
      <p:sp>
        <p:nvSpPr>
          <p:cNvPr id="3" name="Notizenplatzhalter 2"/>
          <p:cNvSpPr>
            <a:spLocks noGrp="1"/>
          </p:cNvSpPr>
          <p:nvPr>
            <p:ph type="body" idx="1"/>
          </p:nvPr>
        </p:nvSpPr>
        <p:spPr/>
        <p:txBody>
          <a:bodyPr/>
          <a:lstStyle/>
          <a:p>
            <a:r>
              <a:rPr lang="de-DE" dirty="0" err="1"/>
              <a:t>Implementing</a:t>
            </a:r>
            <a:r>
              <a:rPr lang="de-DE" dirty="0"/>
              <a:t> SQFCGF also </a:t>
            </a:r>
            <a:r>
              <a:rPr lang="de-DE" dirty="0" err="1"/>
              <a:t>requires</a:t>
            </a:r>
            <a:r>
              <a:rPr lang="de-DE" dirty="0"/>
              <a:t> </a:t>
            </a:r>
            <a:r>
              <a:rPr lang="de-DE" dirty="0" err="1"/>
              <a:t>management</a:t>
            </a:r>
            <a:r>
              <a:rPr lang="de-DE" dirty="0"/>
              <a:t> support </a:t>
            </a:r>
            <a:r>
              <a:rPr lang="de-DE" dirty="0" err="1"/>
              <a:t>to</a:t>
            </a:r>
            <a:r>
              <a:rPr lang="de-DE" dirty="0"/>
              <a:t> </a:t>
            </a:r>
            <a:r>
              <a:rPr lang="de-DE" dirty="0" err="1"/>
              <a:t>ensure</a:t>
            </a:r>
            <a:r>
              <a:rPr lang="de-DE" dirty="0"/>
              <a:t> </a:t>
            </a:r>
            <a:r>
              <a:rPr lang="de-DE" dirty="0" err="1"/>
              <a:t>the</a:t>
            </a:r>
            <a:r>
              <a:rPr lang="de-DE" dirty="0"/>
              <a:t> </a:t>
            </a:r>
            <a:r>
              <a:rPr lang="de-DE" dirty="0" err="1"/>
              <a:t>adequate</a:t>
            </a:r>
            <a:r>
              <a:rPr lang="de-DE" dirty="0"/>
              <a:t> </a:t>
            </a:r>
            <a:r>
              <a:rPr lang="de-DE" dirty="0" err="1"/>
              <a:t>staff</a:t>
            </a:r>
            <a:r>
              <a:rPr lang="de-DE" dirty="0"/>
              <a:t>, </a:t>
            </a:r>
            <a:r>
              <a:rPr lang="de-DE" dirty="0" err="1"/>
              <a:t>competences</a:t>
            </a:r>
            <a:r>
              <a:rPr lang="de-DE" dirty="0"/>
              <a:t> and </a:t>
            </a:r>
            <a:r>
              <a:rPr lang="de-DE" dirty="0" err="1"/>
              <a:t>structures</a:t>
            </a:r>
            <a:r>
              <a:rPr lang="de-DE" dirty="0"/>
              <a:t> </a:t>
            </a:r>
            <a:r>
              <a:rPr lang="de-DE" dirty="0" err="1"/>
              <a:t>are</a:t>
            </a:r>
            <a:r>
              <a:rPr lang="de-DE" dirty="0"/>
              <a:t> in </a:t>
            </a:r>
            <a:r>
              <a:rPr lang="de-DE" dirty="0" err="1"/>
              <a:t>place</a:t>
            </a:r>
            <a:r>
              <a:rPr lang="de-DE" dirty="0"/>
              <a:t>. </a:t>
            </a:r>
          </a:p>
          <a:p>
            <a:endParaRPr lang="de-DE" dirty="0"/>
          </a:p>
        </p:txBody>
      </p:sp>
      <p:sp>
        <p:nvSpPr>
          <p:cNvPr id="4" name="Foliennummernplatzhalter 3"/>
          <p:cNvSpPr>
            <a:spLocks noGrp="1"/>
          </p:cNvSpPr>
          <p:nvPr>
            <p:ph type="sldNum" sz="quarter" idx="5"/>
          </p:nvPr>
        </p:nvSpPr>
        <p:spPr/>
        <p:txBody>
          <a:bodyPr/>
          <a:lstStyle/>
          <a:p>
            <a:fld id="{B27FCAB5-4DFA-406D-8161-5B6192481F32}" type="slidenum">
              <a:rPr lang="de-DE" smtClean="0"/>
              <a:t>14</a:t>
            </a:fld>
            <a:endParaRPr lang="de-DE" dirty="0"/>
          </a:p>
        </p:txBody>
      </p:sp>
    </p:spTree>
    <p:extLst>
      <p:ext uri="{BB962C8B-B14F-4D97-AF65-F5344CB8AC3E}">
        <p14:creationId xmlns:p14="http://schemas.microsoft.com/office/powerpoint/2010/main" val="7782785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de-DE"/>
              <a:t>Mastertitelformat bearbeiten</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702B1AE4-DA3E-4DB6-9139-5D261B9D3B77}" type="datetime1">
              <a:rPr lang="de-DE" smtClean="0"/>
              <a:t>15.11.2024</a:t>
            </a:fld>
            <a:endParaRPr lang="de-DE"/>
          </a:p>
        </p:txBody>
      </p:sp>
      <p:sp>
        <p:nvSpPr>
          <p:cNvPr id="5" name="Footer Placeholder 4"/>
          <p:cNvSpPr>
            <a:spLocks noGrp="1"/>
          </p:cNvSpPr>
          <p:nvPr>
            <p:ph type="ftr" sz="quarter" idx="11"/>
          </p:nvPr>
        </p:nvSpPr>
        <p:spPr>
          <a:xfrm>
            <a:off x="1876424" y="5410201"/>
            <a:ext cx="5124886" cy="365125"/>
          </a:xfrm>
        </p:spPr>
        <p:txBody>
          <a:bodyPr/>
          <a:lstStyle/>
          <a:p>
            <a:endParaRPr lang="de-DE"/>
          </a:p>
        </p:txBody>
      </p:sp>
      <p:sp>
        <p:nvSpPr>
          <p:cNvPr id="6" name="Slide Number Placeholder 5"/>
          <p:cNvSpPr>
            <a:spLocks noGrp="1"/>
          </p:cNvSpPr>
          <p:nvPr>
            <p:ph type="sldNum" sz="quarter" idx="12"/>
          </p:nvPr>
        </p:nvSpPr>
        <p:spPr>
          <a:xfrm>
            <a:off x="9896911" y="5410199"/>
            <a:ext cx="771089" cy="365125"/>
          </a:xfrm>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3788801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66744334-48C1-435C-90FB-43872E349171}" type="datetime1">
              <a:rPr lang="de-DE" smtClean="0"/>
              <a:t>15.11.2024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40351109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de-DE"/>
              <a:t>Mastertitelformat bearbeiten</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07325108-E82C-4984-A632-2165A755C178}" type="datetime1">
              <a:rPr lang="de-DE" smtClean="0"/>
              <a:t>15.11.2024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840487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2F508CC4-5003-47E5-A140-3CD2E6D76F85}" type="datetime1">
              <a:rPr lang="de-DE" smtClean="0"/>
              <a:t>15.11.2024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57495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de-DE"/>
              <a:t>Mastertitelformat bearbeiten</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141410" y="3073397"/>
            <a:ext cx="4878391" cy="271780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172200" y="3073397"/>
            <a:ext cx="4875210" cy="2717801"/>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85E4D719-E295-4227-9A25-648B3214F153}" type="datetime1">
              <a:rPr lang="de-DE" smtClean="0"/>
              <a:t>15.11.2024</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2412007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E107A88C-4949-4683-BFB5-4B2C9E852307}" type="datetime1">
              <a:rPr lang="de-DE" smtClean="0"/>
              <a:t>15.11.2024</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068210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1CA537-123A-4BFB-8FD9-37F5F1FBA4A3}" type="datetime1">
              <a:rPr lang="de-DE" smtClean="0"/>
              <a:t>15.11.2024</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493310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de-DE"/>
              <a:t>Mastertitelformat bearbeiten</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9326F1CA-A079-4776-ACC9-6942E271D72A}" type="datetime1">
              <a:rPr lang="de-DE" smtClean="0"/>
              <a:t>15.11.2024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856326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D9590E51-73D4-430A-9714-F52A21FC8A58}" type="datetime1">
              <a:rPr lang="de-DE" smtClean="0"/>
              <a:t>15.11.2024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94098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de-DE"/>
              <a:t>Mastertitelformat bearbeiten</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de-DE"/>
              <a:t>Bild durch Klicken auf Symbol hinzufügen</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77927E6F-0FFD-45F6-963C-E4608432F737}" type="datetime1">
              <a:rPr lang="de-DE" smtClean="0"/>
              <a:t>15.11.2024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963145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el und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de-DE"/>
              <a:t>Mastertitelformat bearbeiten</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0914AF1F-E274-4FFF-ABA0-819F9DC9DA63}" type="datetime1">
              <a:rPr lang="de-DE" smtClean="0"/>
              <a:t>15.11.2024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3091435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Zitat mit Beschriftung">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de-DE"/>
              <a:t>Mastertitelformat bearbeiten</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53316335-C325-4DFD-BF64-715723577446}" type="datetime1">
              <a:rPr lang="de-DE" smtClean="0"/>
              <a:t>15.11.2024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267247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nskarte">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de-DE"/>
              <a:t>Mastertitelformat bearbeiten</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e Placeholder 4"/>
          <p:cNvSpPr>
            <a:spLocks noGrp="1"/>
          </p:cNvSpPr>
          <p:nvPr>
            <p:ph type="dt" sz="half" idx="10"/>
          </p:nvPr>
        </p:nvSpPr>
        <p:spPr/>
        <p:txBody>
          <a:bodyPr/>
          <a:lstStyle/>
          <a:p>
            <a:fld id="{2597B9C1-BDD1-4CBC-B3BA-9B4EA34FE56A}" type="datetime1">
              <a:rPr lang="de-DE" smtClean="0"/>
              <a:t>15.11.2024</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25581705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de-DE"/>
              <a:t>Mastertitelformat bearbeiten</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3" name="Date Placeholder 2"/>
          <p:cNvSpPr>
            <a:spLocks noGrp="1"/>
          </p:cNvSpPr>
          <p:nvPr>
            <p:ph type="dt" sz="half" idx="10"/>
          </p:nvPr>
        </p:nvSpPr>
        <p:spPr/>
        <p:txBody>
          <a:bodyPr/>
          <a:lstStyle/>
          <a:p>
            <a:fld id="{3DE8D2B8-4D2A-4A38-9E56-500919743D62}" type="datetime1">
              <a:rPr lang="de-DE" smtClean="0"/>
              <a:t>15.11.2024</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41197699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de-DE"/>
              <a:t>Mastertitelformat bearbeiten</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e-DE"/>
              <a:t>Bild durch Klicken auf Symbol hinzufügen</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e-DE"/>
              <a:t>Bild durch Klicken auf Symbol hinzufügen</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de-DE"/>
              <a:t>Bild durch Klicken auf Symbol hinzufügen</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3" name="Date Placeholder 2"/>
          <p:cNvSpPr>
            <a:spLocks noGrp="1"/>
          </p:cNvSpPr>
          <p:nvPr>
            <p:ph type="dt" sz="half" idx="10"/>
          </p:nvPr>
        </p:nvSpPr>
        <p:spPr/>
        <p:txBody>
          <a:bodyPr/>
          <a:lstStyle/>
          <a:p>
            <a:fld id="{79747504-4B59-43D5-B62F-D0B62B420BEA}" type="datetime1">
              <a:rPr lang="de-DE" smtClean="0"/>
              <a:t>15.11.2024</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22628574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ncho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957BCE5B-D286-46B0-80ED-FC2CA1EDC2A8}" type="datetime1">
              <a:rPr lang="de-DE" smtClean="0"/>
              <a:t>15.11.2024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2809640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24405ED3-99B6-4117-86A2-2078E2A041E6}" type="datetime1">
              <a:rPr lang="de-DE" smtClean="0"/>
              <a:t>15.11.2024</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056E0C4C-9771-466D-9DFB-FFE2D4492795}" type="slidenum">
              <a:rPr lang="de-DE" smtClean="0"/>
              <a:t>‹#›</a:t>
            </a:fld>
            <a:endParaRPr lang="de-DE"/>
          </a:p>
        </p:txBody>
      </p:sp>
    </p:spTree>
    <p:extLst>
      <p:ext uri="{BB962C8B-B14F-4D97-AF65-F5344CB8AC3E}">
        <p14:creationId xmlns:p14="http://schemas.microsoft.com/office/powerpoint/2010/main" val="1776356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CDD5CD11-0D96-46F6-9EA2-CD967768B791}" type="datetime1">
              <a:rPr lang="de-DE" smtClean="0"/>
              <a:t>15.11.2024</a:t>
            </a:fld>
            <a:endParaRPr lang="de-DE"/>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056E0C4C-9771-466D-9DFB-FFE2D4492795}" type="slidenum">
              <a:rPr lang="de-DE" smtClean="0"/>
              <a:t>‹#›</a:t>
            </a:fld>
            <a:endParaRPr lang="de-DE"/>
          </a:p>
        </p:txBody>
      </p:sp>
    </p:spTree>
    <p:extLst>
      <p:ext uri="{BB962C8B-B14F-4D97-AF65-F5344CB8AC3E}">
        <p14:creationId xmlns:p14="http://schemas.microsoft.com/office/powerpoint/2010/main" val="328470407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6.png"/><Relationship Id="rId7" Type="http://schemas.openxmlformats.org/officeDocument/2006/relationships/diagramColors" Target="../diagrams/colors1.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liennummernplatzhalter 7">
            <a:extLst>
              <a:ext uri="{FF2B5EF4-FFF2-40B4-BE49-F238E27FC236}">
                <a16:creationId xmlns:a16="http://schemas.microsoft.com/office/drawing/2014/main" id="{07CDF21F-4235-C71E-4DD4-1CBD74BF1D1F}"/>
              </a:ext>
            </a:extLst>
          </p:cNvPr>
          <p:cNvSpPr>
            <a:spLocks noGrp="1"/>
          </p:cNvSpPr>
          <p:nvPr>
            <p:ph type="sldNum" sz="quarter" idx="12"/>
          </p:nvPr>
        </p:nvSpPr>
        <p:spPr>
          <a:xfrm>
            <a:off x="8610600" y="6356350"/>
            <a:ext cx="2743200" cy="365125"/>
          </a:xfrm>
        </p:spPr>
        <p:txBody>
          <a:bodyPr/>
          <a:lstStyle/>
          <a:p>
            <a:fld id="{B0A3DA51-693F-4574-80B3-687BF79E45F7}" type="slidenum">
              <a:rPr lang="de-DE" smtClean="0"/>
              <a:t>1</a:t>
            </a:fld>
            <a:r>
              <a:rPr lang="de-DE" dirty="0"/>
              <a:t>/14</a:t>
            </a:r>
          </a:p>
        </p:txBody>
      </p:sp>
      <p:sp>
        <p:nvSpPr>
          <p:cNvPr id="9" name="Textfeld 8">
            <a:extLst>
              <a:ext uri="{FF2B5EF4-FFF2-40B4-BE49-F238E27FC236}">
                <a16:creationId xmlns:a16="http://schemas.microsoft.com/office/drawing/2014/main" id="{2EBA831C-B4EC-97B1-719A-EB9D873472DF}"/>
              </a:ext>
            </a:extLst>
          </p:cNvPr>
          <p:cNvSpPr txBox="1"/>
          <p:nvPr/>
        </p:nvSpPr>
        <p:spPr>
          <a:xfrm>
            <a:off x="789032" y="362648"/>
            <a:ext cx="10974182" cy="1200329"/>
          </a:xfrm>
          <a:prstGeom prst="rect">
            <a:avLst/>
          </a:prstGeom>
          <a:noFill/>
        </p:spPr>
        <p:txBody>
          <a:bodyPr wrap="square" rtlCol="0">
            <a:spAutoFit/>
          </a:bodyPr>
          <a:lstStyle/>
          <a:p>
            <a:r>
              <a:rPr lang="de-DE" sz="3600" b="1" dirty="0">
                <a:solidFill>
                  <a:schemeClr val="accent1"/>
                </a:solidFill>
              </a:rPr>
              <a:t>Handout and Summary </a:t>
            </a:r>
            <a:r>
              <a:rPr lang="de-DE" sz="3600" dirty="0" err="1"/>
              <a:t>of</a:t>
            </a:r>
            <a:r>
              <a:rPr lang="de-DE" sz="3600" dirty="0"/>
              <a:t> </a:t>
            </a:r>
            <a:r>
              <a:rPr lang="de-DE" sz="3600" dirty="0" err="1"/>
              <a:t>the</a:t>
            </a:r>
            <a:r>
              <a:rPr lang="de-DE" sz="3600" dirty="0"/>
              <a:t> 3rd Information and </a:t>
            </a:r>
            <a:r>
              <a:rPr lang="de-DE" sz="3600" dirty="0" err="1"/>
              <a:t>Discussion</a:t>
            </a:r>
            <a:r>
              <a:rPr lang="de-DE" sz="3600" dirty="0"/>
              <a:t> Session </a:t>
            </a:r>
            <a:r>
              <a:rPr lang="de-DE" sz="3600" dirty="0" err="1"/>
              <a:t>about</a:t>
            </a:r>
            <a:r>
              <a:rPr lang="de-DE" sz="3600" dirty="0"/>
              <a:t> </a:t>
            </a:r>
            <a:r>
              <a:rPr lang="de-DE" sz="3600" dirty="0" err="1"/>
              <a:t>the</a:t>
            </a:r>
            <a:r>
              <a:rPr lang="de-DE" sz="3600" dirty="0"/>
              <a:t> SQFCGF, </a:t>
            </a:r>
            <a:r>
              <a:rPr lang="de-DE" sz="3600" dirty="0" err="1"/>
              <a:t>held</a:t>
            </a:r>
            <a:r>
              <a:rPr lang="de-DE" sz="3600" dirty="0"/>
              <a:t> on 25. Sep. 24</a:t>
            </a:r>
          </a:p>
        </p:txBody>
      </p:sp>
      <p:pic>
        <p:nvPicPr>
          <p:cNvPr id="4" name="Grafik 3">
            <a:extLst>
              <a:ext uri="{FF2B5EF4-FFF2-40B4-BE49-F238E27FC236}">
                <a16:creationId xmlns:a16="http://schemas.microsoft.com/office/drawing/2014/main" id="{B12A636C-51AF-209D-8FF5-ABF57CE5B2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9032" y="1649496"/>
            <a:ext cx="7835207" cy="4220902"/>
          </a:xfrm>
          <a:prstGeom prst="rect">
            <a:avLst/>
          </a:prstGeom>
        </p:spPr>
      </p:pic>
    </p:spTree>
    <p:extLst>
      <p:ext uri="{BB962C8B-B14F-4D97-AF65-F5344CB8AC3E}">
        <p14:creationId xmlns:p14="http://schemas.microsoft.com/office/powerpoint/2010/main" val="1248763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F4DE21AF-FE2F-D935-C38A-08A4BDC3894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79582" y="427721"/>
            <a:ext cx="2926072" cy="2195648"/>
          </a:xfrm>
          <a:prstGeom prst="rect">
            <a:avLst/>
          </a:prstGeom>
        </p:spPr>
      </p:pic>
      <p:sp>
        <p:nvSpPr>
          <p:cNvPr id="2" name="Foliennummernplatzhalter 3">
            <a:extLst>
              <a:ext uri="{FF2B5EF4-FFF2-40B4-BE49-F238E27FC236}">
                <a16:creationId xmlns:a16="http://schemas.microsoft.com/office/drawing/2014/main" id="{E2975ECD-D3AE-694D-A72D-D30C2AA1D0F3}"/>
              </a:ext>
            </a:extLst>
          </p:cNvPr>
          <p:cNvSpPr>
            <a:spLocks noGrp="1"/>
          </p:cNvSpPr>
          <p:nvPr>
            <p:ph type="sldNum" sz="quarter" idx="12"/>
          </p:nvPr>
        </p:nvSpPr>
        <p:spPr>
          <a:xfrm>
            <a:off x="8610600" y="6356350"/>
            <a:ext cx="2743200" cy="365125"/>
          </a:xfrm>
        </p:spPr>
        <p:txBody>
          <a:bodyPr/>
          <a:lstStyle/>
          <a:p>
            <a:fld id="{B0A3DA51-693F-4574-80B3-687BF79E45F7}" type="slidenum">
              <a:rPr lang="de-DE" smtClean="0"/>
              <a:t>2</a:t>
            </a:fld>
            <a:r>
              <a:rPr lang="de-DE" dirty="0"/>
              <a:t>/14</a:t>
            </a:r>
          </a:p>
        </p:txBody>
      </p:sp>
      <p:sp>
        <p:nvSpPr>
          <p:cNvPr id="12" name="TextBox 4">
            <a:extLst>
              <a:ext uri="{FF2B5EF4-FFF2-40B4-BE49-F238E27FC236}">
                <a16:creationId xmlns:a16="http://schemas.microsoft.com/office/drawing/2014/main" id="{BCA0E6F8-6E89-6B1E-4A2A-64BFBF9DB037}"/>
              </a:ext>
            </a:extLst>
          </p:cNvPr>
          <p:cNvSpPr txBox="1"/>
          <p:nvPr/>
        </p:nvSpPr>
        <p:spPr>
          <a:xfrm>
            <a:off x="7886346" y="328845"/>
            <a:ext cx="2926072" cy="646331"/>
          </a:xfrm>
          <a:prstGeom prst="rect">
            <a:avLst/>
          </a:prstGeom>
          <a:noFill/>
        </p:spPr>
        <p:txBody>
          <a:bodyPr wrap="square">
            <a:spAutoFit/>
          </a:bodyPr>
          <a:lstStyle/>
          <a:p>
            <a:r>
              <a:rPr lang="de-AT" sz="3600" b="1" dirty="0">
                <a:solidFill>
                  <a:srgbClr val="FFC000"/>
                </a:solidFill>
              </a:rPr>
              <a:t>25 Sep 2024:</a:t>
            </a:r>
          </a:p>
        </p:txBody>
      </p:sp>
      <p:pic>
        <p:nvPicPr>
          <p:cNvPr id="6" name="Grafik 5">
            <a:extLst>
              <a:ext uri="{FF2B5EF4-FFF2-40B4-BE49-F238E27FC236}">
                <a16:creationId xmlns:a16="http://schemas.microsoft.com/office/drawing/2014/main" id="{E420034A-096A-D191-5537-453F60C444B2}"/>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rot="21319576">
            <a:off x="351212" y="2152132"/>
            <a:ext cx="11489574" cy="3027260"/>
          </a:xfrm>
          <a:prstGeom prst="rect">
            <a:avLst/>
          </a:prstGeom>
        </p:spPr>
      </p:pic>
    </p:spTree>
    <p:extLst>
      <p:ext uri="{BB962C8B-B14F-4D97-AF65-F5344CB8AC3E}">
        <p14:creationId xmlns:p14="http://schemas.microsoft.com/office/powerpoint/2010/main" val="1266564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eer, Blauer Himmel, Strand, Schiff">
            <a:extLst>
              <a:ext uri="{FF2B5EF4-FFF2-40B4-BE49-F238E27FC236}">
                <a16:creationId xmlns:a16="http://schemas.microsoft.com/office/drawing/2014/main" id="{1068693E-6056-830F-3C3B-CAA97881BB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288004"/>
            <a:ext cx="4170528" cy="6250908"/>
          </a:xfrm>
          <a:prstGeom prst="rect">
            <a:avLst/>
          </a:prstGeom>
          <a:noFill/>
          <a:extLst>
            <a:ext uri="{909E8E84-426E-40DD-AFC4-6F175D3DCCD1}">
              <a14:hiddenFill xmlns:a14="http://schemas.microsoft.com/office/drawing/2010/main">
                <a:solidFill>
                  <a:srgbClr val="FFFFFF"/>
                </a:solidFill>
              </a14:hiddenFill>
            </a:ext>
          </a:extLst>
        </p:spPr>
      </p:pic>
      <p:pic>
        <p:nvPicPr>
          <p:cNvPr id="5" name="Grafik 4">
            <a:extLst>
              <a:ext uri="{FF2B5EF4-FFF2-40B4-BE49-F238E27FC236}">
                <a16:creationId xmlns:a16="http://schemas.microsoft.com/office/drawing/2014/main" id="{B5578770-07F4-EA8E-35B1-BAB0C74BF9F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2600" y="288004"/>
            <a:ext cx="4514850" cy="3014755"/>
          </a:xfrm>
          <a:prstGeom prst="rect">
            <a:avLst/>
          </a:prstGeom>
        </p:spPr>
      </p:pic>
      <p:pic>
        <p:nvPicPr>
          <p:cNvPr id="2" name="Grafik 1">
            <a:extLst>
              <a:ext uri="{FF2B5EF4-FFF2-40B4-BE49-F238E27FC236}">
                <a16:creationId xmlns:a16="http://schemas.microsoft.com/office/drawing/2014/main" id="{EDA5EAF3-B348-3B3A-C0D7-705710A76826}"/>
              </a:ext>
            </a:extLst>
          </p:cNvPr>
          <p:cNvPicPr>
            <a:picLocks noChangeAspect="1"/>
          </p:cNvPicPr>
          <p:nvPr/>
        </p:nvPicPr>
        <p:blipFill rotWithShape="1">
          <a:blip r:embed="rId5">
            <a:extLst>
              <a:ext uri="{28A0092B-C50C-407E-A947-70E740481C1C}">
                <a14:useLocalDpi xmlns:a14="http://schemas.microsoft.com/office/drawing/2010/main" val="0"/>
              </a:ext>
            </a:extLst>
          </a:blip>
          <a:srcRect/>
          <a:stretch/>
        </p:blipFill>
        <p:spPr>
          <a:xfrm>
            <a:off x="3714750" y="3695701"/>
            <a:ext cx="4362450" cy="2152650"/>
          </a:xfrm>
          <a:prstGeom prst="rect">
            <a:avLst/>
          </a:prstGeom>
        </p:spPr>
      </p:pic>
      <p:sp>
        <p:nvSpPr>
          <p:cNvPr id="4" name="Textfeld 3">
            <a:extLst>
              <a:ext uri="{FF2B5EF4-FFF2-40B4-BE49-F238E27FC236}">
                <a16:creationId xmlns:a16="http://schemas.microsoft.com/office/drawing/2014/main" id="{9288A890-60CF-DB16-AFC0-000CF98BC658}"/>
              </a:ext>
            </a:extLst>
          </p:cNvPr>
          <p:cNvSpPr txBox="1"/>
          <p:nvPr/>
        </p:nvSpPr>
        <p:spPr>
          <a:xfrm>
            <a:off x="7183274" y="4227705"/>
            <a:ext cx="3980026" cy="2616101"/>
          </a:xfrm>
          <a:prstGeom prst="rect">
            <a:avLst/>
          </a:prstGeom>
          <a:noFill/>
        </p:spPr>
        <p:txBody>
          <a:bodyPr wrap="square" rtlCol="0">
            <a:spAutoFit/>
          </a:bodyPr>
          <a:lstStyle/>
          <a:p>
            <a:r>
              <a:rPr lang="de-DE" sz="3200" dirty="0">
                <a:solidFill>
                  <a:schemeClr val="bg1"/>
                </a:solidFill>
              </a:rPr>
              <a:t>Topic 1:</a:t>
            </a:r>
          </a:p>
          <a:p>
            <a:r>
              <a:rPr lang="de-DE" sz="6600" dirty="0">
                <a:solidFill>
                  <a:srgbClr val="FF0000"/>
                </a:solidFill>
              </a:rPr>
              <a:t>Cu</a:t>
            </a:r>
            <a:r>
              <a:rPr lang="de-DE" sz="6600" dirty="0">
                <a:solidFill>
                  <a:srgbClr val="FFC000"/>
                </a:solidFill>
              </a:rPr>
              <a:t>rriculum Design</a:t>
            </a:r>
            <a:endParaRPr lang="en-US" sz="6600" dirty="0">
              <a:solidFill>
                <a:srgbClr val="FFC000"/>
              </a:solidFill>
            </a:endParaRPr>
          </a:p>
        </p:txBody>
      </p:sp>
      <p:sp>
        <p:nvSpPr>
          <p:cNvPr id="6" name="Foliennummernplatzhalter 7">
            <a:extLst>
              <a:ext uri="{FF2B5EF4-FFF2-40B4-BE49-F238E27FC236}">
                <a16:creationId xmlns:a16="http://schemas.microsoft.com/office/drawing/2014/main" id="{FED367F9-B32B-301C-6866-3EC2EF199CB0}"/>
              </a:ext>
            </a:extLst>
          </p:cNvPr>
          <p:cNvSpPr>
            <a:spLocks noGrp="1"/>
          </p:cNvSpPr>
          <p:nvPr>
            <p:ph type="sldNum" sz="quarter" idx="12"/>
          </p:nvPr>
        </p:nvSpPr>
        <p:spPr>
          <a:xfrm>
            <a:off x="8610600" y="6356350"/>
            <a:ext cx="2743200" cy="365125"/>
          </a:xfrm>
        </p:spPr>
        <p:txBody>
          <a:bodyPr/>
          <a:lstStyle/>
          <a:p>
            <a:fld id="{B0A3DA51-693F-4574-80B3-687BF79E45F7}" type="slidenum">
              <a:rPr lang="de-DE" smtClean="0"/>
              <a:t>3</a:t>
            </a:fld>
            <a:r>
              <a:rPr lang="de-DE" dirty="0"/>
              <a:t>/14</a:t>
            </a:r>
          </a:p>
        </p:txBody>
      </p:sp>
    </p:spTree>
    <p:extLst>
      <p:ext uri="{BB962C8B-B14F-4D97-AF65-F5344CB8AC3E}">
        <p14:creationId xmlns:p14="http://schemas.microsoft.com/office/powerpoint/2010/main" val="1074404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Ai Generiert, Fragezeichen, Ballon">
            <a:extLst>
              <a:ext uri="{FF2B5EF4-FFF2-40B4-BE49-F238E27FC236}">
                <a16:creationId xmlns:a16="http://schemas.microsoft.com/office/drawing/2014/main" id="{4DD2DCF5-99A0-516E-5177-AB6EBDBC63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60185" y="2351833"/>
            <a:ext cx="7269479" cy="4111798"/>
          </a:xfrm>
          <a:prstGeom prst="rect">
            <a:avLst/>
          </a:prstGeom>
          <a:noFill/>
          <a:extLst>
            <a:ext uri="{909E8E84-426E-40DD-AFC4-6F175D3DCCD1}">
              <a14:hiddenFill xmlns:a14="http://schemas.microsoft.com/office/drawing/2010/main">
                <a:solidFill>
                  <a:srgbClr val="FFFFFF"/>
                </a:solidFill>
              </a14:hiddenFill>
            </a:ext>
          </a:extLst>
        </p:spPr>
      </p:pic>
      <p:sp>
        <p:nvSpPr>
          <p:cNvPr id="6" name="Textfeld 5">
            <a:extLst>
              <a:ext uri="{FF2B5EF4-FFF2-40B4-BE49-F238E27FC236}">
                <a16:creationId xmlns:a16="http://schemas.microsoft.com/office/drawing/2014/main" id="{464CF916-E593-681E-AAA3-BDEB3DF04186}"/>
              </a:ext>
            </a:extLst>
          </p:cNvPr>
          <p:cNvSpPr txBox="1"/>
          <p:nvPr/>
        </p:nvSpPr>
        <p:spPr>
          <a:xfrm>
            <a:off x="209552" y="384275"/>
            <a:ext cx="1883663" cy="584775"/>
          </a:xfrm>
          <a:prstGeom prst="rect">
            <a:avLst/>
          </a:prstGeom>
          <a:noFill/>
        </p:spPr>
        <p:txBody>
          <a:bodyPr wrap="square" rtlCol="0">
            <a:spAutoFit/>
          </a:bodyPr>
          <a:lstStyle/>
          <a:p>
            <a:pPr defTabSz="457200"/>
            <a:r>
              <a:rPr lang="de-DE" sz="3200" dirty="0">
                <a:solidFill>
                  <a:srgbClr val="000000"/>
                </a:solidFill>
                <a:latin typeface="Century Schoolbook" panose="02040604050505020304"/>
              </a:rPr>
              <a:t>Purpose</a:t>
            </a:r>
            <a:endParaRPr lang="en-US" sz="3200" dirty="0">
              <a:solidFill>
                <a:srgbClr val="000000"/>
              </a:solidFill>
              <a:latin typeface="Century Schoolbook" panose="02040604050505020304"/>
            </a:endParaRPr>
          </a:p>
        </p:txBody>
      </p:sp>
      <p:sp>
        <p:nvSpPr>
          <p:cNvPr id="7" name="Textfeld 6">
            <a:extLst>
              <a:ext uri="{FF2B5EF4-FFF2-40B4-BE49-F238E27FC236}">
                <a16:creationId xmlns:a16="http://schemas.microsoft.com/office/drawing/2014/main" id="{952F0F13-313A-20D2-B3FA-1B8A0C6527ED}"/>
              </a:ext>
            </a:extLst>
          </p:cNvPr>
          <p:cNvSpPr txBox="1"/>
          <p:nvPr/>
        </p:nvSpPr>
        <p:spPr>
          <a:xfrm>
            <a:off x="1538576" y="1102948"/>
            <a:ext cx="1484692" cy="584775"/>
          </a:xfrm>
          <a:prstGeom prst="rect">
            <a:avLst/>
          </a:prstGeom>
          <a:noFill/>
        </p:spPr>
        <p:txBody>
          <a:bodyPr wrap="square" rtlCol="0">
            <a:spAutoFit/>
          </a:bodyPr>
          <a:lstStyle/>
          <a:p>
            <a:pPr defTabSz="457200"/>
            <a:r>
              <a:rPr lang="de-DE" sz="3200" dirty="0" err="1">
                <a:solidFill>
                  <a:srgbClr val="000000"/>
                </a:solidFill>
                <a:latin typeface="Century Schoolbook" panose="02040604050505020304"/>
              </a:rPr>
              <a:t>Scope</a:t>
            </a:r>
            <a:endParaRPr lang="en-US" sz="3200" dirty="0">
              <a:solidFill>
                <a:srgbClr val="000000"/>
              </a:solidFill>
              <a:latin typeface="Century Schoolbook" panose="02040604050505020304"/>
            </a:endParaRPr>
          </a:p>
        </p:txBody>
      </p:sp>
      <p:sp>
        <p:nvSpPr>
          <p:cNvPr id="8" name="Textfeld 7">
            <a:extLst>
              <a:ext uri="{FF2B5EF4-FFF2-40B4-BE49-F238E27FC236}">
                <a16:creationId xmlns:a16="http://schemas.microsoft.com/office/drawing/2014/main" id="{72ACB3C2-5EC0-70DA-3214-3EA0E080BBB5}"/>
              </a:ext>
            </a:extLst>
          </p:cNvPr>
          <p:cNvSpPr txBox="1"/>
          <p:nvPr/>
        </p:nvSpPr>
        <p:spPr>
          <a:xfrm>
            <a:off x="2915859" y="394369"/>
            <a:ext cx="1484692" cy="584775"/>
          </a:xfrm>
          <a:prstGeom prst="rect">
            <a:avLst/>
          </a:prstGeom>
          <a:noFill/>
        </p:spPr>
        <p:txBody>
          <a:bodyPr wrap="square" rtlCol="0">
            <a:spAutoFit/>
          </a:bodyPr>
          <a:lstStyle/>
          <a:p>
            <a:pPr defTabSz="457200"/>
            <a:r>
              <a:rPr lang="de-DE" sz="3200" dirty="0">
                <a:solidFill>
                  <a:srgbClr val="000000"/>
                </a:solidFill>
                <a:latin typeface="Century Schoolbook" panose="02040604050505020304"/>
              </a:rPr>
              <a:t>Focus</a:t>
            </a:r>
            <a:endParaRPr lang="en-US" sz="3200" dirty="0">
              <a:solidFill>
                <a:srgbClr val="000000"/>
              </a:solidFill>
              <a:latin typeface="Century Schoolbook" panose="02040604050505020304"/>
            </a:endParaRPr>
          </a:p>
        </p:txBody>
      </p:sp>
      <p:sp>
        <p:nvSpPr>
          <p:cNvPr id="9" name="Textfeld 8">
            <a:extLst>
              <a:ext uri="{FF2B5EF4-FFF2-40B4-BE49-F238E27FC236}">
                <a16:creationId xmlns:a16="http://schemas.microsoft.com/office/drawing/2014/main" id="{5B02D64F-E19D-D76F-30C3-863C56E71C81}"/>
              </a:ext>
            </a:extLst>
          </p:cNvPr>
          <p:cNvSpPr txBox="1"/>
          <p:nvPr/>
        </p:nvSpPr>
        <p:spPr>
          <a:xfrm>
            <a:off x="4609784" y="733246"/>
            <a:ext cx="2354579" cy="1077218"/>
          </a:xfrm>
          <a:prstGeom prst="rect">
            <a:avLst/>
          </a:prstGeom>
          <a:noFill/>
        </p:spPr>
        <p:txBody>
          <a:bodyPr wrap="square" rtlCol="0">
            <a:spAutoFit/>
          </a:bodyPr>
          <a:lstStyle/>
          <a:p>
            <a:pPr defTabSz="457200"/>
            <a:r>
              <a:rPr lang="de-DE" sz="3200" dirty="0">
                <a:solidFill>
                  <a:srgbClr val="000000"/>
                </a:solidFill>
                <a:latin typeface="Century Schoolbook" panose="02040604050505020304"/>
              </a:rPr>
              <a:t>Guiding </a:t>
            </a:r>
            <a:r>
              <a:rPr lang="de-DE" sz="3200" dirty="0" err="1">
                <a:solidFill>
                  <a:srgbClr val="000000"/>
                </a:solidFill>
                <a:latin typeface="Century Schoolbook" panose="02040604050505020304"/>
              </a:rPr>
              <a:t>Principles</a:t>
            </a:r>
            <a:endParaRPr lang="en-US" sz="3200" dirty="0">
              <a:solidFill>
                <a:srgbClr val="000000"/>
              </a:solidFill>
              <a:latin typeface="Century Schoolbook" panose="02040604050505020304"/>
            </a:endParaRPr>
          </a:p>
        </p:txBody>
      </p:sp>
      <p:sp>
        <p:nvSpPr>
          <p:cNvPr id="10" name="Textfeld 9">
            <a:extLst>
              <a:ext uri="{FF2B5EF4-FFF2-40B4-BE49-F238E27FC236}">
                <a16:creationId xmlns:a16="http://schemas.microsoft.com/office/drawing/2014/main" id="{46022B04-3E9E-29CA-09D0-7903F4C632EA}"/>
              </a:ext>
            </a:extLst>
          </p:cNvPr>
          <p:cNvSpPr txBox="1"/>
          <p:nvPr/>
        </p:nvSpPr>
        <p:spPr>
          <a:xfrm>
            <a:off x="6830950" y="148148"/>
            <a:ext cx="2138742" cy="1077218"/>
          </a:xfrm>
          <a:prstGeom prst="rect">
            <a:avLst/>
          </a:prstGeom>
          <a:noFill/>
        </p:spPr>
        <p:txBody>
          <a:bodyPr wrap="square" rtlCol="0">
            <a:spAutoFit/>
          </a:bodyPr>
          <a:lstStyle/>
          <a:p>
            <a:pPr defTabSz="457200"/>
            <a:r>
              <a:rPr lang="de-DE" sz="3200" dirty="0" err="1">
                <a:solidFill>
                  <a:srgbClr val="000000"/>
                </a:solidFill>
                <a:latin typeface="Century Schoolbook" panose="02040604050505020304"/>
              </a:rPr>
              <a:t>Role</a:t>
            </a:r>
            <a:r>
              <a:rPr lang="de-DE" sz="3200" dirty="0">
                <a:solidFill>
                  <a:srgbClr val="000000"/>
                </a:solidFill>
                <a:latin typeface="Century Schoolbook" panose="02040604050505020304"/>
              </a:rPr>
              <a:t> in Training</a:t>
            </a:r>
            <a:endParaRPr lang="en-US" sz="3200" dirty="0">
              <a:solidFill>
                <a:srgbClr val="000000"/>
              </a:solidFill>
              <a:latin typeface="Century Schoolbook" panose="02040604050505020304"/>
            </a:endParaRPr>
          </a:p>
        </p:txBody>
      </p:sp>
      <p:sp>
        <p:nvSpPr>
          <p:cNvPr id="11" name="Textfeld 10">
            <a:extLst>
              <a:ext uri="{FF2B5EF4-FFF2-40B4-BE49-F238E27FC236}">
                <a16:creationId xmlns:a16="http://schemas.microsoft.com/office/drawing/2014/main" id="{C07DC96F-0496-2310-82BB-7BD3E59D47EF}"/>
              </a:ext>
            </a:extLst>
          </p:cNvPr>
          <p:cNvSpPr txBox="1"/>
          <p:nvPr/>
        </p:nvSpPr>
        <p:spPr>
          <a:xfrm>
            <a:off x="8729664" y="1088684"/>
            <a:ext cx="2648902" cy="584775"/>
          </a:xfrm>
          <a:prstGeom prst="rect">
            <a:avLst/>
          </a:prstGeom>
          <a:noFill/>
        </p:spPr>
        <p:txBody>
          <a:bodyPr wrap="square" rtlCol="0">
            <a:spAutoFit/>
          </a:bodyPr>
          <a:lstStyle/>
          <a:p>
            <a:pPr defTabSz="457200"/>
            <a:r>
              <a:rPr lang="de-DE" sz="3200" dirty="0" err="1">
                <a:solidFill>
                  <a:srgbClr val="000000"/>
                </a:solidFill>
                <a:latin typeface="Century Schoolbook" panose="02040604050505020304"/>
              </a:rPr>
              <a:t>Application</a:t>
            </a:r>
            <a:endParaRPr lang="en-US" sz="3200" dirty="0">
              <a:solidFill>
                <a:srgbClr val="000000"/>
              </a:solidFill>
              <a:latin typeface="Century Schoolbook" panose="02040604050505020304"/>
            </a:endParaRPr>
          </a:p>
        </p:txBody>
      </p:sp>
      <p:sp>
        <p:nvSpPr>
          <p:cNvPr id="12" name="Foliennummernplatzhalter 7">
            <a:extLst>
              <a:ext uri="{FF2B5EF4-FFF2-40B4-BE49-F238E27FC236}">
                <a16:creationId xmlns:a16="http://schemas.microsoft.com/office/drawing/2014/main" id="{5CE39733-9899-078B-7C24-5B1E67AB17C0}"/>
              </a:ext>
            </a:extLst>
          </p:cNvPr>
          <p:cNvSpPr>
            <a:spLocks noGrp="1"/>
          </p:cNvSpPr>
          <p:nvPr>
            <p:ph type="sldNum" sz="quarter" idx="12"/>
          </p:nvPr>
        </p:nvSpPr>
        <p:spPr>
          <a:xfrm>
            <a:off x="8610600" y="6356350"/>
            <a:ext cx="2743200" cy="365125"/>
          </a:xfrm>
        </p:spPr>
        <p:txBody>
          <a:bodyPr/>
          <a:lstStyle/>
          <a:p>
            <a:fld id="{B0A3DA51-693F-4574-80B3-687BF79E45F7}" type="slidenum">
              <a:rPr lang="de-DE" smtClean="0"/>
              <a:t>4</a:t>
            </a:fld>
            <a:r>
              <a:rPr lang="de-DE" dirty="0"/>
              <a:t>/14</a:t>
            </a:r>
          </a:p>
        </p:txBody>
      </p:sp>
    </p:spTree>
    <p:extLst>
      <p:ext uri="{BB962C8B-B14F-4D97-AF65-F5344CB8AC3E}">
        <p14:creationId xmlns:p14="http://schemas.microsoft.com/office/powerpoint/2010/main" val="1003260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6"/>
                                        </p:tgtEl>
                                        <p:attrNameLst>
                                          <p:attrName>ppt_c</p:attrName>
                                        </p:attrNameLst>
                                      </p:cBhvr>
                                      <p:to>
                                        <a:schemeClr val="bg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1+#ppt_w/2"/>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7"/>
                                        </p:tgtEl>
                                        <p:attrNameLst>
                                          <p:attrName>ppt_c</p:attrName>
                                        </p:attrNameLst>
                                      </p:cBhvr>
                                      <p:to>
                                        <a:schemeClr val="bg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1+#ppt_w/2"/>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8"/>
                                        </p:tgtEl>
                                        <p:attrNameLst>
                                          <p:attrName>ppt_c</p:attrName>
                                        </p:attrNameLst>
                                      </p:cBhvr>
                                      <p:to>
                                        <a:schemeClr val="bg2"/>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1+#ppt_w/2"/>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9"/>
                                        </p:tgtEl>
                                        <p:attrNameLst>
                                          <p:attrName>ppt_c</p:attrName>
                                        </p:attrNameLst>
                                      </p:cBhvr>
                                      <p:to>
                                        <a:schemeClr val="bg2"/>
                                      </p:to>
                                    </p:animClr>
                                  </p:subTnLst>
                                </p:cTn>
                              </p:par>
                            </p:childTnLst>
                          </p:cTn>
                        </p:par>
                      </p:childTnLst>
                    </p:cTn>
                  </p:par>
                  <p:par>
                    <p:cTn id="27" fill="hold">
                      <p:stCondLst>
                        <p:cond delay="indefinite"/>
                      </p:stCondLst>
                      <p:childTnLst>
                        <p:par>
                          <p:cTn id="28" fill="hold">
                            <p:stCondLst>
                              <p:cond delay="0"/>
                            </p:stCondLst>
                            <p:childTnLst>
                              <p:par>
                                <p:cTn id="29" presetID="2" presetClass="entr" presetSubtype="6"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subTnLst>
                                    <p:animClr clrSpc="rgb" dir="cw">
                                      <p:cBhvr override="childStyle">
                                        <p:cTn dur="1" fill="hold" display="0" masterRel="nextClick" afterEffect="1"/>
                                        <p:tgtEl>
                                          <p:spTgt spid="10"/>
                                        </p:tgtEl>
                                        <p:attrNameLst>
                                          <p:attrName>ppt_c</p:attrName>
                                        </p:attrNameLst>
                                      </p:cBhvr>
                                      <p:to>
                                        <a:schemeClr val="bg2"/>
                                      </p:to>
                                    </p:animClr>
                                  </p:subTnLst>
                                </p:cTn>
                              </p:par>
                            </p:childTnLst>
                          </p:cTn>
                        </p:par>
                      </p:childTnLst>
                    </p:cTn>
                  </p:par>
                  <p:par>
                    <p:cTn id="33" fill="hold">
                      <p:stCondLst>
                        <p:cond delay="indefinite"/>
                      </p:stCondLst>
                      <p:childTnLst>
                        <p:par>
                          <p:cTn id="34" fill="hold">
                            <p:stCondLst>
                              <p:cond delay="0"/>
                            </p:stCondLst>
                            <p:childTnLst>
                              <p:par>
                                <p:cTn id="35" presetID="2" presetClass="entr" presetSubtype="6"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1+#ppt_w/2"/>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ADB45441-3B86-06FA-020A-D1C5A77645BC}"/>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21201533">
            <a:off x="5693109" y="890648"/>
            <a:ext cx="5316350" cy="5076705"/>
          </a:xfrm>
          <a:prstGeom prst="rect">
            <a:avLst/>
          </a:prstGeom>
        </p:spPr>
      </p:pic>
      <p:pic>
        <p:nvPicPr>
          <p:cNvPr id="5" name="Grafik 4">
            <a:extLst>
              <a:ext uri="{FF2B5EF4-FFF2-40B4-BE49-F238E27FC236}">
                <a16:creationId xmlns:a16="http://schemas.microsoft.com/office/drawing/2014/main" id="{44DAD36C-76B6-0687-1225-D659C15F59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1048037">
            <a:off x="763724" y="368734"/>
            <a:ext cx="4442382" cy="3000498"/>
          </a:xfrm>
          <a:prstGeom prst="rect">
            <a:avLst/>
          </a:prstGeom>
        </p:spPr>
      </p:pic>
      <p:pic>
        <p:nvPicPr>
          <p:cNvPr id="8" name="Grafik 7">
            <a:extLst>
              <a:ext uri="{FF2B5EF4-FFF2-40B4-BE49-F238E27FC236}">
                <a16:creationId xmlns:a16="http://schemas.microsoft.com/office/drawing/2014/main" id="{16CA301E-0C71-1216-2202-42D44FE95AF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65741" y="3967537"/>
            <a:ext cx="3272445" cy="2552700"/>
          </a:xfrm>
          <a:prstGeom prst="rect">
            <a:avLst/>
          </a:prstGeom>
        </p:spPr>
      </p:pic>
      <p:sp>
        <p:nvSpPr>
          <p:cNvPr id="9" name="Foliennummernplatzhalter 7">
            <a:extLst>
              <a:ext uri="{FF2B5EF4-FFF2-40B4-BE49-F238E27FC236}">
                <a16:creationId xmlns:a16="http://schemas.microsoft.com/office/drawing/2014/main" id="{B650E1B0-0A86-AAAD-2FC3-951129CC87A8}"/>
              </a:ext>
            </a:extLst>
          </p:cNvPr>
          <p:cNvSpPr>
            <a:spLocks noGrp="1"/>
          </p:cNvSpPr>
          <p:nvPr>
            <p:ph type="sldNum" sz="quarter" idx="12"/>
          </p:nvPr>
        </p:nvSpPr>
        <p:spPr>
          <a:xfrm>
            <a:off x="8610600" y="6356350"/>
            <a:ext cx="2743200" cy="365125"/>
          </a:xfrm>
        </p:spPr>
        <p:txBody>
          <a:bodyPr/>
          <a:lstStyle/>
          <a:p>
            <a:fld id="{B0A3DA51-693F-4574-80B3-687BF79E45F7}" type="slidenum">
              <a:rPr lang="de-DE" smtClean="0"/>
              <a:t>5</a:t>
            </a:fld>
            <a:r>
              <a:rPr lang="de-DE" dirty="0"/>
              <a:t>/14</a:t>
            </a:r>
          </a:p>
        </p:txBody>
      </p:sp>
    </p:spTree>
    <p:extLst>
      <p:ext uri="{BB962C8B-B14F-4D97-AF65-F5344CB8AC3E}">
        <p14:creationId xmlns:p14="http://schemas.microsoft.com/office/powerpoint/2010/main" val="1245678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7EEEB34C-F668-B13B-3200-D04B28D93FEF}"/>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rot="21201533">
            <a:off x="4579646" y="1080243"/>
            <a:ext cx="6742591" cy="3373315"/>
          </a:xfrm>
          <a:prstGeom prst="rect">
            <a:avLst/>
          </a:prstGeom>
        </p:spPr>
      </p:pic>
      <p:pic>
        <p:nvPicPr>
          <p:cNvPr id="7" name="Grafik 6">
            <a:extLst>
              <a:ext uri="{FF2B5EF4-FFF2-40B4-BE49-F238E27FC236}">
                <a16:creationId xmlns:a16="http://schemas.microsoft.com/office/drawing/2014/main" id="{B8A53733-2503-4FE4-BE20-D682A2944A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1729" y="700433"/>
            <a:ext cx="2869721" cy="1914642"/>
          </a:xfrm>
          <a:prstGeom prst="rect">
            <a:avLst/>
          </a:prstGeom>
        </p:spPr>
      </p:pic>
      <p:pic>
        <p:nvPicPr>
          <p:cNvPr id="8" name="Grafik 7">
            <a:extLst>
              <a:ext uri="{FF2B5EF4-FFF2-40B4-BE49-F238E27FC236}">
                <a16:creationId xmlns:a16="http://schemas.microsoft.com/office/drawing/2014/main" id="{94438BDF-853B-1D0B-6841-FCB2B8EC54D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6200000">
            <a:off x="835494" y="2654404"/>
            <a:ext cx="1641246" cy="2714206"/>
          </a:xfrm>
          <a:prstGeom prst="rect">
            <a:avLst/>
          </a:prstGeom>
        </p:spPr>
      </p:pic>
      <p:pic>
        <p:nvPicPr>
          <p:cNvPr id="9" name="Grafik 8">
            <a:extLst>
              <a:ext uri="{FF2B5EF4-FFF2-40B4-BE49-F238E27FC236}">
                <a16:creationId xmlns:a16="http://schemas.microsoft.com/office/drawing/2014/main" id="{0063DD1D-7F71-5649-0FCD-24D7CB328AE9}"/>
              </a:ext>
            </a:extLst>
          </p:cNvPr>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7911225" y="4242925"/>
            <a:ext cx="3034075" cy="1514475"/>
          </a:xfrm>
          <a:prstGeom prst="rect">
            <a:avLst/>
          </a:prstGeom>
        </p:spPr>
      </p:pic>
      <p:pic>
        <p:nvPicPr>
          <p:cNvPr id="14" name="Grafik 13">
            <a:extLst>
              <a:ext uri="{FF2B5EF4-FFF2-40B4-BE49-F238E27FC236}">
                <a16:creationId xmlns:a16="http://schemas.microsoft.com/office/drawing/2014/main" id="{D7620715-D12E-6400-FA73-B023A8CFF51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763737" y="4242925"/>
            <a:ext cx="2059112" cy="2402297"/>
          </a:xfrm>
          <a:prstGeom prst="rect">
            <a:avLst/>
          </a:prstGeom>
        </p:spPr>
      </p:pic>
      <p:sp>
        <p:nvSpPr>
          <p:cNvPr id="15" name="Foliennummernplatzhalter 7">
            <a:extLst>
              <a:ext uri="{FF2B5EF4-FFF2-40B4-BE49-F238E27FC236}">
                <a16:creationId xmlns:a16="http://schemas.microsoft.com/office/drawing/2014/main" id="{F0829F28-D378-A065-6D43-A3D5C32507F6}"/>
              </a:ext>
            </a:extLst>
          </p:cNvPr>
          <p:cNvSpPr>
            <a:spLocks noGrp="1"/>
          </p:cNvSpPr>
          <p:nvPr>
            <p:ph type="sldNum" sz="quarter" idx="12"/>
          </p:nvPr>
        </p:nvSpPr>
        <p:spPr>
          <a:xfrm>
            <a:off x="8610600" y="6356350"/>
            <a:ext cx="2743200" cy="365125"/>
          </a:xfrm>
        </p:spPr>
        <p:txBody>
          <a:bodyPr/>
          <a:lstStyle/>
          <a:p>
            <a:fld id="{B0A3DA51-693F-4574-80B3-687BF79E45F7}" type="slidenum">
              <a:rPr lang="de-DE" smtClean="0"/>
              <a:t>6</a:t>
            </a:fld>
            <a:r>
              <a:rPr lang="de-DE" dirty="0"/>
              <a:t>/14</a:t>
            </a:r>
          </a:p>
        </p:txBody>
      </p:sp>
    </p:spTree>
    <p:extLst>
      <p:ext uri="{BB962C8B-B14F-4D97-AF65-F5344CB8AC3E}">
        <p14:creationId xmlns:p14="http://schemas.microsoft.com/office/powerpoint/2010/main" val="123791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1000" fill="hold"/>
                                        <p:tgtEl>
                                          <p:spTgt spid="9"/>
                                        </p:tgtEl>
                                        <p:attrNameLst>
                                          <p:attrName>ppt_w</p:attrName>
                                        </p:attrNameLst>
                                      </p:cBhvr>
                                      <p:tavLst>
                                        <p:tav tm="0">
                                          <p:val>
                                            <p:fltVal val="0"/>
                                          </p:val>
                                        </p:tav>
                                        <p:tav tm="100000">
                                          <p:val>
                                            <p:strVal val="#ppt_w"/>
                                          </p:val>
                                        </p:tav>
                                      </p:tavLst>
                                    </p:anim>
                                    <p:anim calcmode="lin" valueType="num">
                                      <p:cBhvr>
                                        <p:cTn id="24" dur="1000" fill="hold"/>
                                        <p:tgtEl>
                                          <p:spTgt spid="9"/>
                                        </p:tgtEl>
                                        <p:attrNameLst>
                                          <p:attrName>ppt_h</p:attrName>
                                        </p:attrNameLst>
                                      </p:cBhvr>
                                      <p:tavLst>
                                        <p:tav tm="0">
                                          <p:val>
                                            <p:fltVal val="0"/>
                                          </p:val>
                                        </p:tav>
                                        <p:tav tm="100000">
                                          <p:val>
                                            <p:strVal val="#ppt_h"/>
                                          </p:val>
                                        </p:tav>
                                      </p:tavLst>
                                    </p:anim>
                                    <p:anim calcmode="lin" valueType="num">
                                      <p:cBhvr>
                                        <p:cTn id="25" dur="1000" fill="hold"/>
                                        <p:tgtEl>
                                          <p:spTgt spid="9"/>
                                        </p:tgtEl>
                                        <p:attrNameLst>
                                          <p:attrName>style.rotation</p:attrName>
                                        </p:attrNameLst>
                                      </p:cBhvr>
                                      <p:tavLst>
                                        <p:tav tm="0">
                                          <p:val>
                                            <p:fltVal val="90"/>
                                          </p:val>
                                        </p:tav>
                                        <p:tav tm="100000">
                                          <p:val>
                                            <p:fltVal val="0"/>
                                          </p:val>
                                        </p:tav>
                                      </p:tavLst>
                                    </p:anim>
                                    <p:animEffect transition="in" filter="fade">
                                      <p:cBhvr>
                                        <p:cTn id="26" dur="1000"/>
                                        <p:tgtEl>
                                          <p:spTgt spid="9"/>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1000" fill="hold"/>
                                        <p:tgtEl>
                                          <p:spTgt spid="14"/>
                                        </p:tgtEl>
                                        <p:attrNameLst>
                                          <p:attrName>ppt_w</p:attrName>
                                        </p:attrNameLst>
                                      </p:cBhvr>
                                      <p:tavLst>
                                        <p:tav tm="0">
                                          <p:val>
                                            <p:fltVal val="0"/>
                                          </p:val>
                                        </p:tav>
                                        <p:tav tm="100000">
                                          <p:val>
                                            <p:strVal val="#ppt_w"/>
                                          </p:val>
                                        </p:tav>
                                      </p:tavLst>
                                    </p:anim>
                                    <p:anim calcmode="lin" valueType="num">
                                      <p:cBhvr>
                                        <p:cTn id="32" dur="1000" fill="hold"/>
                                        <p:tgtEl>
                                          <p:spTgt spid="14"/>
                                        </p:tgtEl>
                                        <p:attrNameLst>
                                          <p:attrName>ppt_h</p:attrName>
                                        </p:attrNameLst>
                                      </p:cBhvr>
                                      <p:tavLst>
                                        <p:tav tm="0">
                                          <p:val>
                                            <p:fltVal val="0"/>
                                          </p:val>
                                        </p:tav>
                                        <p:tav tm="100000">
                                          <p:val>
                                            <p:strVal val="#ppt_h"/>
                                          </p:val>
                                        </p:tav>
                                      </p:tavLst>
                                    </p:anim>
                                    <p:anim calcmode="lin" valueType="num">
                                      <p:cBhvr>
                                        <p:cTn id="33" dur="1000" fill="hold"/>
                                        <p:tgtEl>
                                          <p:spTgt spid="14"/>
                                        </p:tgtEl>
                                        <p:attrNameLst>
                                          <p:attrName>style.rotation</p:attrName>
                                        </p:attrNameLst>
                                      </p:cBhvr>
                                      <p:tavLst>
                                        <p:tav tm="0">
                                          <p:val>
                                            <p:fltVal val="90"/>
                                          </p:val>
                                        </p:tav>
                                        <p:tav tm="100000">
                                          <p:val>
                                            <p:fltVal val="0"/>
                                          </p:val>
                                        </p:tav>
                                      </p:tavLst>
                                    </p:anim>
                                    <p:animEffect transition="in" filter="fade">
                                      <p:cBhvr>
                                        <p:cTn id="34"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4">
            <a:extLst>
              <a:ext uri="{FF2B5EF4-FFF2-40B4-BE49-F238E27FC236}">
                <a16:creationId xmlns:a16="http://schemas.microsoft.com/office/drawing/2014/main" id="{ACEFEEEA-E0F7-F67E-3353-22ECB3B8CA72}"/>
              </a:ext>
            </a:extLst>
          </p:cNvPr>
          <p:cNvSpPr>
            <a:spLocks noGrp="1"/>
          </p:cNvSpPr>
          <p:nvPr>
            <p:ph type="title"/>
          </p:nvPr>
        </p:nvSpPr>
        <p:spPr>
          <a:xfrm>
            <a:off x="1356772" y="169914"/>
            <a:ext cx="4384848" cy="1532502"/>
          </a:xfrm>
        </p:spPr>
        <p:txBody>
          <a:bodyPr>
            <a:normAutofit/>
          </a:bodyPr>
          <a:lstStyle/>
          <a:p>
            <a:pPr algn="l"/>
            <a:r>
              <a:rPr lang="sv-SE" sz="2800" dirty="0"/>
              <a:t>Learning Outcomes &amp; Constructive Alignment</a:t>
            </a:r>
          </a:p>
        </p:txBody>
      </p:sp>
      <p:pic>
        <p:nvPicPr>
          <p:cNvPr id="5" name="Imagen 2">
            <a:extLst>
              <a:ext uri="{FF2B5EF4-FFF2-40B4-BE49-F238E27FC236}">
                <a16:creationId xmlns:a16="http://schemas.microsoft.com/office/drawing/2014/main" id="{E08BB2E9-6B0C-B065-BDEA-A75331AE479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42248" y="1383972"/>
            <a:ext cx="4821825" cy="4853340"/>
          </a:xfrm>
          <a:prstGeom prst="rect">
            <a:avLst/>
          </a:prstGeom>
        </p:spPr>
      </p:pic>
      <p:grpSp>
        <p:nvGrpSpPr>
          <p:cNvPr id="6" name="Grupo 9">
            <a:extLst>
              <a:ext uri="{FF2B5EF4-FFF2-40B4-BE49-F238E27FC236}">
                <a16:creationId xmlns:a16="http://schemas.microsoft.com/office/drawing/2014/main" id="{D55E9FD1-07A1-6C05-2EFE-1B9A2B806BE4}"/>
              </a:ext>
            </a:extLst>
          </p:cNvPr>
          <p:cNvGrpSpPr/>
          <p:nvPr/>
        </p:nvGrpSpPr>
        <p:grpSpPr>
          <a:xfrm>
            <a:off x="9192344" y="3529612"/>
            <a:ext cx="2147544" cy="1956582"/>
            <a:chOff x="4041253" y="2567488"/>
            <a:chExt cx="1448084" cy="1382911"/>
          </a:xfrm>
        </p:grpSpPr>
        <p:sp>
          <p:nvSpPr>
            <p:cNvPr id="7" name="Elipse 10">
              <a:extLst>
                <a:ext uri="{FF2B5EF4-FFF2-40B4-BE49-F238E27FC236}">
                  <a16:creationId xmlns:a16="http://schemas.microsoft.com/office/drawing/2014/main" id="{DC95359D-D70A-DF18-BD42-3BCF89BED131}"/>
                </a:ext>
              </a:extLst>
            </p:cNvPr>
            <p:cNvSpPr/>
            <p:nvPr/>
          </p:nvSpPr>
          <p:spPr>
            <a:xfrm>
              <a:off x="4041253" y="2567488"/>
              <a:ext cx="1448084" cy="1382911"/>
            </a:xfrm>
            <a:prstGeom prst="ellipse">
              <a:avLst/>
            </a:prstGeom>
          </p:spPr>
          <p:style>
            <a:lnRef idx="3">
              <a:schemeClr val="lt1">
                <a:hueOff val="0"/>
                <a:satOff val="0"/>
                <a:lumOff val="0"/>
                <a:alphaOff val="0"/>
              </a:schemeClr>
            </a:lnRef>
            <a:fillRef idx="1">
              <a:schemeClr val="accent1">
                <a:hueOff val="0"/>
                <a:satOff val="0"/>
                <a:lumOff val="0"/>
                <a:alphaOff val="0"/>
              </a:schemeClr>
            </a:fillRef>
            <a:effectRef idx="1">
              <a:schemeClr val="accent1">
                <a:hueOff val="0"/>
                <a:satOff val="0"/>
                <a:lumOff val="0"/>
                <a:alphaOff val="0"/>
              </a:schemeClr>
            </a:effectRef>
            <a:fontRef idx="minor">
              <a:schemeClr val="lt1"/>
            </a:fontRef>
          </p:style>
          <p:txBody>
            <a:bodyPr/>
            <a:lstStyle/>
            <a:p>
              <a:endParaRPr lang="en-150"/>
            </a:p>
          </p:txBody>
        </p:sp>
        <p:sp>
          <p:nvSpPr>
            <p:cNvPr id="8" name="Elipse 4">
              <a:extLst>
                <a:ext uri="{FF2B5EF4-FFF2-40B4-BE49-F238E27FC236}">
                  <a16:creationId xmlns:a16="http://schemas.microsoft.com/office/drawing/2014/main" id="{177FCAEA-0035-A018-AB84-7F6095690F06}"/>
                </a:ext>
              </a:extLst>
            </p:cNvPr>
            <p:cNvSpPr txBox="1"/>
            <p:nvPr/>
          </p:nvSpPr>
          <p:spPr>
            <a:xfrm>
              <a:off x="4253320" y="2770011"/>
              <a:ext cx="1074332" cy="97786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sv-SE" sz="2400" kern="1200" dirty="0" err="1"/>
                <a:t>Assessment</a:t>
              </a:r>
              <a:endParaRPr lang="sv-SE" sz="2400" kern="1200" dirty="0"/>
            </a:p>
          </p:txBody>
        </p:sp>
      </p:grpSp>
      <p:grpSp>
        <p:nvGrpSpPr>
          <p:cNvPr id="9" name="Grupo 12">
            <a:extLst>
              <a:ext uri="{FF2B5EF4-FFF2-40B4-BE49-F238E27FC236}">
                <a16:creationId xmlns:a16="http://schemas.microsoft.com/office/drawing/2014/main" id="{DED9A989-EA34-DCA9-426F-A8FC2D60CBAD}"/>
              </a:ext>
            </a:extLst>
          </p:cNvPr>
          <p:cNvGrpSpPr/>
          <p:nvPr/>
        </p:nvGrpSpPr>
        <p:grpSpPr>
          <a:xfrm>
            <a:off x="4164478" y="3553362"/>
            <a:ext cx="2147546" cy="1956583"/>
            <a:chOff x="1063390" y="2685089"/>
            <a:chExt cx="1283450" cy="1238891"/>
          </a:xfrm>
        </p:grpSpPr>
        <p:sp>
          <p:nvSpPr>
            <p:cNvPr id="10" name="Elipse 13">
              <a:extLst>
                <a:ext uri="{FF2B5EF4-FFF2-40B4-BE49-F238E27FC236}">
                  <a16:creationId xmlns:a16="http://schemas.microsoft.com/office/drawing/2014/main" id="{09631D22-826A-772E-8A9A-B5D70B236529}"/>
                </a:ext>
              </a:extLst>
            </p:cNvPr>
            <p:cNvSpPr/>
            <p:nvPr/>
          </p:nvSpPr>
          <p:spPr>
            <a:xfrm>
              <a:off x="1063390" y="2685089"/>
              <a:ext cx="1283450" cy="1238891"/>
            </a:xfrm>
            <a:prstGeom prst="ellipse">
              <a:avLst/>
            </a:prstGeom>
            <a:solidFill>
              <a:srgbClr val="1A9FD9">
                <a:hueOff val="0"/>
                <a:satOff val="0"/>
                <a:lumOff val="0"/>
                <a:alphaOff val="0"/>
              </a:srgbClr>
            </a:solidFill>
            <a:ln w="38100" cap="flat" cmpd="sng" algn="ctr">
              <a:solidFill>
                <a:prstClr val="white">
                  <a:hueOff val="0"/>
                  <a:satOff val="0"/>
                  <a:lumOff val="0"/>
                  <a:alphaOff val="0"/>
                </a:prstClr>
              </a:solidFill>
              <a:prstDash val="solid"/>
            </a:ln>
            <a:effectLst>
              <a:outerShdw blurRad="40000" dist="20000" dir="5400000" rotWithShape="0">
                <a:srgbClr val="000000">
                  <a:alpha val="38000"/>
                </a:srgbClr>
              </a:outerShdw>
            </a:effectLst>
          </p:spPr>
          <p:style>
            <a:lnRef idx="3">
              <a:scrgbClr r="0" g="0" b="0"/>
            </a:lnRef>
            <a:fillRef idx="1">
              <a:scrgbClr r="0" g="0" b="0"/>
            </a:fillRef>
            <a:effectRef idx="1">
              <a:scrgbClr r="0" g="0" b="0"/>
            </a:effectRef>
            <a:fontRef idx="minor">
              <a:schemeClr val="lt1"/>
            </a:fontRef>
          </p:style>
          <p:txBody>
            <a:bodyPr/>
            <a:lstStyle/>
            <a:p>
              <a:endParaRPr lang="en-150"/>
            </a:p>
          </p:txBody>
        </p:sp>
        <p:sp>
          <p:nvSpPr>
            <p:cNvPr id="11" name="Elipse 4">
              <a:extLst>
                <a:ext uri="{FF2B5EF4-FFF2-40B4-BE49-F238E27FC236}">
                  <a16:creationId xmlns:a16="http://schemas.microsoft.com/office/drawing/2014/main" id="{D497C2BB-EDBC-DB92-AF3D-A5B913088D06}"/>
                </a:ext>
              </a:extLst>
            </p:cNvPr>
            <p:cNvSpPr txBox="1"/>
            <p:nvPr/>
          </p:nvSpPr>
          <p:spPr>
            <a:xfrm>
              <a:off x="1251347" y="2820929"/>
              <a:ext cx="907536" cy="8760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sv-SE" sz="2400" kern="1200" dirty="0">
                  <a:solidFill>
                    <a:prstClr val="white"/>
                  </a:solidFill>
                  <a:latin typeface="Trebuchet MS"/>
                  <a:ea typeface="+mn-ea"/>
                  <a:cs typeface="+mn-cs"/>
                </a:rPr>
                <a:t>Learning </a:t>
              </a:r>
              <a:r>
                <a:rPr lang="sv-SE" sz="2400" kern="1200" dirty="0" err="1">
                  <a:solidFill>
                    <a:prstClr val="white"/>
                  </a:solidFill>
                  <a:latin typeface="Trebuchet MS"/>
                  <a:ea typeface="+mn-ea"/>
                  <a:cs typeface="+mn-cs"/>
                </a:rPr>
                <a:t>Activities</a:t>
              </a:r>
              <a:endParaRPr lang="sv-SE" sz="2400" kern="1200" dirty="0">
                <a:solidFill>
                  <a:prstClr val="white"/>
                </a:solidFill>
                <a:latin typeface="Trebuchet MS"/>
                <a:ea typeface="+mn-ea"/>
                <a:cs typeface="+mn-cs"/>
              </a:endParaRPr>
            </a:p>
          </p:txBody>
        </p:sp>
      </p:grpSp>
      <p:grpSp>
        <p:nvGrpSpPr>
          <p:cNvPr id="12" name="Grupo 18">
            <a:extLst>
              <a:ext uri="{FF2B5EF4-FFF2-40B4-BE49-F238E27FC236}">
                <a16:creationId xmlns:a16="http://schemas.microsoft.com/office/drawing/2014/main" id="{C2F312ED-7250-3A35-3D77-2E89ABC6E226}"/>
              </a:ext>
            </a:extLst>
          </p:cNvPr>
          <p:cNvGrpSpPr/>
          <p:nvPr/>
        </p:nvGrpSpPr>
        <p:grpSpPr>
          <a:xfrm>
            <a:off x="7122396" y="1140715"/>
            <a:ext cx="1283450" cy="1238891"/>
            <a:chOff x="1063390" y="2639498"/>
            <a:chExt cx="1283450" cy="1238891"/>
          </a:xfrm>
        </p:grpSpPr>
        <p:sp>
          <p:nvSpPr>
            <p:cNvPr id="13" name="Elipse 19">
              <a:extLst>
                <a:ext uri="{FF2B5EF4-FFF2-40B4-BE49-F238E27FC236}">
                  <a16:creationId xmlns:a16="http://schemas.microsoft.com/office/drawing/2014/main" id="{88CE07A4-7C0B-8E62-6E98-FED2F63DFDE9}"/>
                </a:ext>
              </a:extLst>
            </p:cNvPr>
            <p:cNvSpPr/>
            <p:nvPr/>
          </p:nvSpPr>
          <p:spPr>
            <a:xfrm>
              <a:off x="1063390" y="2639498"/>
              <a:ext cx="1283450" cy="1238891"/>
            </a:xfrm>
            <a:prstGeom prst="ellipse">
              <a:avLst/>
            </a:prstGeom>
            <a:solidFill>
              <a:srgbClr val="1A9FD9">
                <a:hueOff val="0"/>
                <a:satOff val="0"/>
                <a:lumOff val="0"/>
                <a:alphaOff val="0"/>
              </a:srgbClr>
            </a:solidFill>
            <a:ln w="38100" cap="flat" cmpd="sng" algn="ctr">
              <a:solidFill>
                <a:prstClr val="white">
                  <a:hueOff val="0"/>
                  <a:satOff val="0"/>
                  <a:lumOff val="0"/>
                  <a:alphaOff val="0"/>
                </a:prstClr>
              </a:solidFill>
              <a:prstDash val="solid"/>
            </a:ln>
            <a:effectLst>
              <a:outerShdw blurRad="40000" dist="20000" dir="5400000" rotWithShape="0">
                <a:srgbClr val="000000">
                  <a:alpha val="38000"/>
                </a:srgbClr>
              </a:outerShdw>
            </a:effectLst>
          </p:spPr>
          <p:style>
            <a:lnRef idx="3">
              <a:scrgbClr r="0" g="0" b="0"/>
            </a:lnRef>
            <a:fillRef idx="1">
              <a:scrgbClr r="0" g="0" b="0"/>
            </a:fillRef>
            <a:effectRef idx="1">
              <a:scrgbClr r="0" g="0" b="0"/>
            </a:effectRef>
            <a:fontRef idx="minor">
              <a:schemeClr val="lt1"/>
            </a:fontRef>
          </p:style>
          <p:txBody>
            <a:bodyPr/>
            <a:lstStyle/>
            <a:p>
              <a:endParaRPr lang="en-150"/>
            </a:p>
          </p:txBody>
        </p:sp>
        <p:sp>
          <p:nvSpPr>
            <p:cNvPr id="14" name="Elipse 4">
              <a:extLst>
                <a:ext uri="{FF2B5EF4-FFF2-40B4-BE49-F238E27FC236}">
                  <a16:creationId xmlns:a16="http://schemas.microsoft.com/office/drawing/2014/main" id="{4D68CC8E-4F95-3F33-3E18-FFC7DE865A27}"/>
                </a:ext>
              </a:extLst>
            </p:cNvPr>
            <p:cNvSpPr txBox="1"/>
            <p:nvPr/>
          </p:nvSpPr>
          <p:spPr>
            <a:xfrm>
              <a:off x="1251347" y="2820929"/>
              <a:ext cx="907536" cy="87602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sv-SE" sz="1400" kern="1200" dirty="0">
                  <a:solidFill>
                    <a:prstClr val="white"/>
                  </a:solidFill>
                  <a:latin typeface="Trebuchet MS"/>
                  <a:ea typeface="+mn-ea"/>
                  <a:cs typeface="+mn-cs"/>
                </a:rPr>
                <a:t>Learning Outcomes</a:t>
              </a:r>
            </a:p>
          </p:txBody>
        </p:sp>
      </p:grpSp>
      <p:grpSp>
        <p:nvGrpSpPr>
          <p:cNvPr id="15" name="Grupo 21">
            <a:extLst>
              <a:ext uri="{FF2B5EF4-FFF2-40B4-BE49-F238E27FC236}">
                <a16:creationId xmlns:a16="http://schemas.microsoft.com/office/drawing/2014/main" id="{F797A8F9-9D5A-EA4E-5C56-EE44C6B8CA3B}"/>
              </a:ext>
            </a:extLst>
          </p:cNvPr>
          <p:cNvGrpSpPr/>
          <p:nvPr/>
        </p:nvGrpSpPr>
        <p:grpSpPr>
          <a:xfrm>
            <a:off x="6677653" y="464327"/>
            <a:ext cx="2147546" cy="1956561"/>
            <a:chOff x="1063390" y="2654536"/>
            <a:chExt cx="1283450" cy="1238891"/>
          </a:xfrm>
          <a:solidFill>
            <a:srgbClr val="92D050"/>
          </a:solidFill>
        </p:grpSpPr>
        <p:sp>
          <p:nvSpPr>
            <p:cNvPr id="16" name="Elipse 22">
              <a:extLst>
                <a:ext uri="{FF2B5EF4-FFF2-40B4-BE49-F238E27FC236}">
                  <a16:creationId xmlns:a16="http://schemas.microsoft.com/office/drawing/2014/main" id="{80C52318-2FF3-BABE-686D-E6F280BAEF25}"/>
                </a:ext>
              </a:extLst>
            </p:cNvPr>
            <p:cNvSpPr/>
            <p:nvPr/>
          </p:nvSpPr>
          <p:spPr>
            <a:xfrm>
              <a:off x="1063390" y="2654536"/>
              <a:ext cx="1283450" cy="1238891"/>
            </a:xfrm>
            <a:prstGeom prst="ellipse">
              <a:avLst/>
            </a:prstGeom>
            <a:grpFill/>
            <a:ln w="38100" cap="flat" cmpd="sng" algn="ctr">
              <a:solidFill>
                <a:prstClr val="white">
                  <a:hueOff val="0"/>
                  <a:satOff val="0"/>
                  <a:lumOff val="0"/>
                  <a:alphaOff val="0"/>
                </a:prstClr>
              </a:solidFill>
              <a:prstDash val="solid"/>
            </a:ln>
            <a:effectLst>
              <a:outerShdw blurRad="40000" dist="20000" dir="5400000" rotWithShape="0">
                <a:srgbClr val="000000">
                  <a:alpha val="38000"/>
                </a:srgbClr>
              </a:outerShdw>
            </a:effectLst>
          </p:spPr>
          <p:style>
            <a:lnRef idx="3">
              <a:scrgbClr r="0" g="0" b="0"/>
            </a:lnRef>
            <a:fillRef idx="1">
              <a:scrgbClr r="0" g="0" b="0"/>
            </a:fillRef>
            <a:effectRef idx="1">
              <a:scrgbClr r="0" g="0" b="0"/>
            </a:effectRef>
            <a:fontRef idx="minor">
              <a:schemeClr val="lt1"/>
            </a:fontRef>
          </p:style>
          <p:txBody>
            <a:bodyPr/>
            <a:lstStyle/>
            <a:p>
              <a:endParaRPr lang="en-150"/>
            </a:p>
          </p:txBody>
        </p:sp>
        <p:sp>
          <p:nvSpPr>
            <p:cNvPr id="17" name="Elipse 4">
              <a:extLst>
                <a:ext uri="{FF2B5EF4-FFF2-40B4-BE49-F238E27FC236}">
                  <a16:creationId xmlns:a16="http://schemas.microsoft.com/office/drawing/2014/main" id="{86EFD525-372B-5947-C8EA-FD5B10213C22}"/>
                </a:ext>
              </a:extLst>
            </p:cNvPr>
            <p:cNvSpPr txBox="1"/>
            <p:nvPr/>
          </p:nvSpPr>
          <p:spPr>
            <a:xfrm>
              <a:off x="1251347" y="2855522"/>
              <a:ext cx="907536" cy="814204"/>
            </a:xfrm>
            <a:prstGeom prst="rect">
              <a:avLst/>
            </a:prstGeom>
            <a:noFill/>
          </p:spPr>
          <p:style>
            <a:lnRef idx="0">
              <a:scrgbClr r="0" g="0" b="0"/>
            </a:lnRef>
            <a:fillRef idx="0">
              <a:scrgbClr r="0" g="0" b="0"/>
            </a:fillRef>
            <a:effectRef idx="0">
              <a:scrgbClr r="0" g="0" b="0"/>
            </a:effectRef>
            <a:fontRef idx="minor">
              <a:schemeClr val="lt1"/>
            </a:fontRef>
          </p:style>
          <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sv-SE" sz="2400" kern="1200" dirty="0">
                  <a:solidFill>
                    <a:prstClr val="white"/>
                  </a:solidFill>
                  <a:latin typeface="Trebuchet MS"/>
                  <a:ea typeface="+mn-ea"/>
                  <a:cs typeface="+mn-cs"/>
                </a:rPr>
                <a:t>Learning Outcomes</a:t>
              </a:r>
            </a:p>
          </p:txBody>
        </p:sp>
      </p:grpSp>
      <p:sp>
        <p:nvSpPr>
          <p:cNvPr id="18" name="Foliennummernplatzhalter 7">
            <a:extLst>
              <a:ext uri="{FF2B5EF4-FFF2-40B4-BE49-F238E27FC236}">
                <a16:creationId xmlns:a16="http://schemas.microsoft.com/office/drawing/2014/main" id="{901C8478-FC54-D418-6756-62181F4C7E6E}"/>
              </a:ext>
            </a:extLst>
          </p:cNvPr>
          <p:cNvSpPr>
            <a:spLocks noGrp="1"/>
          </p:cNvSpPr>
          <p:nvPr>
            <p:ph type="sldNum" sz="quarter" idx="12"/>
          </p:nvPr>
        </p:nvSpPr>
        <p:spPr>
          <a:xfrm>
            <a:off x="8610600" y="6356350"/>
            <a:ext cx="2743200" cy="365125"/>
          </a:xfrm>
        </p:spPr>
        <p:txBody>
          <a:bodyPr/>
          <a:lstStyle/>
          <a:p>
            <a:fld id="{B0A3DA51-693F-4574-80B3-687BF79E45F7}" type="slidenum">
              <a:rPr lang="de-DE" smtClean="0"/>
              <a:t>7</a:t>
            </a:fld>
            <a:r>
              <a:rPr lang="de-DE" dirty="0"/>
              <a:t>/14</a:t>
            </a:r>
          </a:p>
        </p:txBody>
      </p:sp>
    </p:spTree>
    <p:extLst>
      <p:ext uri="{BB962C8B-B14F-4D97-AF65-F5344CB8AC3E}">
        <p14:creationId xmlns:p14="http://schemas.microsoft.com/office/powerpoint/2010/main" val="1359720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8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4">
            <a:extLst>
              <a:ext uri="{FF2B5EF4-FFF2-40B4-BE49-F238E27FC236}">
                <a16:creationId xmlns:a16="http://schemas.microsoft.com/office/drawing/2014/main" id="{A08305C1-DEA9-6CAF-FB26-74CA20CA0B70}"/>
              </a:ext>
            </a:extLst>
          </p:cNvPr>
          <p:cNvSpPr>
            <a:spLocks noGrp="1"/>
          </p:cNvSpPr>
          <p:nvPr>
            <p:ph type="title"/>
          </p:nvPr>
        </p:nvSpPr>
        <p:spPr>
          <a:xfrm>
            <a:off x="383680" y="413251"/>
            <a:ext cx="11424640" cy="424227"/>
          </a:xfrm>
        </p:spPr>
        <p:txBody>
          <a:bodyPr/>
          <a:lstStyle/>
          <a:p>
            <a:pPr algn="l"/>
            <a:r>
              <a:rPr lang="en-US" sz="2000" dirty="0">
                <a:solidFill>
                  <a:schemeClr val="bg1"/>
                </a:solidFill>
              </a:rPr>
              <a:t>Components of a Learning Outcome</a:t>
            </a:r>
            <a:endParaRPr lang="sv-SE" sz="2000" dirty="0">
              <a:solidFill>
                <a:schemeClr val="bg1"/>
              </a:solidFill>
            </a:endParaRPr>
          </a:p>
        </p:txBody>
      </p:sp>
      <p:sp>
        <p:nvSpPr>
          <p:cNvPr id="5" name="Rectángulo 7">
            <a:extLst>
              <a:ext uri="{FF2B5EF4-FFF2-40B4-BE49-F238E27FC236}">
                <a16:creationId xmlns:a16="http://schemas.microsoft.com/office/drawing/2014/main" id="{A395F9BD-FCBE-DCF3-2E17-6003DDB72830}"/>
              </a:ext>
            </a:extLst>
          </p:cNvPr>
          <p:cNvSpPr/>
          <p:nvPr/>
        </p:nvSpPr>
        <p:spPr>
          <a:xfrm>
            <a:off x="422537" y="1410998"/>
            <a:ext cx="3888432" cy="461665"/>
          </a:xfrm>
          <a:prstGeom prst="rect">
            <a:avLst/>
          </a:prstGeom>
        </p:spPr>
        <p:txBody>
          <a:bodyPr wrap="square">
            <a:spAutoFit/>
          </a:bodyPr>
          <a:lstStyle/>
          <a:p>
            <a:pPr algn="just">
              <a:buClr>
                <a:srgbClr val="003399"/>
              </a:buClr>
              <a:defRPr/>
            </a:pPr>
            <a:r>
              <a:rPr lang="en-IE" sz="2400" dirty="0">
                <a:solidFill>
                  <a:schemeClr val="bg1"/>
                </a:solidFill>
              </a:rPr>
              <a:t>1) </a:t>
            </a:r>
            <a:r>
              <a:rPr lang="es-ES" sz="2400" dirty="0">
                <a:solidFill>
                  <a:schemeClr val="bg1"/>
                </a:solidFill>
              </a:rPr>
              <a:t>One </a:t>
            </a:r>
            <a:r>
              <a:rPr lang="en-IE" sz="2400" b="1" dirty="0">
                <a:solidFill>
                  <a:schemeClr val="bg1"/>
                </a:solidFill>
              </a:rPr>
              <a:t>ACTIVE VERB </a:t>
            </a:r>
            <a:r>
              <a:rPr lang="en-IE" sz="2400" dirty="0">
                <a:solidFill>
                  <a:schemeClr val="bg1"/>
                </a:solidFill>
              </a:rPr>
              <a:t>form;</a:t>
            </a:r>
          </a:p>
        </p:txBody>
      </p:sp>
      <p:sp>
        <p:nvSpPr>
          <p:cNvPr id="6" name="Rectángulo 8">
            <a:extLst>
              <a:ext uri="{FF2B5EF4-FFF2-40B4-BE49-F238E27FC236}">
                <a16:creationId xmlns:a16="http://schemas.microsoft.com/office/drawing/2014/main" id="{58B8CB51-E4B0-11FC-FE36-FB469EB23664}"/>
              </a:ext>
            </a:extLst>
          </p:cNvPr>
          <p:cNvSpPr/>
          <p:nvPr/>
        </p:nvSpPr>
        <p:spPr>
          <a:xfrm>
            <a:off x="422537" y="2238452"/>
            <a:ext cx="9603481" cy="830997"/>
          </a:xfrm>
          <a:prstGeom prst="rect">
            <a:avLst/>
          </a:prstGeom>
        </p:spPr>
        <p:txBody>
          <a:bodyPr wrap="square">
            <a:spAutoFit/>
          </a:bodyPr>
          <a:lstStyle/>
          <a:p>
            <a:pPr algn="just">
              <a:buClr>
                <a:srgbClr val="003399"/>
              </a:buClr>
              <a:defRPr/>
            </a:pPr>
            <a:r>
              <a:rPr lang="en-US" sz="2400" dirty="0">
                <a:solidFill>
                  <a:schemeClr val="bg1"/>
                </a:solidFill>
              </a:rPr>
              <a:t>2) Indication of the </a:t>
            </a:r>
            <a:r>
              <a:rPr lang="en-US" sz="2400" b="1" dirty="0">
                <a:solidFill>
                  <a:schemeClr val="bg1"/>
                </a:solidFill>
              </a:rPr>
              <a:t>TYPE OF LEARNING OUTCOME</a:t>
            </a:r>
            <a:r>
              <a:rPr lang="en-US" sz="2400" dirty="0">
                <a:solidFill>
                  <a:schemeClr val="bg1"/>
                </a:solidFill>
              </a:rPr>
              <a:t>:</a:t>
            </a:r>
          </a:p>
          <a:p>
            <a:pPr algn="just">
              <a:buClr>
                <a:srgbClr val="003399"/>
              </a:buClr>
              <a:defRPr/>
            </a:pPr>
            <a:r>
              <a:rPr lang="en-US" sz="2400" dirty="0">
                <a:solidFill>
                  <a:schemeClr val="bg1"/>
                </a:solidFill>
              </a:rPr>
              <a:t>Knowledge / Skill / Responsibility and Autonomy (Competence);</a:t>
            </a:r>
            <a:endParaRPr lang="es-ES" sz="2400" dirty="0">
              <a:solidFill>
                <a:schemeClr val="bg1"/>
              </a:solidFill>
            </a:endParaRPr>
          </a:p>
        </p:txBody>
      </p:sp>
      <p:sp>
        <p:nvSpPr>
          <p:cNvPr id="7" name="Rectángulo 9">
            <a:extLst>
              <a:ext uri="{FF2B5EF4-FFF2-40B4-BE49-F238E27FC236}">
                <a16:creationId xmlns:a16="http://schemas.microsoft.com/office/drawing/2014/main" id="{46ED18C1-6C1B-8424-028D-D94A7DB5F992}"/>
              </a:ext>
            </a:extLst>
          </p:cNvPr>
          <p:cNvSpPr/>
          <p:nvPr/>
        </p:nvSpPr>
        <p:spPr>
          <a:xfrm>
            <a:off x="407368" y="3338106"/>
            <a:ext cx="8763453" cy="830997"/>
          </a:xfrm>
          <a:prstGeom prst="rect">
            <a:avLst/>
          </a:prstGeom>
        </p:spPr>
        <p:txBody>
          <a:bodyPr wrap="square">
            <a:spAutoFit/>
          </a:bodyPr>
          <a:lstStyle/>
          <a:p>
            <a:pPr algn="just">
              <a:buClr>
                <a:srgbClr val="003399"/>
              </a:buClr>
              <a:defRPr/>
            </a:pPr>
            <a:r>
              <a:rPr lang="en-US" sz="2400" dirty="0">
                <a:solidFill>
                  <a:schemeClr val="bg1"/>
                </a:solidFill>
              </a:rPr>
              <a:t>3) </a:t>
            </a:r>
            <a:r>
              <a:rPr lang="en-US" sz="2400" b="1" dirty="0">
                <a:solidFill>
                  <a:schemeClr val="bg1"/>
                </a:solidFill>
              </a:rPr>
              <a:t>TOPIC AREA </a:t>
            </a:r>
            <a:r>
              <a:rPr lang="en-US" sz="2400" dirty="0">
                <a:solidFill>
                  <a:schemeClr val="bg1"/>
                </a:solidFill>
              </a:rPr>
              <a:t>of the learning outcome: specific or general (refers to the subject matter or field);</a:t>
            </a:r>
            <a:endParaRPr lang="es-ES" sz="2400" dirty="0">
              <a:solidFill>
                <a:schemeClr val="bg1"/>
              </a:solidFill>
            </a:endParaRPr>
          </a:p>
        </p:txBody>
      </p:sp>
      <p:sp>
        <p:nvSpPr>
          <p:cNvPr id="8" name="Rectángulo 10">
            <a:extLst>
              <a:ext uri="{FF2B5EF4-FFF2-40B4-BE49-F238E27FC236}">
                <a16:creationId xmlns:a16="http://schemas.microsoft.com/office/drawing/2014/main" id="{357178B5-9B28-8156-F3C0-9826269E126A}"/>
              </a:ext>
            </a:extLst>
          </p:cNvPr>
          <p:cNvSpPr/>
          <p:nvPr/>
        </p:nvSpPr>
        <p:spPr>
          <a:xfrm>
            <a:off x="407368" y="4437760"/>
            <a:ext cx="9361041" cy="830997"/>
          </a:xfrm>
          <a:prstGeom prst="rect">
            <a:avLst/>
          </a:prstGeom>
        </p:spPr>
        <p:txBody>
          <a:bodyPr wrap="square">
            <a:spAutoFit/>
          </a:bodyPr>
          <a:lstStyle/>
          <a:p>
            <a:pPr algn="just">
              <a:buClr>
                <a:srgbClr val="003399"/>
              </a:buClr>
              <a:defRPr/>
            </a:pPr>
            <a:r>
              <a:rPr lang="en-US" sz="2400" dirty="0">
                <a:solidFill>
                  <a:schemeClr val="bg1"/>
                </a:solidFill>
              </a:rPr>
              <a:t>4) Indication of the </a:t>
            </a:r>
            <a:r>
              <a:rPr lang="en-US" sz="2400" b="1" dirty="0">
                <a:solidFill>
                  <a:schemeClr val="bg1"/>
                </a:solidFill>
              </a:rPr>
              <a:t>STANDARD </a:t>
            </a:r>
            <a:r>
              <a:rPr lang="en-US" sz="2400" dirty="0">
                <a:solidFill>
                  <a:schemeClr val="bg1"/>
                </a:solidFill>
              </a:rPr>
              <a:t>or the </a:t>
            </a:r>
            <a:r>
              <a:rPr lang="en-US" sz="2400" b="1" dirty="0">
                <a:solidFill>
                  <a:schemeClr val="bg1"/>
                </a:solidFill>
              </a:rPr>
              <a:t>COMPLEXITY OF LEARNING</a:t>
            </a:r>
            <a:r>
              <a:rPr lang="en-US" sz="2400" dirty="0">
                <a:solidFill>
                  <a:schemeClr val="bg1"/>
                </a:solidFill>
              </a:rPr>
              <a:t> that is intended/achieved by </a:t>
            </a:r>
            <a:r>
              <a:rPr lang="en-IE" sz="2400" dirty="0">
                <a:solidFill>
                  <a:schemeClr val="bg1"/>
                </a:solidFill>
              </a:rPr>
              <a:t>the </a:t>
            </a:r>
            <a:r>
              <a:rPr lang="en-US" sz="2400" dirty="0">
                <a:solidFill>
                  <a:schemeClr val="bg1"/>
                </a:solidFill>
              </a:rPr>
              <a:t>learning outcome</a:t>
            </a:r>
            <a:r>
              <a:rPr lang="en-IE" sz="2400" dirty="0">
                <a:solidFill>
                  <a:schemeClr val="bg1"/>
                </a:solidFill>
              </a:rPr>
              <a:t>;</a:t>
            </a:r>
            <a:endParaRPr lang="es-ES" sz="2400" dirty="0">
              <a:solidFill>
                <a:schemeClr val="bg1"/>
              </a:solidFill>
            </a:endParaRPr>
          </a:p>
        </p:txBody>
      </p:sp>
      <p:sp>
        <p:nvSpPr>
          <p:cNvPr id="9" name="Rectángulo 11">
            <a:extLst>
              <a:ext uri="{FF2B5EF4-FFF2-40B4-BE49-F238E27FC236}">
                <a16:creationId xmlns:a16="http://schemas.microsoft.com/office/drawing/2014/main" id="{28F5E515-0187-875F-027F-747CA800BCC7}"/>
              </a:ext>
            </a:extLst>
          </p:cNvPr>
          <p:cNvSpPr/>
          <p:nvPr/>
        </p:nvSpPr>
        <p:spPr>
          <a:xfrm>
            <a:off x="422807" y="5631631"/>
            <a:ext cx="8034473" cy="461665"/>
          </a:xfrm>
          <a:prstGeom prst="rect">
            <a:avLst/>
          </a:prstGeom>
        </p:spPr>
        <p:txBody>
          <a:bodyPr wrap="square">
            <a:spAutoFit/>
          </a:bodyPr>
          <a:lstStyle/>
          <a:p>
            <a:pPr algn="just">
              <a:buClr>
                <a:srgbClr val="003399"/>
              </a:buClr>
              <a:defRPr/>
            </a:pPr>
            <a:r>
              <a:rPr lang="en-US" sz="2400" dirty="0">
                <a:solidFill>
                  <a:schemeClr val="bg1"/>
                </a:solidFill>
              </a:rPr>
              <a:t>5) </a:t>
            </a:r>
            <a:r>
              <a:rPr lang="en-US" sz="2400" b="1" dirty="0">
                <a:solidFill>
                  <a:schemeClr val="bg1"/>
                </a:solidFill>
              </a:rPr>
              <a:t>SCOPE</a:t>
            </a:r>
            <a:r>
              <a:rPr lang="en-US" sz="2400" dirty="0">
                <a:solidFill>
                  <a:schemeClr val="bg1"/>
                </a:solidFill>
              </a:rPr>
              <a:t> and/or </a:t>
            </a:r>
            <a:r>
              <a:rPr lang="en-US" sz="2400" b="1" dirty="0">
                <a:solidFill>
                  <a:schemeClr val="bg1"/>
                </a:solidFill>
              </a:rPr>
              <a:t>CONTEXT</a:t>
            </a:r>
            <a:r>
              <a:rPr lang="en-US" sz="2400" dirty="0">
                <a:solidFill>
                  <a:schemeClr val="bg1"/>
                </a:solidFill>
              </a:rPr>
              <a:t> of the learning outcome.</a:t>
            </a:r>
            <a:endParaRPr lang="es-ES" sz="2400" dirty="0">
              <a:solidFill>
                <a:schemeClr val="bg1"/>
              </a:solidFill>
            </a:endParaRPr>
          </a:p>
        </p:txBody>
      </p:sp>
      <p:sp>
        <p:nvSpPr>
          <p:cNvPr id="10" name="Rectángulo 3">
            <a:extLst>
              <a:ext uri="{FF2B5EF4-FFF2-40B4-BE49-F238E27FC236}">
                <a16:creationId xmlns:a16="http://schemas.microsoft.com/office/drawing/2014/main" id="{E7BC31F2-2A13-9315-F87A-940B0E639F73}"/>
              </a:ext>
            </a:extLst>
          </p:cNvPr>
          <p:cNvSpPr/>
          <p:nvPr/>
        </p:nvSpPr>
        <p:spPr>
          <a:xfrm>
            <a:off x="5082979" y="92882"/>
            <a:ext cx="7102607" cy="2062103"/>
          </a:xfrm>
          <a:prstGeom prst="rect">
            <a:avLst/>
          </a:prstGeom>
        </p:spPr>
        <p:txBody>
          <a:bodyPr wrap="square">
            <a:spAutoFit/>
          </a:bodyPr>
          <a:lstStyle/>
          <a:p>
            <a:pPr lvl="0" algn="ctr">
              <a:buClr>
                <a:srgbClr val="003399"/>
              </a:buClr>
            </a:pPr>
            <a:r>
              <a:rPr lang="en-US" sz="3200" dirty="0">
                <a:solidFill>
                  <a:schemeClr val="bg1"/>
                </a:solidFill>
                <a:latin typeface="+mn-lt"/>
                <a:cs typeface="Arial" pitchFamily="34" charset="0"/>
              </a:rPr>
              <a:t>By the end of this topic, </a:t>
            </a:r>
            <a:br>
              <a:rPr lang="en-US" sz="3200" dirty="0">
                <a:solidFill>
                  <a:schemeClr val="bg1"/>
                </a:solidFill>
                <a:latin typeface="+mn-lt"/>
                <a:cs typeface="Arial" pitchFamily="34" charset="0"/>
              </a:rPr>
            </a:br>
            <a:r>
              <a:rPr lang="en-US" sz="3200" dirty="0">
                <a:solidFill>
                  <a:schemeClr val="bg1"/>
                </a:solidFill>
                <a:latin typeface="+mn-lt"/>
                <a:cs typeface="Arial" pitchFamily="34" charset="0"/>
              </a:rPr>
              <a:t>participants will be able to…</a:t>
            </a:r>
            <a:br>
              <a:rPr lang="en-US" sz="3200" dirty="0">
                <a:solidFill>
                  <a:schemeClr val="bg1"/>
                </a:solidFill>
                <a:latin typeface="+mn-lt"/>
                <a:cs typeface="Arial" pitchFamily="34" charset="0"/>
              </a:rPr>
            </a:br>
            <a:r>
              <a:rPr lang="en-US" sz="3200" dirty="0">
                <a:solidFill>
                  <a:schemeClr val="bg1"/>
                </a:solidFill>
                <a:latin typeface="+mn-lt"/>
                <a:cs typeface="Arial" pitchFamily="34" charset="0"/>
              </a:rPr>
              <a:t>…correctly deconstruct one learning outcome taken from the SQFCGF.</a:t>
            </a:r>
            <a:endParaRPr lang="en-US" dirty="0">
              <a:solidFill>
                <a:schemeClr val="bg1"/>
              </a:solidFill>
              <a:latin typeface="+mn-lt"/>
              <a:cs typeface="Arial" pitchFamily="34" charset="0"/>
            </a:endParaRPr>
          </a:p>
        </p:txBody>
      </p:sp>
      <p:sp>
        <p:nvSpPr>
          <p:cNvPr id="18" name="Foliennummernplatzhalter 7">
            <a:extLst>
              <a:ext uri="{FF2B5EF4-FFF2-40B4-BE49-F238E27FC236}">
                <a16:creationId xmlns:a16="http://schemas.microsoft.com/office/drawing/2014/main" id="{42F915AC-FC77-EE2D-6EA9-54F4FDB4F62A}"/>
              </a:ext>
            </a:extLst>
          </p:cNvPr>
          <p:cNvSpPr>
            <a:spLocks noGrp="1"/>
          </p:cNvSpPr>
          <p:nvPr>
            <p:ph type="sldNum" sz="quarter" idx="12"/>
          </p:nvPr>
        </p:nvSpPr>
        <p:spPr>
          <a:xfrm>
            <a:off x="8610600" y="6356350"/>
            <a:ext cx="2743200" cy="365125"/>
          </a:xfrm>
        </p:spPr>
        <p:txBody>
          <a:bodyPr/>
          <a:lstStyle/>
          <a:p>
            <a:fld id="{B0A3DA51-693F-4574-80B3-687BF79E45F7}" type="slidenum">
              <a:rPr lang="de-DE" smtClean="0"/>
              <a:t>8</a:t>
            </a:fld>
            <a:r>
              <a:rPr lang="de-DE" dirty="0"/>
              <a:t>/14</a:t>
            </a:r>
          </a:p>
        </p:txBody>
      </p:sp>
    </p:spTree>
    <p:extLst>
      <p:ext uri="{BB962C8B-B14F-4D97-AF65-F5344CB8AC3E}">
        <p14:creationId xmlns:p14="http://schemas.microsoft.com/office/powerpoint/2010/main" val="212061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ubrik 4">
            <a:extLst>
              <a:ext uri="{FF2B5EF4-FFF2-40B4-BE49-F238E27FC236}">
                <a16:creationId xmlns:a16="http://schemas.microsoft.com/office/drawing/2014/main" id="{0B1BBF6E-1211-DF28-9E34-2A10041518EC}"/>
              </a:ext>
            </a:extLst>
          </p:cNvPr>
          <p:cNvSpPr txBox="1">
            <a:spLocks/>
          </p:cNvSpPr>
          <p:nvPr/>
        </p:nvSpPr>
        <p:spPr bwMode="auto">
          <a:xfrm>
            <a:off x="432000" y="432000"/>
            <a:ext cx="11424640" cy="93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lvl1pPr algn="ctr" rtl="0" eaLnBrk="1" fontAlgn="base" hangingPunct="1">
              <a:spcBef>
                <a:spcPct val="0"/>
              </a:spcBef>
              <a:spcAft>
                <a:spcPct val="0"/>
              </a:spcAft>
              <a:defRPr sz="2800" b="1" kern="1200" baseline="0">
                <a:solidFill>
                  <a:srgbClr val="003399"/>
                </a:solidFill>
                <a:latin typeface="+mn-lt"/>
                <a:ea typeface="+mj-ea"/>
                <a:cs typeface="Arial" pitchFamily="34" charset="0"/>
              </a:defRPr>
            </a:lvl1pPr>
            <a:lvl2pPr algn="l" rtl="0" eaLnBrk="1" fontAlgn="base" hangingPunct="1">
              <a:spcBef>
                <a:spcPct val="0"/>
              </a:spcBef>
              <a:spcAft>
                <a:spcPct val="0"/>
              </a:spcAft>
              <a:defRPr sz="2800" b="1">
                <a:solidFill>
                  <a:srgbClr val="0054A4"/>
                </a:solidFill>
                <a:latin typeface="Trebuchet MS" pitchFamily="34" charset="0"/>
              </a:defRPr>
            </a:lvl2pPr>
            <a:lvl3pPr algn="l" rtl="0" eaLnBrk="1" fontAlgn="base" hangingPunct="1">
              <a:spcBef>
                <a:spcPct val="0"/>
              </a:spcBef>
              <a:spcAft>
                <a:spcPct val="0"/>
              </a:spcAft>
              <a:defRPr sz="2800" b="1">
                <a:solidFill>
                  <a:srgbClr val="0054A4"/>
                </a:solidFill>
                <a:latin typeface="Trebuchet MS" pitchFamily="34" charset="0"/>
              </a:defRPr>
            </a:lvl3pPr>
            <a:lvl4pPr algn="l" rtl="0" eaLnBrk="1" fontAlgn="base" hangingPunct="1">
              <a:spcBef>
                <a:spcPct val="0"/>
              </a:spcBef>
              <a:spcAft>
                <a:spcPct val="0"/>
              </a:spcAft>
              <a:defRPr sz="2800" b="1">
                <a:solidFill>
                  <a:srgbClr val="0054A4"/>
                </a:solidFill>
                <a:latin typeface="Trebuchet MS" pitchFamily="34" charset="0"/>
              </a:defRPr>
            </a:lvl4pPr>
            <a:lvl5pPr algn="l" rtl="0" eaLnBrk="1" fontAlgn="base" hangingPunct="1">
              <a:spcBef>
                <a:spcPct val="0"/>
              </a:spcBef>
              <a:spcAft>
                <a:spcPct val="0"/>
              </a:spcAft>
              <a:defRPr sz="2800" b="1">
                <a:solidFill>
                  <a:srgbClr val="0054A4"/>
                </a:solidFill>
                <a:latin typeface="Trebuchet MS" pitchFamily="34" charset="0"/>
              </a:defRPr>
            </a:lvl5pPr>
            <a:lvl6pPr marL="457200" algn="l" rtl="0" eaLnBrk="1" fontAlgn="base" hangingPunct="1">
              <a:spcBef>
                <a:spcPct val="0"/>
              </a:spcBef>
              <a:spcAft>
                <a:spcPct val="0"/>
              </a:spcAft>
              <a:defRPr sz="2800" b="1">
                <a:solidFill>
                  <a:srgbClr val="0054A4"/>
                </a:solidFill>
                <a:latin typeface="Trebuchet MS" pitchFamily="34" charset="0"/>
              </a:defRPr>
            </a:lvl6pPr>
            <a:lvl7pPr marL="914400" algn="l" rtl="0" eaLnBrk="1" fontAlgn="base" hangingPunct="1">
              <a:spcBef>
                <a:spcPct val="0"/>
              </a:spcBef>
              <a:spcAft>
                <a:spcPct val="0"/>
              </a:spcAft>
              <a:defRPr sz="2800" b="1">
                <a:solidFill>
                  <a:srgbClr val="0054A4"/>
                </a:solidFill>
                <a:latin typeface="Trebuchet MS" pitchFamily="34" charset="0"/>
              </a:defRPr>
            </a:lvl7pPr>
            <a:lvl8pPr marL="1371600" algn="l" rtl="0" eaLnBrk="1" fontAlgn="base" hangingPunct="1">
              <a:spcBef>
                <a:spcPct val="0"/>
              </a:spcBef>
              <a:spcAft>
                <a:spcPct val="0"/>
              </a:spcAft>
              <a:defRPr sz="2800" b="1">
                <a:solidFill>
                  <a:srgbClr val="0054A4"/>
                </a:solidFill>
                <a:latin typeface="Trebuchet MS" pitchFamily="34" charset="0"/>
              </a:defRPr>
            </a:lvl8pPr>
            <a:lvl9pPr marL="1828800" algn="l" rtl="0" eaLnBrk="1" fontAlgn="base" hangingPunct="1">
              <a:spcBef>
                <a:spcPct val="0"/>
              </a:spcBef>
              <a:spcAft>
                <a:spcPct val="0"/>
              </a:spcAft>
              <a:defRPr sz="2800" b="1">
                <a:solidFill>
                  <a:srgbClr val="0054A4"/>
                </a:solidFill>
                <a:latin typeface="Trebuchet MS"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3399"/>
                </a:solidFill>
                <a:effectLst/>
                <a:uLnTx/>
                <a:uFillTx/>
                <a:latin typeface="Trebuchet MS"/>
                <a:ea typeface="+mj-ea"/>
                <a:cs typeface="Arial" pitchFamily="34" charset="0"/>
              </a:rPr>
              <a:t>Deconstructing a Learning Outcome &amp; Visual display</a:t>
            </a:r>
            <a:endParaRPr kumimoji="0" lang="sv-SE" sz="2800" b="1" i="0" u="none" strike="noStrike" kern="1200" cap="none" spc="0" normalizeH="0" baseline="0" noProof="0" dirty="0">
              <a:ln>
                <a:noFill/>
              </a:ln>
              <a:solidFill>
                <a:srgbClr val="003399"/>
              </a:solidFill>
              <a:effectLst/>
              <a:uLnTx/>
              <a:uFillTx/>
              <a:latin typeface="Trebuchet MS"/>
              <a:ea typeface="+mj-ea"/>
              <a:cs typeface="Arial" pitchFamily="34" charset="0"/>
            </a:endParaRPr>
          </a:p>
        </p:txBody>
      </p:sp>
      <p:graphicFrame>
        <p:nvGraphicFramePr>
          <p:cNvPr id="12" name="TABLA">
            <a:extLst>
              <a:ext uri="{FF2B5EF4-FFF2-40B4-BE49-F238E27FC236}">
                <a16:creationId xmlns:a16="http://schemas.microsoft.com/office/drawing/2014/main" id="{243F3F06-6FDE-342F-AA89-9E613E3FF906}"/>
              </a:ext>
            </a:extLst>
          </p:cNvPr>
          <p:cNvGraphicFramePr>
            <a:graphicFrameLocks noGrp="1"/>
          </p:cNvGraphicFramePr>
          <p:nvPr>
            <p:extLst>
              <p:ext uri="{D42A27DB-BD31-4B8C-83A1-F6EECF244321}">
                <p14:modId xmlns:p14="http://schemas.microsoft.com/office/powerpoint/2010/main" val="1932068339"/>
              </p:ext>
            </p:extLst>
          </p:nvPr>
        </p:nvGraphicFramePr>
        <p:xfrm>
          <a:off x="1703512" y="1368000"/>
          <a:ext cx="8298060" cy="4930617"/>
        </p:xfrm>
        <a:graphic>
          <a:graphicData uri="http://schemas.openxmlformats.org/drawingml/2006/table">
            <a:tbl>
              <a:tblPr firstRow="1" firstCol="1" bandRow="1"/>
              <a:tblGrid>
                <a:gridCol w="721206">
                  <a:extLst>
                    <a:ext uri="{9D8B030D-6E8A-4147-A177-3AD203B41FA5}">
                      <a16:colId xmlns:a16="http://schemas.microsoft.com/office/drawing/2014/main" val="3581939852"/>
                    </a:ext>
                  </a:extLst>
                </a:gridCol>
                <a:gridCol w="2303502">
                  <a:extLst>
                    <a:ext uri="{9D8B030D-6E8A-4147-A177-3AD203B41FA5}">
                      <a16:colId xmlns:a16="http://schemas.microsoft.com/office/drawing/2014/main" val="953157387"/>
                    </a:ext>
                  </a:extLst>
                </a:gridCol>
                <a:gridCol w="1872208">
                  <a:extLst>
                    <a:ext uri="{9D8B030D-6E8A-4147-A177-3AD203B41FA5}">
                      <a16:colId xmlns:a16="http://schemas.microsoft.com/office/drawing/2014/main" val="1281366907"/>
                    </a:ext>
                  </a:extLst>
                </a:gridCol>
                <a:gridCol w="1605086">
                  <a:extLst>
                    <a:ext uri="{9D8B030D-6E8A-4147-A177-3AD203B41FA5}">
                      <a16:colId xmlns:a16="http://schemas.microsoft.com/office/drawing/2014/main" val="2440660672"/>
                    </a:ext>
                  </a:extLst>
                </a:gridCol>
                <a:gridCol w="1796058">
                  <a:extLst>
                    <a:ext uri="{9D8B030D-6E8A-4147-A177-3AD203B41FA5}">
                      <a16:colId xmlns:a16="http://schemas.microsoft.com/office/drawing/2014/main" val="2596966596"/>
                    </a:ext>
                  </a:extLst>
                </a:gridCol>
              </a:tblGrid>
              <a:tr h="1278751">
                <a:tc rowSpan="3">
                  <a:txBody>
                    <a:bodyPr/>
                    <a:lstStyle>
                      <a:lvl1pPr marL="0" algn="l" defTabSz="914400" rtl="0" eaLnBrk="1" latinLnBrk="0" hangingPunct="1">
                        <a:defRPr sz="1800" kern="1200">
                          <a:solidFill>
                            <a:schemeClr val="tx1"/>
                          </a:solidFill>
                          <a:latin typeface="Trebuchet MS"/>
                        </a:defRPr>
                      </a:lvl1pPr>
                      <a:lvl2pPr marL="457200" algn="l" defTabSz="914400" rtl="0" eaLnBrk="1" latinLnBrk="0" hangingPunct="1">
                        <a:defRPr sz="1800" kern="1200">
                          <a:solidFill>
                            <a:schemeClr val="tx1"/>
                          </a:solidFill>
                          <a:latin typeface="Trebuchet MS"/>
                        </a:defRPr>
                      </a:lvl2pPr>
                      <a:lvl3pPr marL="914400" algn="l" defTabSz="914400" rtl="0" eaLnBrk="1" latinLnBrk="0" hangingPunct="1">
                        <a:defRPr sz="1800" kern="1200">
                          <a:solidFill>
                            <a:schemeClr val="tx1"/>
                          </a:solidFill>
                          <a:latin typeface="Trebuchet MS"/>
                        </a:defRPr>
                      </a:lvl3pPr>
                      <a:lvl4pPr marL="1371600" algn="l" defTabSz="914400" rtl="0" eaLnBrk="1" latinLnBrk="0" hangingPunct="1">
                        <a:defRPr sz="1800" kern="1200">
                          <a:solidFill>
                            <a:schemeClr val="tx1"/>
                          </a:solidFill>
                          <a:latin typeface="Trebuchet MS"/>
                        </a:defRPr>
                      </a:lvl4pPr>
                      <a:lvl5pPr marL="1828800" algn="l" defTabSz="914400" rtl="0" eaLnBrk="1" latinLnBrk="0" hangingPunct="1">
                        <a:defRPr sz="1800" kern="1200">
                          <a:solidFill>
                            <a:schemeClr val="tx1"/>
                          </a:solidFill>
                          <a:latin typeface="Trebuchet MS"/>
                        </a:defRPr>
                      </a:lvl5pPr>
                      <a:lvl6pPr marL="2286000" algn="l" defTabSz="914400" rtl="0" eaLnBrk="1" latinLnBrk="0" hangingPunct="1">
                        <a:defRPr sz="1800" kern="1200">
                          <a:solidFill>
                            <a:schemeClr val="tx1"/>
                          </a:solidFill>
                          <a:latin typeface="Trebuchet MS"/>
                        </a:defRPr>
                      </a:lvl6pPr>
                      <a:lvl7pPr marL="2743200" algn="l" defTabSz="914400" rtl="0" eaLnBrk="1" latinLnBrk="0" hangingPunct="1">
                        <a:defRPr sz="1800" kern="1200">
                          <a:solidFill>
                            <a:schemeClr val="tx1"/>
                          </a:solidFill>
                          <a:latin typeface="Trebuchet MS"/>
                        </a:defRPr>
                      </a:lvl7pPr>
                      <a:lvl8pPr marL="3200400" algn="l" defTabSz="914400" rtl="0" eaLnBrk="1" latinLnBrk="0" hangingPunct="1">
                        <a:defRPr sz="1800" kern="1200">
                          <a:solidFill>
                            <a:schemeClr val="tx1"/>
                          </a:solidFill>
                          <a:latin typeface="Trebuchet MS"/>
                        </a:defRPr>
                      </a:lvl8pPr>
                      <a:lvl9pPr marL="3657600" algn="l" defTabSz="914400" rtl="0" eaLnBrk="1" latinLnBrk="0" hangingPunct="1">
                        <a:defRPr sz="1800" kern="1200">
                          <a:solidFill>
                            <a:schemeClr val="tx1"/>
                          </a:solidFill>
                          <a:latin typeface="Trebuchet MS"/>
                        </a:defRPr>
                      </a:lvl9pPr>
                    </a:lstStyle>
                    <a:p>
                      <a:pPr algn="ctr">
                        <a:lnSpc>
                          <a:spcPts val="1950"/>
                        </a:lnSpc>
                        <a:spcAft>
                          <a:spcPts val="750"/>
                        </a:spcAft>
                      </a:pPr>
                      <a:r>
                        <a:rPr lang="en-GB" sz="1800" dirty="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LO</a:t>
                      </a:r>
                      <a:endParaRPr lang="es-E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A6A6A6"/>
                    </a:solidFill>
                  </a:tcPr>
                </a:tc>
                <a:tc gridSpan="4">
                  <a:txBody>
                    <a:bodyPr/>
                    <a:lstStyle>
                      <a:lvl1pPr marL="0" algn="l" defTabSz="914400" rtl="0" eaLnBrk="1" latinLnBrk="0" hangingPunct="1">
                        <a:defRPr sz="1800" kern="1200">
                          <a:solidFill>
                            <a:schemeClr val="tx1"/>
                          </a:solidFill>
                          <a:latin typeface="Trebuchet MS"/>
                        </a:defRPr>
                      </a:lvl1pPr>
                      <a:lvl2pPr marL="457200" algn="l" defTabSz="914400" rtl="0" eaLnBrk="1" latinLnBrk="0" hangingPunct="1">
                        <a:defRPr sz="1800" kern="1200">
                          <a:solidFill>
                            <a:schemeClr val="tx1"/>
                          </a:solidFill>
                          <a:latin typeface="Trebuchet MS"/>
                        </a:defRPr>
                      </a:lvl2pPr>
                      <a:lvl3pPr marL="914400" algn="l" defTabSz="914400" rtl="0" eaLnBrk="1" latinLnBrk="0" hangingPunct="1">
                        <a:defRPr sz="1800" kern="1200">
                          <a:solidFill>
                            <a:schemeClr val="tx1"/>
                          </a:solidFill>
                          <a:latin typeface="Trebuchet MS"/>
                        </a:defRPr>
                      </a:lvl3pPr>
                      <a:lvl4pPr marL="1371600" algn="l" defTabSz="914400" rtl="0" eaLnBrk="1" latinLnBrk="0" hangingPunct="1">
                        <a:defRPr sz="1800" kern="1200">
                          <a:solidFill>
                            <a:schemeClr val="tx1"/>
                          </a:solidFill>
                          <a:latin typeface="Trebuchet MS"/>
                        </a:defRPr>
                      </a:lvl4pPr>
                      <a:lvl5pPr marL="1828800" algn="l" defTabSz="914400" rtl="0" eaLnBrk="1" latinLnBrk="0" hangingPunct="1">
                        <a:defRPr sz="1800" kern="1200">
                          <a:solidFill>
                            <a:schemeClr val="tx1"/>
                          </a:solidFill>
                          <a:latin typeface="Trebuchet MS"/>
                        </a:defRPr>
                      </a:lvl5pPr>
                      <a:lvl6pPr marL="2286000" algn="l" defTabSz="914400" rtl="0" eaLnBrk="1" latinLnBrk="0" hangingPunct="1">
                        <a:defRPr sz="1800" kern="1200">
                          <a:solidFill>
                            <a:schemeClr val="tx1"/>
                          </a:solidFill>
                          <a:latin typeface="Trebuchet MS"/>
                        </a:defRPr>
                      </a:lvl6pPr>
                      <a:lvl7pPr marL="2743200" algn="l" defTabSz="914400" rtl="0" eaLnBrk="1" latinLnBrk="0" hangingPunct="1">
                        <a:defRPr sz="1800" kern="1200">
                          <a:solidFill>
                            <a:schemeClr val="tx1"/>
                          </a:solidFill>
                          <a:latin typeface="Trebuchet MS"/>
                        </a:defRPr>
                      </a:lvl7pPr>
                      <a:lvl8pPr marL="3200400" algn="l" defTabSz="914400" rtl="0" eaLnBrk="1" latinLnBrk="0" hangingPunct="1">
                        <a:defRPr sz="1800" kern="1200">
                          <a:solidFill>
                            <a:schemeClr val="tx1"/>
                          </a:solidFill>
                          <a:latin typeface="Trebuchet MS"/>
                        </a:defRPr>
                      </a:lvl8pPr>
                      <a:lvl9pPr marL="3657600" algn="l" defTabSz="914400" rtl="0" eaLnBrk="1" latinLnBrk="0" hangingPunct="1">
                        <a:defRPr sz="1800" kern="1200">
                          <a:solidFill>
                            <a:schemeClr val="tx1"/>
                          </a:solidFill>
                          <a:latin typeface="Trebuchet MS"/>
                        </a:defRPr>
                      </a:lvl9pPr>
                    </a:lstStyle>
                    <a:p>
                      <a:pPr algn="just">
                        <a:lnSpc>
                          <a:spcPts val="1950"/>
                        </a:lnSpc>
                        <a:spcAft>
                          <a:spcPts val="750"/>
                        </a:spcAft>
                      </a:pPr>
                      <a:r>
                        <a:rPr lang="en-GB" sz="1600" dirty="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 </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ts val="1950"/>
                        </a:lnSpc>
                        <a:spcAft>
                          <a:spcPts val="750"/>
                        </a:spcAft>
                      </a:pPr>
                      <a:r>
                        <a:rPr lang="en-GB" sz="1600" dirty="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 </a:t>
                      </a:r>
                      <a:endParaRPr lang="es-E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es-ES"/>
                    </a:p>
                  </a:txBody>
                  <a:tcPr/>
                </a:tc>
                <a:tc hMerge="1">
                  <a:txBody>
                    <a:bodyPr/>
                    <a:lstStyle/>
                    <a:p>
                      <a:endParaRPr lang="es-ES"/>
                    </a:p>
                  </a:txBody>
                  <a:tcPr/>
                </a:tc>
                <a:tc hMerge="1">
                  <a:txBody>
                    <a:bodyPr/>
                    <a:lstStyle/>
                    <a:p>
                      <a:endParaRPr lang="es-ES" dirty="0"/>
                    </a:p>
                  </a:txBody>
                  <a:tcPr/>
                </a:tc>
                <a:extLst>
                  <a:ext uri="{0D108BD9-81ED-4DB2-BD59-A6C34878D82A}">
                    <a16:rowId xmlns:a16="http://schemas.microsoft.com/office/drawing/2014/main" val="1427239625"/>
                  </a:ext>
                </a:extLst>
              </a:tr>
              <a:tr h="536346">
                <a:tc vMerge="1">
                  <a:txBody>
                    <a:bodyPr/>
                    <a:lstStyle/>
                    <a:p>
                      <a:endParaRPr lang="es-ES"/>
                    </a:p>
                  </a:txBody>
                  <a:tcPr/>
                </a:tc>
                <a:tc>
                  <a:txBody>
                    <a:bodyPr/>
                    <a:lstStyle>
                      <a:lvl1pPr marL="0" algn="l" defTabSz="914400" rtl="0" eaLnBrk="1" latinLnBrk="0" hangingPunct="1">
                        <a:defRPr sz="1800" kern="1200">
                          <a:solidFill>
                            <a:schemeClr val="tx1"/>
                          </a:solidFill>
                          <a:latin typeface="Trebuchet MS"/>
                        </a:defRPr>
                      </a:lvl1pPr>
                      <a:lvl2pPr marL="457200" algn="l" defTabSz="914400" rtl="0" eaLnBrk="1" latinLnBrk="0" hangingPunct="1">
                        <a:defRPr sz="1800" kern="1200">
                          <a:solidFill>
                            <a:schemeClr val="tx1"/>
                          </a:solidFill>
                          <a:latin typeface="Trebuchet MS"/>
                        </a:defRPr>
                      </a:lvl2pPr>
                      <a:lvl3pPr marL="914400" algn="l" defTabSz="914400" rtl="0" eaLnBrk="1" latinLnBrk="0" hangingPunct="1">
                        <a:defRPr sz="1800" kern="1200">
                          <a:solidFill>
                            <a:schemeClr val="tx1"/>
                          </a:solidFill>
                          <a:latin typeface="Trebuchet MS"/>
                        </a:defRPr>
                      </a:lvl3pPr>
                      <a:lvl4pPr marL="1371600" algn="l" defTabSz="914400" rtl="0" eaLnBrk="1" latinLnBrk="0" hangingPunct="1">
                        <a:defRPr sz="1800" kern="1200">
                          <a:solidFill>
                            <a:schemeClr val="tx1"/>
                          </a:solidFill>
                          <a:latin typeface="Trebuchet MS"/>
                        </a:defRPr>
                      </a:lvl4pPr>
                      <a:lvl5pPr marL="1828800" algn="l" defTabSz="914400" rtl="0" eaLnBrk="1" latinLnBrk="0" hangingPunct="1">
                        <a:defRPr sz="1800" kern="1200">
                          <a:solidFill>
                            <a:schemeClr val="tx1"/>
                          </a:solidFill>
                          <a:latin typeface="Trebuchet MS"/>
                        </a:defRPr>
                      </a:lvl5pPr>
                      <a:lvl6pPr marL="2286000" algn="l" defTabSz="914400" rtl="0" eaLnBrk="1" latinLnBrk="0" hangingPunct="1">
                        <a:defRPr sz="1800" kern="1200">
                          <a:solidFill>
                            <a:schemeClr val="tx1"/>
                          </a:solidFill>
                          <a:latin typeface="Trebuchet MS"/>
                        </a:defRPr>
                      </a:lvl6pPr>
                      <a:lvl7pPr marL="2743200" algn="l" defTabSz="914400" rtl="0" eaLnBrk="1" latinLnBrk="0" hangingPunct="1">
                        <a:defRPr sz="1800" kern="1200">
                          <a:solidFill>
                            <a:schemeClr val="tx1"/>
                          </a:solidFill>
                          <a:latin typeface="Trebuchet MS"/>
                        </a:defRPr>
                      </a:lvl7pPr>
                      <a:lvl8pPr marL="3200400" algn="l" defTabSz="914400" rtl="0" eaLnBrk="1" latinLnBrk="0" hangingPunct="1">
                        <a:defRPr sz="1800" kern="1200">
                          <a:solidFill>
                            <a:schemeClr val="tx1"/>
                          </a:solidFill>
                          <a:latin typeface="Trebuchet MS"/>
                        </a:defRPr>
                      </a:lvl8pPr>
                      <a:lvl9pPr marL="3657600" algn="l" defTabSz="914400" rtl="0" eaLnBrk="1" latinLnBrk="0" hangingPunct="1">
                        <a:defRPr sz="1800" kern="1200">
                          <a:solidFill>
                            <a:schemeClr val="tx1"/>
                          </a:solidFill>
                          <a:latin typeface="Trebuchet MS"/>
                        </a:defRPr>
                      </a:lvl9pPr>
                    </a:lstStyle>
                    <a:p>
                      <a:pPr algn="ctr">
                        <a:lnSpc>
                          <a:spcPct val="100000"/>
                        </a:lnSpc>
                        <a:spcBef>
                          <a:spcPts val="600"/>
                        </a:spcBef>
                        <a:spcAft>
                          <a:spcPts val="600"/>
                        </a:spcAft>
                      </a:pPr>
                      <a:r>
                        <a:rPr lang="en-GB" sz="1600" b="1" dirty="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TOPIC</a:t>
                      </a:r>
                      <a:br>
                        <a:rPr lang="en-GB" sz="1600" b="1" dirty="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b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Trebuchet MS"/>
                        </a:defRPr>
                      </a:lvl1pPr>
                      <a:lvl2pPr marL="457200" algn="l" defTabSz="914400" rtl="0" eaLnBrk="1" latinLnBrk="0" hangingPunct="1">
                        <a:defRPr sz="1800" kern="1200">
                          <a:solidFill>
                            <a:schemeClr val="tx1"/>
                          </a:solidFill>
                          <a:latin typeface="Trebuchet MS"/>
                        </a:defRPr>
                      </a:lvl2pPr>
                      <a:lvl3pPr marL="914400" algn="l" defTabSz="914400" rtl="0" eaLnBrk="1" latinLnBrk="0" hangingPunct="1">
                        <a:defRPr sz="1800" kern="1200">
                          <a:solidFill>
                            <a:schemeClr val="tx1"/>
                          </a:solidFill>
                          <a:latin typeface="Trebuchet MS"/>
                        </a:defRPr>
                      </a:lvl3pPr>
                      <a:lvl4pPr marL="1371600" algn="l" defTabSz="914400" rtl="0" eaLnBrk="1" latinLnBrk="0" hangingPunct="1">
                        <a:defRPr sz="1800" kern="1200">
                          <a:solidFill>
                            <a:schemeClr val="tx1"/>
                          </a:solidFill>
                          <a:latin typeface="Trebuchet MS"/>
                        </a:defRPr>
                      </a:lvl4pPr>
                      <a:lvl5pPr marL="1828800" algn="l" defTabSz="914400" rtl="0" eaLnBrk="1" latinLnBrk="0" hangingPunct="1">
                        <a:defRPr sz="1800" kern="1200">
                          <a:solidFill>
                            <a:schemeClr val="tx1"/>
                          </a:solidFill>
                          <a:latin typeface="Trebuchet MS"/>
                        </a:defRPr>
                      </a:lvl5pPr>
                      <a:lvl6pPr marL="2286000" algn="l" defTabSz="914400" rtl="0" eaLnBrk="1" latinLnBrk="0" hangingPunct="1">
                        <a:defRPr sz="1800" kern="1200">
                          <a:solidFill>
                            <a:schemeClr val="tx1"/>
                          </a:solidFill>
                          <a:latin typeface="Trebuchet MS"/>
                        </a:defRPr>
                      </a:lvl6pPr>
                      <a:lvl7pPr marL="2743200" algn="l" defTabSz="914400" rtl="0" eaLnBrk="1" latinLnBrk="0" hangingPunct="1">
                        <a:defRPr sz="1800" kern="1200">
                          <a:solidFill>
                            <a:schemeClr val="tx1"/>
                          </a:solidFill>
                          <a:latin typeface="Trebuchet MS"/>
                        </a:defRPr>
                      </a:lvl7pPr>
                      <a:lvl8pPr marL="3200400" algn="l" defTabSz="914400" rtl="0" eaLnBrk="1" latinLnBrk="0" hangingPunct="1">
                        <a:defRPr sz="1800" kern="1200">
                          <a:solidFill>
                            <a:schemeClr val="tx1"/>
                          </a:solidFill>
                          <a:latin typeface="Trebuchet MS"/>
                        </a:defRPr>
                      </a:lvl8pPr>
                      <a:lvl9pPr marL="3657600" algn="l" defTabSz="914400" rtl="0" eaLnBrk="1" latinLnBrk="0" hangingPunct="1">
                        <a:defRPr sz="1800" kern="1200">
                          <a:solidFill>
                            <a:schemeClr val="tx1"/>
                          </a:solidFill>
                          <a:latin typeface="Trebuchet MS"/>
                        </a:defRPr>
                      </a:lvl9pPr>
                    </a:lstStyle>
                    <a:p>
                      <a:pPr algn="ctr">
                        <a:lnSpc>
                          <a:spcPct val="100000"/>
                        </a:lnSpc>
                        <a:spcBef>
                          <a:spcPts val="600"/>
                        </a:spcBef>
                        <a:spcAft>
                          <a:spcPts val="600"/>
                        </a:spcAft>
                      </a:pPr>
                      <a:r>
                        <a:rPr lang="en-GB" sz="1600" b="1" dirty="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STANDARD &amp; SCOPE</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Trebuchet MS"/>
                        </a:defRPr>
                      </a:lvl1pPr>
                      <a:lvl2pPr marL="457200" algn="l" defTabSz="914400" rtl="0" eaLnBrk="1" latinLnBrk="0" hangingPunct="1">
                        <a:defRPr sz="1800" kern="1200">
                          <a:solidFill>
                            <a:schemeClr val="tx1"/>
                          </a:solidFill>
                          <a:latin typeface="Trebuchet MS"/>
                        </a:defRPr>
                      </a:lvl2pPr>
                      <a:lvl3pPr marL="914400" algn="l" defTabSz="914400" rtl="0" eaLnBrk="1" latinLnBrk="0" hangingPunct="1">
                        <a:defRPr sz="1800" kern="1200">
                          <a:solidFill>
                            <a:schemeClr val="tx1"/>
                          </a:solidFill>
                          <a:latin typeface="Trebuchet MS"/>
                        </a:defRPr>
                      </a:lvl3pPr>
                      <a:lvl4pPr marL="1371600" algn="l" defTabSz="914400" rtl="0" eaLnBrk="1" latinLnBrk="0" hangingPunct="1">
                        <a:defRPr sz="1800" kern="1200">
                          <a:solidFill>
                            <a:schemeClr val="tx1"/>
                          </a:solidFill>
                          <a:latin typeface="Trebuchet MS"/>
                        </a:defRPr>
                      </a:lvl4pPr>
                      <a:lvl5pPr marL="1828800" algn="l" defTabSz="914400" rtl="0" eaLnBrk="1" latinLnBrk="0" hangingPunct="1">
                        <a:defRPr sz="1800" kern="1200">
                          <a:solidFill>
                            <a:schemeClr val="tx1"/>
                          </a:solidFill>
                          <a:latin typeface="Trebuchet MS"/>
                        </a:defRPr>
                      </a:lvl5pPr>
                      <a:lvl6pPr marL="2286000" algn="l" defTabSz="914400" rtl="0" eaLnBrk="1" latinLnBrk="0" hangingPunct="1">
                        <a:defRPr sz="1800" kern="1200">
                          <a:solidFill>
                            <a:schemeClr val="tx1"/>
                          </a:solidFill>
                          <a:latin typeface="Trebuchet MS"/>
                        </a:defRPr>
                      </a:lvl6pPr>
                      <a:lvl7pPr marL="2743200" algn="l" defTabSz="914400" rtl="0" eaLnBrk="1" latinLnBrk="0" hangingPunct="1">
                        <a:defRPr sz="1800" kern="1200">
                          <a:solidFill>
                            <a:schemeClr val="tx1"/>
                          </a:solidFill>
                          <a:latin typeface="Trebuchet MS"/>
                        </a:defRPr>
                      </a:lvl7pPr>
                      <a:lvl8pPr marL="3200400" algn="l" defTabSz="914400" rtl="0" eaLnBrk="1" latinLnBrk="0" hangingPunct="1">
                        <a:defRPr sz="1800" kern="1200">
                          <a:solidFill>
                            <a:schemeClr val="tx1"/>
                          </a:solidFill>
                          <a:latin typeface="Trebuchet MS"/>
                        </a:defRPr>
                      </a:lvl8pPr>
                      <a:lvl9pPr marL="3657600" algn="l" defTabSz="914400" rtl="0" eaLnBrk="1" latinLnBrk="0" hangingPunct="1">
                        <a:defRPr sz="1800" kern="1200">
                          <a:solidFill>
                            <a:schemeClr val="tx1"/>
                          </a:solidFill>
                          <a:latin typeface="Trebuchet MS"/>
                        </a:defRPr>
                      </a:lvl9pPr>
                    </a:lstStyle>
                    <a:p>
                      <a:pPr algn="ctr">
                        <a:lnSpc>
                          <a:spcPct val="100000"/>
                        </a:lnSpc>
                        <a:spcBef>
                          <a:spcPts val="600"/>
                        </a:spcBef>
                        <a:spcAft>
                          <a:spcPts val="600"/>
                        </a:spcAft>
                      </a:pPr>
                      <a:r>
                        <a:rPr lang="en-GB" sz="1600" b="1" dirty="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ACTION VERB            </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tc>
                  <a:txBody>
                    <a:bodyPr/>
                    <a:lstStyle>
                      <a:lvl1pPr marL="0" algn="l" defTabSz="914400" rtl="0" eaLnBrk="1" latinLnBrk="0" hangingPunct="1">
                        <a:defRPr sz="1800" kern="1200">
                          <a:solidFill>
                            <a:schemeClr val="tx1"/>
                          </a:solidFill>
                          <a:latin typeface="Trebuchet MS"/>
                        </a:defRPr>
                      </a:lvl1pPr>
                      <a:lvl2pPr marL="457200" algn="l" defTabSz="914400" rtl="0" eaLnBrk="1" latinLnBrk="0" hangingPunct="1">
                        <a:defRPr sz="1800" kern="1200">
                          <a:solidFill>
                            <a:schemeClr val="tx1"/>
                          </a:solidFill>
                          <a:latin typeface="Trebuchet MS"/>
                        </a:defRPr>
                      </a:lvl2pPr>
                      <a:lvl3pPr marL="914400" algn="l" defTabSz="914400" rtl="0" eaLnBrk="1" latinLnBrk="0" hangingPunct="1">
                        <a:defRPr sz="1800" kern="1200">
                          <a:solidFill>
                            <a:schemeClr val="tx1"/>
                          </a:solidFill>
                          <a:latin typeface="Trebuchet MS"/>
                        </a:defRPr>
                      </a:lvl3pPr>
                      <a:lvl4pPr marL="1371600" algn="l" defTabSz="914400" rtl="0" eaLnBrk="1" latinLnBrk="0" hangingPunct="1">
                        <a:defRPr sz="1800" kern="1200">
                          <a:solidFill>
                            <a:schemeClr val="tx1"/>
                          </a:solidFill>
                          <a:latin typeface="Trebuchet MS"/>
                        </a:defRPr>
                      </a:lvl4pPr>
                      <a:lvl5pPr marL="1828800" algn="l" defTabSz="914400" rtl="0" eaLnBrk="1" latinLnBrk="0" hangingPunct="1">
                        <a:defRPr sz="1800" kern="1200">
                          <a:solidFill>
                            <a:schemeClr val="tx1"/>
                          </a:solidFill>
                          <a:latin typeface="Trebuchet MS"/>
                        </a:defRPr>
                      </a:lvl5pPr>
                      <a:lvl6pPr marL="2286000" algn="l" defTabSz="914400" rtl="0" eaLnBrk="1" latinLnBrk="0" hangingPunct="1">
                        <a:defRPr sz="1800" kern="1200">
                          <a:solidFill>
                            <a:schemeClr val="tx1"/>
                          </a:solidFill>
                          <a:latin typeface="Trebuchet MS"/>
                        </a:defRPr>
                      </a:lvl6pPr>
                      <a:lvl7pPr marL="2743200" algn="l" defTabSz="914400" rtl="0" eaLnBrk="1" latinLnBrk="0" hangingPunct="1">
                        <a:defRPr sz="1800" kern="1200">
                          <a:solidFill>
                            <a:schemeClr val="tx1"/>
                          </a:solidFill>
                          <a:latin typeface="Trebuchet MS"/>
                        </a:defRPr>
                      </a:lvl7pPr>
                      <a:lvl8pPr marL="3200400" algn="l" defTabSz="914400" rtl="0" eaLnBrk="1" latinLnBrk="0" hangingPunct="1">
                        <a:defRPr sz="1800" kern="1200">
                          <a:solidFill>
                            <a:schemeClr val="tx1"/>
                          </a:solidFill>
                          <a:latin typeface="Trebuchet MS"/>
                        </a:defRPr>
                      </a:lvl8pPr>
                      <a:lvl9pPr marL="3657600" algn="l" defTabSz="914400" rtl="0" eaLnBrk="1" latinLnBrk="0" hangingPunct="1">
                        <a:defRPr sz="1800" kern="1200">
                          <a:solidFill>
                            <a:schemeClr val="tx1"/>
                          </a:solidFill>
                          <a:latin typeface="Trebuchet MS"/>
                        </a:defRPr>
                      </a:lvl9pPr>
                    </a:lstStyle>
                    <a:p>
                      <a:pPr algn="ctr">
                        <a:lnSpc>
                          <a:spcPct val="100000"/>
                        </a:lnSpc>
                        <a:spcBef>
                          <a:spcPts val="600"/>
                        </a:spcBef>
                        <a:spcAft>
                          <a:spcPts val="600"/>
                        </a:spcAft>
                      </a:pPr>
                      <a:r>
                        <a:rPr lang="en-GB" sz="1600" b="1" dirty="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TYPE OF LO</a:t>
                      </a:r>
                      <a:endParaRPr lang="es-E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3086126899"/>
                  </a:ext>
                </a:extLst>
              </a:tr>
              <a:tr h="3103226">
                <a:tc vMerge="1">
                  <a:txBody>
                    <a:bodyPr/>
                    <a:lstStyle/>
                    <a:p>
                      <a:endParaRPr lang="es-ES"/>
                    </a:p>
                  </a:txBody>
                  <a:tcPr/>
                </a:tc>
                <a:tc>
                  <a:txBody>
                    <a:bodyPr/>
                    <a:lstStyle>
                      <a:lvl1pPr marL="0" algn="l" defTabSz="914400" rtl="0" eaLnBrk="1" latinLnBrk="0" hangingPunct="1">
                        <a:defRPr sz="1800" kern="1200">
                          <a:solidFill>
                            <a:schemeClr val="tx1"/>
                          </a:solidFill>
                          <a:latin typeface="Trebuchet MS"/>
                        </a:defRPr>
                      </a:lvl1pPr>
                      <a:lvl2pPr marL="457200" algn="l" defTabSz="914400" rtl="0" eaLnBrk="1" latinLnBrk="0" hangingPunct="1">
                        <a:defRPr sz="1800" kern="1200">
                          <a:solidFill>
                            <a:schemeClr val="tx1"/>
                          </a:solidFill>
                          <a:latin typeface="Trebuchet MS"/>
                        </a:defRPr>
                      </a:lvl2pPr>
                      <a:lvl3pPr marL="914400" algn="l" defTabSz="914400" rtl="0" eaLnBrk="1" latinLnBrk="0" hangingPunct="1">
                        <a:defRPr sz="1800" kern="1200">
                          <a:solidFill>
                            <a:schemeClr val="tx1"/>
                          </a:solidFill>
                          <a:latin typeface="Trebuchet MS"/>
                        </a:defRPr>
                      </a:lvl3pPr>
                      <a:lvl4pPr marL="1371600" algn="l" defTabSz="914400" rtl="0" eaLnBrk="1" latinLnBrk="0" hangingPunct="1">
                        <a:defRPr sz="1800" kern="1200">
                          <a:solidFill>
                            <a:schemeClr val="tx1"/>
                          </a:solidFill>
                          <a:latin typeface="Trebuchet MS"/>
                        </a:defRPr>
                      </a:lvl4pPr>
                      <a:lvl5pPr marL="1828800" algn="l" defTabSz="914400" rtl="0" eaLnBrk="1" latinLnBrk="0" hangingPunct="1">
                        <a:defRPr sz="1800" kern="1200">
                          <a:solidFill>
                            <a:schemeClr val="tx1"/>
                          </a:solidFill>
                          <a:latin typeface="Trebuchet MS"/>
                        </a:defRPr>
                      </a:lvl5pPr>
                      <a:lvl6pPr marL="2286000" algn="l" defTabSz="914400" rtl="0" eaLnBrk="1" latinLnBrk="0" hangingPunct="1">
                        <a:defRPr sz="1800" kern="1200">
                          <a:solidFill>
                            <a:schemeClr val="tx1"/>
                          </a:solidFill>
                          <a:latin typeface="Trebuchet MS"/>
                        </a:defRPr>
                      </a:lvl6pPr>
                      <a:lvl7pPr marL="2743200" algn="l" defTabSz="914400" rtl="0" eaLnBrk="1" latinLnBrk="0" hangingPunct="1">
                        <a:defRPr sz="1800" kern="1200">
                          <a:solidFill>
                            <a:schemeClr val="tx1"/>
                          </a:solidFill>
                          <a:latin typeface="Trebuchet MS"/>
                        </a:defRPr>
                      </a:lvl7pPr>
                      <a:lvl8pPr marL="3200400" algn="l" defTabSz="914400" rtl="0" eaLnBrk="1" latinLnBrk="0" hangingPunct="1">
                        <a:defRPr sz="1800" kern="1200">
                          <a:solidFill>
                            <a:schemeClr val="tx1"/>
                          </a:solidFill>
                          <a:latin typeface="Trebuchet MS"/>
                        </a:defRPr>
                      </a:lvl8pPr>
                      <a:lvl9pPr marL="3657600" algn="l" defTabSz="914400" rtl="0" eaLnBrk="1" latinLnBrk="0" hangingPunct="1">
                        <a:defRPr sz="1800" kern="1200">
                          <a:solidFill>
                            <a:schemeClr val="tx1"/>
                          </a:solidFill>
                          <a:latin typeface="Trebuchet MS"/>
                        </a:defRPr>
                      </a:lvl9pPr>
                    </a:lstStyle>
                    <a:p>
                      <a:pPr>
                        <a:lnSpc>
                          <a:spcPct val="115000"/>
                        </a:lnSpc>
                        <a:spcAft>
                          <a:spcPts val="0"/>
                        </a:spcAft>
                      </a:pPr>
                      <a:r>
                        <a:rPr lang="en-GB" sz="1000" dirty="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 </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000" dirty="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 </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en-GB" sz="1000" dirty="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 </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rebuchet MS"/>
                        </a:defRPr>
                      </a:lvl1pPr>
                      <a:lvl2pPr marL="457200" algn="l" defTabSz="914400" rtl="0" eaLnBrk="1" latinLnBrk="0" hangingPunct="1">
                        <a:defRPr sz="1800" kern="1200">
                          <a:solidFill>
                            <a:schemeClr val="tx1"/>
                          </a:solidFill>
                          <a:latin typeface="Trebuchet MS"/>
                        </a:defRPr>
                      </a:lvl2pPr>
                      <a:lvl3pPr marL="914400" algn="l" defTabSz="914400" rtl="0" eaLnBrk="1" latinLnBrk="0" hangingPunct="1">
                        <a:defRPr sz="1800" kern="1200">
                          <a:solidFill>
                            <a:schemeClr val="tx1"/>
                          </a:solidFill>
                          <a:latin typeface="Trebuchet MS"/>
                        </a:defRPr>
                      </a:lvl3pPr>
                      <a:lvl4pPr marL="1371600" algn="l" defTabSz="914400" rtl="0" eaLnBrk="1" latinLnBrk="0" hangingPunct="1">
                        <a:defRPr sz="1800" kern="1200">
                          <a:solidFill>
                            <a:schemeClr val="tx1"/>
                          </a:solidFill>
                          <a:latin typeface="Trebuchet MS"/>
                        </a:defRPr>
                      </a:lvl4pPr>
                      <a:lvl5pPr marL="1828800" algn="l" defTabSz="914400" rtl="0" eaLnBrk="1" latinLnBrk="0" hangingPunct="1">
                        <a:defRPr sz="1800" kern="1200">
                          <a:solidFill>
                            <a:schemeClr val="tx1"/>
                          </a:solidFill>
                          <a:latin typeface="Trebuchet MS"/>
                        </a:defRPr>
                      </a:lvl5pPr>
                      <a:lvl6pPr marL="2286000" algn="l" defTabSz="914400" rtl="0" eaLnBrk="1" latinLnBrk="0" hangingPunct="1">
                        <a:defRPr sz="1800" kern="1200">
                          <a:solidFill>
                            <a:schemeClr val="tx1"/>
                          </a:solidFill>
                          <a:latin typeface="Trebuchet MS"/>
                        </a:defRPr>
                      </a:lvl6pPr>
                      <a:lvl7pPr marL="2743200" algn="l" defTabSz="914400" rtl="0" eaLnBrk="1" latinLnBrk="0" hangingPunct="1">
                        <a:defRPr sz="1800" kern="1200">
                          <a:solidFill>
                            <a:schemeClr val="tx1"/>
                          </a:solidFill>
                          <a:latin typeface="Trebuchet MS"/>
                        </a:defRPr>
                      </a:lvl7pPr>
                      <a:lvl8pPr marL="3200400" algn="l" defTabSz="914400" rtl="0" eaLnBrk="1" latinLnBrk="0" hangingPunct="1">
                        <a:defRPr sz="1800" kern="1200">
                          <a:solidFill>
                            <a:schemeClr val="tx1"/>
                          </a:solidFill>
                          <a:latin typeface="Trebuchet MS"/>
                        </a:defRPr>
                      </a:lvl8pPr>
                      <a:lvl9pPr marL="3657600" algn="l" defTabSz="914400" rtl="0" eaLnBrk="1" latinLnBrk="0" hangingPunct="1">
                        <a:defRPr sz="1800" kern="1200">
                          <a:solidFill>
                            <a:schemeClr val="tx1"/>
                          </a:solidFill>
                          <a:latin typeface="Trebuchet MS"/>
                        </a:defRPr>
                      </a:lvl9pPr>
                    </a:lstStyle>
                    <a:p>
                      <a:pPr>
                        <a:lnSpc>
                          <a:spcPct val="115000"/>
                        </a:lnSpc>
                        <a:spcAft>
                          <a:spcPts val="0"/>
                        </a:spcAft>
                      </a:pPr>
                      <a:r>
                        <a:rPr lang="en-GB" sz="100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 </a:t>
                      </a:r>
                      <a:endParaRPr lang="es-ES"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rebuchet MS"/>
                        </a:defRPr>
                      </a:lvl1pPr>
                      <a:lvl2pPr marL="457200" algn="l" defTabSz="914400" rtl="0" eaLnBrk="1" latinLnBrk="0" hangingPunct="1">
                        <a:defRPr sz="1800" kern="1200">
                          <a:solidFill>
                            <a:schemeClr val="tx1"/>
                          </a:solidFill>
                          <a:latin typeface="Trebuchet MS"/>
                        </a:defRPr>
                      </a:lvl2pPr>
                      <a:lvl3pPr marL="914400" algn="l" defTabSz="914400" rtl="0" eaLnBrk="1" latinLnBrk="0" hangingPunct="1">
                        <a:defRPr sz="1800" kern="1200">
                          <a:solidFill>
                            <a:schemeClr val="tx1"/>
                          </a:solidFill>
                          <a:latin typeface="Trebuchet MS"/>
                        </a:defRPr>
                      </a:lvl3pPr>
                      <a:lvl4pPr marL="1371600" algn="l" defTabSz="914400" rtl="0" eaLnBrk="1" latinLnBrk="0" hangingPunct="1">
                        <a:defRPr sz="1800" kern="1200">
                          <a:solidFill>
                            <a:schemeClr val="tx1"/>
                          </a:solidFill>
                          <a:latin typeface="Trebuchet MS"/>
                        </a:defRPr>
                      </a:lvl4pPr>
                      <a:lvl5pPr marL="1828800" algn="l" defTabSz="914400" rtl="0" eaLnBrk="1" latinLnBrk="0" hangingPunct="1">
                        <a:defRPr sz="1800" kern="1200">
                          <a:solidFill>
                            <a:schemeClr val="tx1"/>
                          </a:solidFill>
                          <a:latin typeface="Trebuchet MS"/>
                        </a:defRPr>
                      </a:lvl5pPr>
                      <a:lvl6pPr marL="2286000" algn="l" defTabSz="914400" rtl="0" eaLnBrk="1" latinLnBrk="0" hangingPunct="1">
                        <a:defRPr sz="1800" kern="1200">
                          <a:solidFill>
                            <a:schemeClr val="tx1"/>
                          </a:solidFill>
                          <a:latin typeface="Trebuchet MS"/>
                        </a:defRPr>
                      </a:lvl6pPr>
                      <a:lvl7pPr marL="2743200" algn="l" defTabSz="914400" rtl="0" eaLnBrk="1" latinLnBrk="0" hangingPunct="1">
                        <a:defRPr sz="1800" kern="1200">
                          <a:solidFill>
                            <a:schemeClr val="tx1"/>
                          </a:solidFill>
                          <a:latin typeface="Trebuchet MS"/>
                        </a:defRPr>
                      </a:lvl7pPr>
                      <a:lvl8pPr marL="3200400" algn="l" defTabSz="914400" rtl="0" eaLnBrk="1" latinLnBrk="0" hangingPunct="1">
                        <a:defRPr sz="1800" kern="1200">
                          <a:solidFill>
                            <a:schemeClr val="tx1"/>
                          </a:solidFill>
                          <a:latin typeface="Trebuchet MS"/>
                        </a:defRPr>
                      </a:lvl8pPr>
                      <a:lvl9pPr marL="3657600" algn="l" defTabSz="914400" rtl="0" eaLnBrk="1" latinLnBrk="0" hangingPunct="1">
                        <a:defRPr sz="1800" kern="1200">
                          <a:solidFill>
                            <a:schemeClr val="tx1"/>
                          </a:solidFill>
                          <a:latin typeface="Trebuchet MS"/>
                        </a:defRPr>
                      </a:lvl9pPr>
                    </a:lstStyle>
                    <a:p>
                      <a:pPr algn="ctr">
                        <a:lnSpc>
                          <a:spcPct val="115000"/>
                        </a:lnSpc>
                        <a:spcAft>
                          <a:spcPts val="0"/>
                        </a:spcAft>
                      </a:pPr>
                      <a:r>
                        <a:rPr lang="en-GB" sz="1000" dirty="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 </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Trebuchet MS"/>
                        </a:defRPr>
                      </a:lvl1pPr>
                      <a:lvl2pPr marL="457200" algn="l" defTabSz="914400" rtl="0" eaLnBrk="1" latinLnBrk="0" hangingPunct="1">
                        <a:defRPr sz="1800" kern="1200">
                          <a:solidFill>
                            <a:schemeClr val="tx1"/>
                          </a:solidFill>
                          <a:latin typeface="Trebuchet MS"/>
                        </a:defRPr>
                      </a:lvl2pPr>
                      <a:lvl3pPr marL="914400" algn="l" defTabSz="914400" rtl="0" eaLnBrk="1" latinLnBrk="0" hangingPunct="1">
                        <a:defRPr sz="1800" kern="1200">
                          <a:solidFill>
                            <a:schemeClr val="tx1"/>
                          </a:solidFill>
                          <a:latin typeface="Trebuchet MS"/>
                        </a:defRPr>
                      </a:lvl3pPr>
                      <a:lvl4pPr marL="1371600" algn="l" defTabSz="914400" rtl="0" eaLnBrk="1" latinLnBrk="0" hangingPunct="1">
                        <a:defRPr sz="1800" kern="1200">
                          <a:solidFill>
                            <a:schemeClr val="tx1"/>
                          </a:solidFill>
                          <a:latin typeface="Trebuchet MS"/>
                        </a:defRPr>
                      </a:lvl4pPr>
                      <a:lvl5pPr marL="1828800" algn="l" defTabSz="914400" rtl="0" eaLnBrk="1" latinLnBrk="0" hangingPunct="1">
                        <a:defRPr sz="1800" kern="1200">
                          <a:solidFill>
                            <a:schemeClr val="tx1"/>
                          </a:solidFill>
                          <a:latin typeface="Trebuchet MS"/>
                        </a:defRPr>
                      </a:lvl5pPr>
                      <a:lvl6pPr marL="2286000" algn="l" defTabSz="914400" rtl="0" eaLnBrk="1" latinLnBrk="0" hangingPunct="1">
                        <a:defRPr sz="1800" kern="1200">
                          <a:solidFill>
                            <a:schemeClr val="tx1"/>
                          </a:solidFill>
                          <a:latin typeface="Trebuchet MS"/>
                        </a:defRPr>
                      </a:lvl6pPr>
                      <a:lvl7pPr marL="2743200" algn="l" defTabSz="914400" rtl="0" eaLnBrk="1" latinLnBrk="0" hangingPunct="1">
                        <a:defRPr sz="1800" kern="1200">
                          <a:solidFill>
                            <a:schemeClr val="tx1"/>
                          </a:solidFill>
                          <a:latin typeface="Trebuchet MS"/>
                        </a:defRPr>
                      </a:lvl7pPr>
                      <a:lvl8pPr marL="3200400" algn="l" defTabSz="914400" rtl="0" eaLnBrk="1" latinLnBrk="0" hangingPunct="1">
                        <a:defRPr sz="1800" kern="1200">
                          <a:solidFill>
                            <a:schemeClr val="tx1"/>
                          </a:solidFill>
                          <a:latin typeface="Trebuchet MS"/>
                        </a:defRPr>
                      </a:lvl8pPr>
                      <a:lvl9pPr marL="3657600" algn="l" defTabSz="914400" rtl="0" eaLnBrk="1" latinLnBrk="0" hangingPunct="1">
                        <a:defRPr sz="1800" kern="1200">
                          <a:solidFill>
                            <a:schemeClr val="tx1"/>
                          </a:solidFill>
                          <a:latin typeface="Trebuchet MS"/>
                        </a:defRPr>
                      </a:lvl9pPr>
                    </a:lstStyle>
                    <a:p>
                      <a:pPr algn="ctr">
                        <a:lnSpc>
                          <a:spcPct val="115000"/>
                        </a:lnSpc>
                        <a:spcAft>
                          <a:spcPts val="0"/>
                        </a:spcAft>
                      </a:pPr>
                      <a:r>
                        <a:rPr lang="en-GB" sz="1200" dirty="0">
                          <a:solidFill>
                            <a:srgbClr val="000000"/>
                          </a:solidFill>
                          <a:effectLst/>
                          <a:latin typeface="Trebuchet MS" panose="020B0603020202020204" pitchFamily="34" charset="0"/>
                          <a:ea typeface="Times New Roman" panose="02020603050405020304" pitchFamily="18" charset="0"/>
                          <a:cs typeface="Arial" panose="020B0604020202020204" pitchFamily="34" charset="0"/>
                        </a:rPr>
                        <a:t> </a:t>
                      </a:r>
                      <a:endParaRPr lang="es-E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71352205"/>
                  </a:ext>
                </a:extLst>
              </a:tr>
            </a:tbl>
          </a:graphicData>
        </a:graphic>
      </p:graphicFrame>
      <p:sp>
        <p:nvSpPr>
          <p:cNvPr id="13" name="TYPE OF LO">
            <a:extLst>
              <a:ext uri="{FF2B5EF4-FFF2-40B4-BE49-F238E27FC236}">
                <a16:creationId xmlns:a16="http://schemas.microsoft.com/office/drawing/2014/main" id="{95441A32-B4AB-2E48-B3B7-5664293BC78B}"/>
              </a:ext>
            </a:extLst>
          </p:cNvPr>
          <p:cNvSpPr/>
          <p:nvPr/>
        </p:nvSpPr>
        <p:spPr>
          <a:xfrm>
            <a:off x="8233442" y="4384994"/>
            <a:ext cx="1730029" cy="646331"/>
          </a:xfrm>
          <a:prstGeom prst="rect">
            <a:avLst/>
          </a:prstGeom>
        </p:spPr>
        <p:txBody>
          <a:bodyPr wrap="square">
            <a:spAutoFit/>
          </a:bodyPr>
          <a:lstStyle/>
          <a:p>
            <a:pPr algn="ctr" eaLnBrk="0" fontAlgn="base" hangingPunct="0">
              <a:spcBef>
                <a:spcPct val="0"/>
              </a:spcBef>
              <a:spcAft>
                <a:spcPct val="0"/>
              </a:spcAft>
            </a:pPr>
            <a:r>
              <a:rPr lang="en-GB" altLang="es-ES" dirty="0">
                <a:solidFill>
                  <a:srgbClr val="5A5A5A">
                    <a:lumMod val="50000"/>
                  </a:srgbClr>
                </a:solidFill>
                <a:latin typeface="Trebuchet MS" pitchFamily="34" charset="0"/>
                <a:ea typeface="Times New Roman" panose="02020603050405020304" pitchFamily="18" charset="0"/>
              </a:rPr>
              <a:t>Responsibility &amp; Autonomy</a:t>
            </a:r>
          </a:p>
        </p:txBody>
      </p:sp>
      <p:sp>
        <p:nvSpPr>
          <p:cNvPr id="14" name="ACTION VERB">
            <a:extLst>
              <a:ext uri="{FF2B5EF4-FFF2-40B4-BE49-F238E27FC236}">
                <a16:creationId xmlns:a16="http://schemas.microsoft.com/office/drawing/2014/main" id="{648B4B3D-7678-7229-795D-10E9529B18FF}"/>
              </a:ext>
            </a:extLst>
          </p:cNvPr>
          <p:cNvSpPr/>
          <p:nvPr/>
        </p:nvSpPr>
        <p:spPr>
          <a:xfrm>
            <a:off x="6571347" y="4576512"/>
            <a:ext cx="1662095" cy="369332"/>
          </a:xfrm>
          <a:prstGeom prst="rect">
            <a:avLst/>
          </a:prstGeom>
        </p:spPr>
        <p:txBody>
          <a:bodyPr wrap="square">
            <a:spAutoFit/>
          </a:bodyPr>
          <a:lstStyle/>
          <a:p>
            <a:pPr algn="ctr" eaLnBrk="0" fontAlgn="base" hangingPunct="0">
              <a:spcBef>
                <a:spcPct val="0"/>
              </a:spcBef>
              <a:spcAft>
                <a:spcPct val="0"/>
              </a:spcAft>
            </a:pPr>
            <a:r>
              <a:rPr lang="en-GB" altLang="es-ES" dirty="0">
                <a:solidFill>
                  <a:srgbClr val="5A5A5A">
                    <a:lumMod val="50000"/>
                  </a:srgbClr>
                </a:solidFill>
                <a:latin typeface="Trebuchet MS" pitchFamily="34" charset="0"/>
                <a:ea typeface="Times New Roman" panose="02020603050405020304" pitchFamily="18" charset="0"/>
              </a:rPr>
              <a:t>COORDINATE</a:t>
            </a:r>
            <a:endParaRPr lang="en-GB" altLang="es-ES" sz="2000" dirty="0">
              <a:solidFill>
                <a:srgbClr val="5A5A5A">
                  <a:lumMod val="50000"/>
                </a:srgbClr>
              </a:solidFill>
              <a:latin typeface="Trebuchet MS" pitchFamily="34" charset="0"/>
              <a:ea typeface="Times New Roman" panose="02020603050405020304" pitchFamily="18" charset="0"/>
            </a:endParaRPr>
          </a:p>
        </p:txBody>
      </p:sp>
      <p:sp>
        <p:nvSpPr>
          <p:cNvPr id="15" name="SCOPE">
            <a:extLst>
              <a:ext uri="{FF2B5EF4-FFF2-40B4-BE49-F238E27FC236}">
                <a16:creationId xmlns:a16="http://schemas.microsoft.com/office/drawing/2014/main" id="{394EBA7F-620F-50DC-5948-3E277F4E96CA}"/>
              </a:ext>
            </a:extLst>
          </p:cNvPr>
          <p:cNvSpPr/>
          <p:nvPr/>
        </p:nvSpPr>
        <p:spPr>
          <a:xfrm>
            <a:off x="4918752" y="3969495"/>
            <a:ext cx="1652595" cy="1477328"/>
          </a:xfrm>
          <a:prstGeom prst="rect">
            <a:avLst/>
          </a:prstGeom>
        </p:spPr>
        <p:txBody>
          <a:bodyPr wrap="square">
            <a:spAutoFit/>
          </a:bodyPr>
          <a:lstStyle/>
          <a:p>
            <a:pPr eaLnBrk="0" fontAlgn="base" hangingPunct="0">
              <a:spcBef>
                <a:spcPct val="0"/>
              </a:spcBef>
              <a:spcAft>
                <a:spcPct val="0"/>
              </a:spcAft>
            </a:pPr>
            <a:r>
              <a:rPr lang="en-US" altLang="es-ES" dirty="0">
                <a:solidFill>
                  <a:srgbClr val="5A5A5A">
                    <a:lumMod val="50000"/>
                  </a:srgbClr>
                </a:solidFill>
                <a:latin typeface="Trebuchet MS" pitchFamily="34" charset="0"/>
                <a:ea typeface="Times New Roman" panose="02020603050405020304" pitchFamily="18" charset="0"/>
              </a:rPr>
              <a:t>Cooperation with other relevant partners and agencies</a:t>
            </a:r>
          </a:p>
        </p:txBody>
      </p:sp>
      <p:sp>
        <p:nvSpPr>
          <p:cNvPr id="16" name="TOPIC">
            <a:extLst>
              <a:ext uri="{FF2B5EF4-FFF2-40B4-BE49-F238E27FC236}">
                <a16:creationId xmlns:a16="http://schemas.microsoft.com/office/drawing/2014/main" id="{D820461D-666E-D301-48DF-ABE26F2AE721}"/>
              </a:ext>
            </a:extLst>
          </p:cNvPr>
          <p:cNvSpPr/>
          <p:nvPr/>
        </p:nvSpPr>
        <p:spPr>
          <a:xfrm>
            <a:off x="2514073" y="4286583"/>
            <a:ext cx="2281012" cy="923330"/>
          </a:xfrm>
          <a:prstGeom prst="rect">
            <a:avLst/>
          </a:prstGeom>
        </p:spPr>
        <p:txBody>
          <a:bodyPr wrap="square">
            <a:spAutoFit/>
          </a:bodyPr>
          <a:lstStyle/>
          <a:p>
            <a:pPr eaLnBrk="0" fontAlgn="base" hangingPunct="0">
              <a:spcBef>
                <a:spcPct val="0"/>
              </a:spcBef>
              <a:spcAft>
                <a:spcPct val="0"/>
              </a:spcAft>
            </a:pPr>
            <a:r>
              <a:rPr lang="es-ES" altLang="es-ES" dirty="0">
                <a:solidFill>
                  <a:srgbClr val="5A5A5A">
                    <a:lumMod val="50000"/>
                  </a:srgbClr>
                </a:solidFill>
                <a:latin typeface="Trebuchet MS" pitchFamily="34" charset="0"/>
                <a:ea typeface="Times New Roman" panose="02020603050405020304" pitchFamily="18" charset="0"/>
              </a:rPr>
              <a:t>- </a:t>
            </a:r>
            <a:r>
              <a:rPr lang="en-US" altLang="es-ES" dirty="0">
                <a:solidFill>
                  <a:srgbClr val="5A5A5A">
                    <a:lumMod val="50000"/>
                  </a:srgbClr>
                </a:solidFill>
                <a:latin typeface="Trebuchet MS" pitchFamily="34" charset="0"/>
                <a:ea typeface="Times New Roman" panose="02020603050405020304" pitchFamily="18" charset="0"/>
              </a:rPr>
              <a:t>Maritime border surveillance incidents</a:t>
            </a:r>
          </a:p>
          <a:p>
            <a:pPr eaLnBrk="0" fontAlgn="base" hangingPunct="0">
              <a:spcBef>
                <a:spcPct val="0"/>
              </a:spcBef>
              <a:spcAft>
                <a:spcPct val="0"/>
              </a:spcAft>
            </a:pPr>
            <a:r>
              <a:rPr lang="en-US" altLang="es-ES" dirty="0">
                <a:solidFill>
                  <a:srgbClr val="5A5A5A">
                    <a:lumMod val="50000"/>
                  </a:srgbClr>
                </a:solidFill>
                <a:latin typeface="Trebuchet MS" pitchFamily="34" charset="0"/>
                <a:ea typeface="Times New Roman" panose="02020603050405020304" pitchFamily="18" charset="0"/>
              </a:rPr>
              <a:t>- SAR emergencies</a:t>
            </a:r>
          </a:p>
        </p:txBody>
      </p:sp>
      <p:sp>
        <p:nvSpPr>
          <p:cNvPr id="17" name="LO">
            <a:extLst>
              <a:ext uri="{FF2B5EF4-FFF2-40B4-BE49-F238E27FC236}">
                <a16:creationId xmlns:a16="http://schemas.microsoft.com/office/drawing/2014/main" id="{F2F1F623-8F85-0F0B-C98F-5B569843464C}"/>
              </a:ext>
            </a:extLst>
          </p:cNvPr>
          <p:cNvSpPr txBox="1"/>
          <p:nvPr/>
        </p:nvSpPr>
        <p:spPr>
          <a:xfrm>
            <a:off x="2570729" y="1493814"/>
            <a:ext cx="7392742" cy="1015663"/>
          </a:xfrm>
          <a:prstGeom prst="rect">
            <a:avLst/>
          </a:prstGeom>
          <a:noFill/>
          <a:ln>
            <a:noFill/>
          </a:ln>
        </p:spPr>
        <p:txBody>
          <a:bodyPr wrap="square" rtlCol="0">
            <a:spAutoFit/>
          </a:bodyPr>
          <a:lstStyle/>
          <a:p>
            <a:pPr eaLnBrk="0" fontAlgn="base" hangingPunct="0">
              <a:spcBef>
                <a:spcPct val="0"/>
              </a:spcBef>
              <a:spcAft>
                <a:spcPct val="0"/>
              </a:spcAft>
            </a:pPr>
            <a:r>
              <a:rPr lang="en-US" sz="2000" dirty="0">
                <a:solidFill>
                  <a:srgbClr val="5A5A5A">
                    <a:lumMod val="50000"/>
                  </a:srgbClr>
                </a:solidFill>
                <a:latin typeface="Trebuchet MS" pitchFamily="34" charset="0"/>
                <a:ea typeface="Times New Roman" panose="02020603050405020304" pitchFamily="18" charset="0"/>
                <a:cs typeface="Arial" panose="020B0604020202020204" pitchFamily="34" charset="0"/>
              </a:rPr>
              <a:t>COORDINATE an effective </a:t>
            </a:r>
            <a:r>
              <a:rPr lang="es-ES" sz="2000" dirty="0">
                <a:solidFill>
                  <a:srgbClr val="5A5A5A">
                    <a:lumMod val="50000"/>
                  </a:srgbClr>
                </a:solidFill>
                <a:latin typeface="Trebuchet MS" pitchFamily="34" charset="0"/>
                <a:ea typeface="Times New Roman" panose="02020603050405020304" pitchFamily="18" charset="0"/>
                <a:cs typeface="Arial" panose="020B0604020202020204" pitchFamily="34" charset="0"/>
              </a:rPr>
              <a:t>response  to </a:t>
            </a:r>
            <a:r>
              <a:rPr lang="es-ES" sz="2000" u="sng" dirty="0">
                <a:solidFill>
                  <a:srgbClr val="5A5A5A">
                    <a:lumMod val="50000"/>
                  </a:srgbClr>
                </a:solidFill>
                <a:latin typeface="Trebuchet MS" pitchFamily="34" charset="0"/>
                <a:ea typeface="Times New Roman" panose="02020603050405020304" pitchFamily="18" charset="0"/>
                <a:cs typeface="Arial" panose="020B0604020202020204" pitchFamily="34" charset="0"/>
              </a:rPr>
              <a:t>m</a:t>
            </a:r>
            <a:r>
              <a:rPr lang="en-US" altLang="es-ES" sz="2000" u="sng" dirty="0">
                <a:solidFill>
                  <a:srgbClr val="5A5A5A">
                    <a:lumMod val="50000"/>
                  </a:srgbClr>
                </a:solidFill>
                <a:latin typeface="Trebuchet MS" pitchFamily="34" charset="0"/>
                <a:ea typeface="Times New Roman" panose="02020603050405020304" pitchFamily="18" charset="0"/>
              </a:rPr>
              <a:t>aritime border surveillance incidents</a:t>
            </a:r>
            <a:r>
              <a:rPr lang="es-ES" altLang="es-ES" sz="2000" u="sng" dirty="0">
                <a:solidFill>
                  <a:srgbClr val="5A5A5A">
                    <a:lumMod val="50000"/>
                  </a:srgbClr>
                </a:solidFill>
                <a:latin typeface="Trebuchet MS" pitchFamily="34" charset="0"/>
                <a:ea typeface="Times New Roman" panose="02020603050405020304" pitchFamily="18" charset="0"/>
              </a:rPr>
              <a:t> and SAR</a:t>
            </a:r>
            <a:r>
              <a:rPr lang="en-US" altLang="es-ES" sz="2000" u="sng" dirty="0">
                <a:solidFill>
                  <a:srgbClr val="5A5A5A">
                    <a:lumMod val="50000"/>
                  </a:srgbClr>
                </a:solidFill>
                <a:latin typeface="Trebuchet MS" pitchFamily="34" charset="0"/>
                <a:ea typeface="Times New Roman" panose="02020603050405020304" pitchFamily="18" charset="0"/>
              </a:rPr>
              <a:t> emergencies</a:t>
            </a:r>
            <a:r>
              <a:rPr lang="es-ES" sz="2000" dirty="0">
                <a:solidFill>
                  <a:srgbClr val="5A5A5A">
                    <a:lumMod val="50000"/>
                  </a:srgbClr>
                </a:solidFill>
                <a:latin typeface="Trebuchet MS" pitchFamily="34" charset="0"/>
                <a:ea typeface="Times New Roman" panose="02020603050405020304" pitchFamily="18" charset="0"/>
                <a:cs typeface="Arial" panose="020B0604020202020204" pitchFamily="34" charset="0"/>
              </a:rPr>
              <a:t> </a:t>
            </a:r>
            <a:r>
              <a:rPr lang="en-US" sz="2000" dirty="0">
                <a:solidFill>
                  <a:srgbClr val="5A5A5A">
                    <a:lumMod val="50000"/>
                  </a:srgbClr>
                </a:solidFill>
                <a:highlight>
                  <a:srgbClr val="FFFF00"/>
                </a:highlight>
                <a:latin typeface="Trebuchet MS" pitchFamily="34" charset="0"/>
                <a:ea typeface="Times New Roman" panose="02020603050405020304" pitchFamily="18" charset="0"/>
                <a:cs typeface="Arial" panose="020B0604020202020204" pitchFamily="34" charset="0"/>
              </a:rPr>
              <a:t>in cooperation with other relevant partners and agencies</a:t>
            </a:r>
            <a:r>
              <a:rPr lang="en-US" sz="2000" dirty="0">
                <a:solidFill>
                  <a:srgbClr val="5A5A5A">
                    <a:lumMod val="50000"/>
                  </a:srgbClr>
                </a:solidFill>
                <a:latin typeface="Trebuchet MS" pitchFamily="34" charset="0"/>
                <a:ea typeface="Times New Roman" panose="02020603050405020304" pitchFamily="18" charset="0"/>
                <a:cs typeface="Arial" panose="020B0604020202020204" pitchFamily="34" charset="0"/>
              </a:rPr>
              <a:t>.</a:t>
            </a:r>
            <a:endParaRPr lang="en-US" altLang="es-ES" sz="2000" dirty="0">
              <a:solidFill>
                <a:srgbClr val="5A5A5A">
                  <a:lumMod val="50000"/>
                </a:srgbClr>
              </a:solidFill>
              <a:highlight>
                <a:srgbClr val="FFFF00"/>
              </a:highlight>
              <a:latin typeface="Trebuchet MS" pitchFamily="34" charset="0"/>
              <a:ea typeface="Times New Roman" panose="02020603050405020304" pitchFamily="18" charset="0"/>
            </a:endParaRPr>
          </a:p>
        </p:txBody>
      </p:sp>
      <p:pic>
        <p:nvPicPr>
          <p:cNvPr id="18" name="Grafik 17">
            <a:extLst>
              <a:ext uri="{FF2B5EF4-FFF2-40B4-BE49-F238E27FC236}">
                <a16:creationId xmlns:a16="http://schemas.microsoft.com/office/drawing/2014/main" id="{C876CBE7-7AB7-145F-63A0-C53A42E313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3671" y="1868327"/>
            <a:ext cx="1923450" cy="1282300"/>
          </a:xfrm>
          <a:prstGeom prst="rect">
            <a:avLst/>
          </a:prstGeom>
        </p:spPr>
      </p:pic>
      <p:sp>
        <p:nvSpPr>
          <p:cNvPr id="19" name="Foliennummernplatzhalter 7">
            <a:extLst>
              <a:ext uri="{FF2B5EF4-FFF2-40B4-BE49-F238E27FC236}">
                <a16:creationId xmlns:a16="http://schemas.microsoft.com/office/drawing/2014/main" id="{049B66A5-6578-9D8A-B022-EFE23C85C427}"/>
              </a:ext>
            </a:extLst>
          </p:cNvPr>
          <p:cNvSpPr>
            <a:spLocks noGrp="1"/>
          </p:cNvSpPr>
          <p:nvPr>
            <p:ph type="sldNum" sz="quarter" idx="12"/>
          </p:nvPr>
        </p:nvSpPr>
        <p:spPr>
          <a:xfrm>
            <a:off x="8610600" y="6356350"/>
            <a:ext cx="2743200" cy="365125"/>
          </a:xfrm>
        </p:spPr>
        <p:txBody>
          <a:bodyPr/>
          <a:lstStyle/>
          <a:p>
            <a:fld id="{B0A3DA51-693F-4574-80B3-687BF79E45F7}" type="slidenum">
              <a:rPr lang="de-DE" smtClean="0"/>
              <a:t>9</a:t>
            </a:fld>
            <a:r>
              <a:rPr lang="de-DE" dirty="0"/>
              <a:t>/14</a:t>
            </a:r>
          </a:p>
        </p:txBody>
      </p:sp>
    </p:spTree>
    <p:extLst>
      <p:ext uri="{BB962C8B-B14F-4D97-AF65-F5344CB8AC3E}">
        <p14:creationId xmlns:p14="http://schemas.microsoft.com/office/powerpoint/2010/main" val="139641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up)">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wipe(up)">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71C67A54-4953-AB54-31A3-9687C3A77B14}"/>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371599" y="609600"/>
            <a:ext cx="9138285" cy="5200650"/>
          </a:xfrm>
          <a:prstGeom prst="rect">
            <a:avLst/>
          </a:prstGeom>
        </p:spPr>
      </p:pic>
      <p:sp>
        <p:nvSpPr>
          <p:cNvPr id="6" name="Foliennummernplatzhalter 7">
            <a:extLst>
              <a:ext uri="{FF2B5EF4-FFF2-40B4-BE49-F238E27FC236}">
                <a16:creationId xmlns:a16="http://schemas.microsoft.com/office/drawing/2014/main" id="{E9EBF7CB-2707-96A1-41AE-35D086F7EDCC}"/>
              </a:ext>
            </a:extLst>
          </p:cNvPr>
          <p:cNvSpPr>
            <a:spLocks noGrp="1"/>
          </p:cNvSpPr>
          <p:nvPr>
            <p:ph type="sldNum" sz="quarter" idx="12"/>
          </p:nvPr>
        </p:nvSpPr>
        <p:spPr>
          <a:xfrm>
            <a:off x="8610600" y="6356350"/>
            <a:ext cx="2743200" cy="365125"/>
          </a:xfrm>
        </p:spPr>
        <p:txBody>
          <a:bodyPr/>
          <a:lstStyle/>
          <a:p>
            <a:fld id="{B0A3DA51-693F-4574-80B3-687BF79E45F7}" type="slidenum">
              <a:rPr lang="de-DE" smtClean="0"/>
              <a:t>10</a:t>
            </a:fld>
            <a:r>
              <a:rPr lang="de-DE" dirty="0"/>
              <a:t>/14</a:t>
            </a:r>
          </a:p>
        </p:txBody>
      </p:sp>
    </p:spTree>
    <p:extLst>
      <p:ext uri="{BB962C8B-B14F-4D97-AF65-F5344CB8AC3E}">
        <p14:creationId xmlns:p14="http://schemas.microsoft.com/office/powerpoint/2010/main" val="1715415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20B37BBE-26DE-47BD-DDE8-4B996FFFBE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610" y="1583930"/>
            <a:ext cx="5370195" cy="2617548"/>
          </a:xfrm>
          <a:prstGeom prst="rect">
            <a:avLst/>
          </a:prstGeom>
        </p:spPr>
      </p:pic>
      <p:grpSp>
        <p:nvGrpSpPr>
          <p:cNvPr id="12" name="Gruppieren 11">
            <a:extLst>
              <a:ext uri="{FF2B5EF4-FFF2-40B4-BE49-F238E27FC236}">
                <a16:creationId xmlns:a16="http://schemas.microsoft.com/office/drawing/2014/main" id="{22ABCDB3-4A2A-8CEF-9C5D-2C981FD0FD2B}"/>
              </a:ext>
            </a:extLst>
          </p:cNvPr>
          <p:cNvGrpSpPr/>
          <p:nvPr/>
        </p:nvGrpSpPr>
        <p:grpSpPr>
          <a:xfrm>
            <a:off x="3191413" y="1029531"/>
            <a:ext cx="4226243" cy="5276139"/>
            <a:chOff x="4062412" y="452139"/>
            <a:chExt cx="6309360" cy="6309360"/>
          </a:xfrm>
        </p:grpSpPr>
        <p:pic>
          <p:nvPicPr>
            <p:cNvPr id="5" name="Grafik 4">
              <a:extLst>
                <a:ext uri="{FF2B5EF4-FFF2-40B4-BE49-F238E27FC236}">
                  <a16:creationId xmlns:a16="http://schemas.microsoft.com/office/drawing/2014/main" id="{0025E8CB-2E32-529B-C665-180933DE5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2412" y="452139"/>
              <a:ext cx="6309360" cy="6309360"/>
            </a:xfrm>
            <a:prstGeom prst="rect">
              <a:avLst/>
            </a:prstGeom>
          </p:spPr>
        </p:pic>
        <p:sp>
          <p:nvSpPr>
            <p:cNvPr id="7" name="Textfeld 6">
              <a:extLst>
                <a:ext uri="{FF2B5EF4-FFF2-40B4-BE49-F238E27FC236}">
                  <a16:creationId xmlns:a16="http://schemas.microsoft.com/office/drawing/2014/main" id="{5AB9B137-8760-EEFA-503A-13A3DE14DA7F}"/>
                </a:ext>
              </a:extLst>
            </p:cNvPr>
            <p:cNvSpPr txBox="1"/>
            <p:nvPr/>
          </p:nvSpPr>
          <p:spPr>
            <a:xfrm>
              <a:off x="5794057" y="5390198"/>
              <a:ext cx="1555433" cy="1015663"/>
            </a:xfrm>
            <a:prstGeom prst="rect">
              <a:avLst/>
            </a:prstGeom>
            <a:noFill/>
          </p:spPr>
          <p:txBody>
            <a:bodyPr wrap="square" rtlCol="0">
              <a:spAutoFit/>
            </a:bodyPr>
            <a:lstStyle/>
            <a:p>
              <a:r>
                <a:rPr lang="de-DE" sz="6000" dirty="0">
                  <a:solidFill>
                    <a:schemeClr val="bg1"/>
                  </a:solidFill>
                </a:rPr>
                <a:t>AS</a:t>
              </a:r>
              <a:endParaRPr lang="en-US" sz="4800" dirty="0">
                <a:solidFill>
                  <a:schemeClr val="bg1"/>
                </a:solidFill>
              </a:endParaRPr>
            </a:p>
          </p:txBody>
        </p:sp>
        <p:sp>
          <p:nvSpPr>
            <p:cNvPr id="6" name="Textfeld 5">
              <a:extLst>
                <a:ext uri="{FF2B5EF4-FFF2-40B4-BE49-F238E27FC236}">
                  <a16:creationId xmlns:a16="http://schemas.microsoft.com/office/drawing/2014/main" id="{4DC268E8-7078-C067-DCCD-ACD08863A944}"/>
                </a:ext>
              </a:extLst>
            </p:cNvPr>
            <p:cNvSpPr txBox="1"/>
            <p:nvPr/>
          </p:nvSpPr>
          <p:spPr>
            <a:xfrm>
              <a:off x="6606063" y="452139"/>
              <a:ext cx="1634490" cy="1015663"/>
            </a:xfrm>
            <a:prstGeom prst="rect">
              <a:avLst/>
            </a:prstGeom>
            <a:noFill/>
          </p:spPr>
          <p:txBody>
            <a:bodyPr wrap="square" rtlCol="0">
              <a:spAutoFit/>
            </a:bodyPr>
            <a:lstStyle/>
            <a:p>
              <a:r>
                <a:rPr lang="de-DE" sz="6000" dirty="0">
                  <a:solidFill>
                    <a:schemeClr val="bg1"/>
                  </a:solidFill>
                </a:rPr>
                <a:t>LS</a:t>
              </a:r>
              <a:endParaRPr lang="en-US" sz="4800" dirty="0">
                <a:solidFill>
                  <a:schemeClr val="bg1"/>
                </a:solidFill>
              </a:endParaRPr>
            </a:p>
          </p:txBody>
        </p:sp>
      </p:grpSp>
      <p:pic>
        <p:nvPicPr>
          <p:cNvPr id="8" name="Grafik 7">
            <a:extLst>
              <a:ext uri="{FF2B5EF4-FFF2-40B4-BE49-F238E27FC236}">
                <a16:creationId xmlns:a16="http://schemas.microsoft.com/office/drawing/2014/main" id="{58BA20A3-FBFA-5C5E-B397-C462033040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5998" y="4885907"/>
            <a:ext cx="2137968" cy="1419763"/>
          </a:xfrm>
          <a:prstGeom prst="rect">
            <a:avLst/>
          </a:prstGeom>
        </p:spPr>
      </p:pic>
      <p:grpSp>
        <p:nvGrpSpPr>
          <p:cNvPr id="11" name="Gruppieren 10">
            <a:extLst>
              <a:ext uri="{FF2B5EF4-FFF2-40B4-BE49-F238E27FC236}">
                <a16:creationId xmlns:a16="http://schemas.microsoft.com/office/drawing/2014/main" id="{99505EF2-6615-DBDD-CB49-F343B89CC050}"/>
              </a:ext>
            </a:extLst>
          </p:cNvPr>
          <p:cNvGrpSpPr/>
          <p:nvPr/>
        </p:nvGrpSpPr>
        <p:grpSpPr>
          <a:xfrm rot="20134961">
            <a:off x="3172755" y="2987776"/>
            <a:ext cx="3371872" cy="2253747"/>
            <a:chOff x="6165964" y="1667234"/>
            <a:chExt cx="5450800" cy="4509974"/>
          </a:xfrm>
        </p:grpSpPr>
        <p:sp>
          <p:nvSpPr>
            <p:cNvPr id="9" name="Denkblase: wolkenförmig 8">
              <a:extLst>
                <a:ext uri="{FF2B5EF4-FFF2-40B4-BE49-F238E27FC236}">
                  <a16:creationId xmlns:a16="http://schemas.microsoft.com/office/drawing/2014/main" id="{49C8A9FA-464C-6B7B-934C-593464971D18}"/>
                </a:ext>
              </a:extLst>
            </p:cNvPr>
            <p:cNvSpPr/>
            <p:nvPr/>
          </p:nvSpPr>
          <p:spPr>
            <a:xfrm rot="1740037">
              <a:off x="6165964" y="1667234"/>
              <a:ext cx="5450800" cy="4509974"/>
            </a:xfrm>
            <a:prstGeom prst="cloudCallout">
              <a:avLst>
                <a:gd name="adj1" fmla="val -90967"/>
                <a:gd name="adj2" fmla="val 53715"/>
              </a:avLst>
            </a:prstGeom>
            <a:solidFill>
              <a:srgbClr val="6F6F74"/>
            </a:solidFill>
            <a:ln w="13970" cap="flat" cmpd="sng" algn="ctr">
              <a:solidFill>
                <a:srgbClr val="6F6F74">
                  <a:shade val="1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Century Schoolbook" panose="02040604050505020304"/>
                <a:ea typeface="+mn-ea"/>
                <a:cs typeface="+mn-cs"/>
              </a:endParaRPr>
            </a:p>
          </p:txBody>
        </p:sp>
        <p:pic>
          <p:nvPicPr>
            <p:cNvPr id="10" name="Picture 2" descr="Baden, Schmetterling, Schwimmbad">
              <a:extLst>
                <a:ext uri="{FF2B5EF4-FFF2-40B4-BE49-F238E27FC236}">
                  <a16:creationId xmlns:a16="http://schemas.microsoft.com/office/drawing/2014/main" id="{8811F7AC-A718-FD18-16A3-30F208E74F91}"/>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a:stretch/>
          </p:blipFill>
          <p:spPr bwMode="auto">
            <a:xfrm>
              <a:off x="7116129" y="2654162"/>
              <a:ext cx="3084161" cy="1576864"/>
            </a:xfrm>
            <a:prstGeom prst="rect">
              <a:avLst/>
            </a:prstGeom>
            <a:noFill/>
            <a:extLst>
              <a:ext uri="{909E8E84-426E-40DD-AFC4-6F175D3DCCD1}">
                <a14:hiddenFill xmlns:a14="http://schemas.microsoft.com/office/drawing/2010/main">
                  <a:solidFill>
                    <a:srgbClr val="FFFFFF"/>
                  </a:solidFill>
                </a14:hiddenFill>
              </a:ext>
            </a:extLst>
          </p:spPr>
        </p:pic>
      </p:grpSp>
      <p:pic>
        <p:nvPicPr>
          <p:cNvPr id="13" name="Grafik 12">
            <a:extLst>
              <a:ext uri="{FF2B5EF4-FFF2-40B4-BE49-F238E27FC236}">
                <a16:creationId xmlns:a16="http://schemas.microsoft.com/office/drawing/2014/main" id="{8ABEBAF4-B110-4883-76DC-EEE311C4D92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58294" y="1758086"/>
            <a:ext cx="2562984" cy="3841475"/>
          </a:xfrm>
          <a:prstGeom prst="rect">
            <a:avLst/>
          </a:prstGeom>
        </p:spPr>
      </p:pic>
      <p:sp>
        <p:nvSpPr>
          <p:cNvPr id="14" name="Sprechblase: rechteckig 13">
            <a:extLst>
              <a:ext uri="{FF2B5EF4-FFF2-40B4-BE49-F238E27FC236}">
                <a16:creationId xmlns:a16="http://schemas.microsoft.com/office/drawing/2014/main" id="{E9BA51C1-D91B-9E23-3621-692659382728}"/>
              </a:ext>
            </a:extLst>
          </p:cNvPr>
          <p:cNvSpPr/>
          <p:nvPr/>
        </p:nvSpPr>
        <p:spPr>
          <a:xfrm>
            <a:off x="8824879" y="165033"/>
            <a:ext cx="3058511" cy="1418897"/>
          </a:xfrm>
          <a:prstGeom prst="wedgeRectCallout">
            <a:avLst>
              <a:gd name="adj1" fmla="val -10331"/>
              <a:gd name="adj2" fmla="val 178657"/>
            </a:avLst>
          </a:prstGeom>
          <a:solidFill>
            <a:srgbClr val="6F6F74"/>
          </a:solidFill>
          <a:ln w="13970" cap="flat" cmpd="sng" algn="ctr">
            <a:solidFill>
              <a:srgbClr val="6F6F74">
                <a:shade val="15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de-DE" sz="3600" b="0" i="0" u="none" strike="noStrike" kern="0" cap="none" spc="0" normalizeH="0" baseline="0" noProof="0" dirty="0" err="1">
                <a:ln>
                  <a:noFill/>
                </a:ln>
                <a:solidFill>
                  <a:srgbClr val="FFFFFF"/>
                </a:solidFill>
                <a:effectLst/>
                <a:uLnTx/>
                <a:uFillTx/>
                <a:latin typeface="Century Schoolbook" panose="02040604050505020304"/>
                <a:ea typeface="+mn-ea"/>
                <a:cs typeface="+mn-cs"/>
              </a:rPr>
              <a:t>Firing</a:t>
            </a:r>
            <a:r>
              <a:rPr kumimoji="0" lang="de-DE" sz="3600" b="0" i="0" u="none" strike="noStrike" kern="0" cap="none" spc="0" normalizeH="0" baseline="0" noProof="0" dirty="0">
                <a:ln>
                  <a:noFill/>
                </a:ln>
                <a:solidFill>
                  <a:srgbClr val="FFFFFF"/>
                </a:solidFill>
                <a:effectLst/>
                <a:uLnTx/>
                <a:uFillTx/>
                <a:latin typeface="Century Schoolbook" panose="02040604050505020304"/>
                <a:ea typeface="+mn-ea"/>
                <a:cs typeface="+mn-cs"/>
              </a:rPr>
              <a:t> Skills Test???</a:t>
            </a:r>
            <a:endParaRPr kumimoji="0" lang="en-US" sz="3600" b="0" i="0" u="none" strike="noStrike" kern="0" cap="none" spc="0" normalizeH="0" baseline="0" noProof="0" dirty="0">
              <a:ln>
                <a:noFill/>
              </a:ln>
              <a:solidFill>
                <a:srgbClr val="FFFFFF"/>
              </a:solidFill>
              <a:effectLst/>
              <a:uLnTx/>
              <a:uFillTx/>
              <a:latin typeface="Century Schoolbook" panose="02040604050505020304"/>
              <a:ea typeface="+mn-ea"/>
              <a:cs typeface="+mn-cs"/>
            </a:endParaRPr>
          </a:p>
        </p:txBody>
      </p:sp>
      <p:sp>
        <p:nvSpPr>
          <p:cNvPr id="15" name="Foliennummernplatzhalter 7">
            <a:extLst>
              <a:ext uri="{FF2B5EF4-FFF2-40B4-BE49-F238E27FC236}">
                <a16:creationId xmlns:a16="http://schemas.microsoft.com/office/drawing/2014/main" id="{825B22CB-A0D1-4375-7A97-43F23BDDA677}"/>
              </a:ext>
            </a:extLst>
          </p:cNvPr>
          <p:cNvSpPr>
            <a:spLocks noGrp="1"/>
          </p:cNvSpPr>
          <p:nvPr>
            <p:ph type="sldNum" sz="quarter" idx="12"/>
          </p:nvPr>
        </p:nvSpPr>
        <p:spPr>
          <a:xfrm>
            <a:off x="8610600" y="6356350"/>
            <a:ext cx="2743200" cy="365125"/>
          </a:xfrm>
        </p:spPr>
        <p:txBody>
          <a:bodyPr/>
          <a:lstStyle/>
          <a:p>
            <a:fld id="{B0A3DA51-693F-4574-80B3-687BF79E45F7}" type="slidenum">
              <a:rPr lang="de-DE" smtClean="0"/>
              <a:t>11</a:t>
            </a:fld>
            <a:r>
              <a:rPr lang="de-DE" dirty="0"/>
              <a:t>/14</a:t>
            </a:r>
          </a:p>
        </p:txBody>
      </p:sp>
    </p:spTree>
    <p:extLst>
      <p:ext uri="{BB962C8B-B14F-4D97-AF65-F5344CB8AC3E}">
        <p14:creationId xmlns:p14="http://schemas.microsoft.com/office/powerpoint/2010/main" val="38631530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314F5222-9EEC-6454-2166-3289559D9C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7104" y="441434"/>
            <a:ext cx="5225862" cy="4099035"/>
          </a:xfrm>
          <a:prstGeom prst="rect">
            <a:avLst/>
          </a:prstGeom>
        </p:spPr>
      </p:pic>
      <p:graphicFrame>
        <p:nvGraphicFramePr>
          <p:cNvPr id="5" name="Diagramm 4">
            <a:extLst>
              <a:ext uri="{FF2B5EF4-FFF2-40B4-BE49-F238E27FC236}">
                <a16:creationId xmlns:a16="http://schemas.microsoft.com/office/drawing/2014/main" id="{E117E88E-A7B2-F707-4756-86B086406E4B}"/>
              </a:ext>
            </a:extLst>
          </p:cNvPr>
          <p:cNvGraphicFramePr/>
          <p:nvPr>
            <p:extLst>
              <p:ext uri="{D42A27DB-BD31-4B8C-83A1-F6EECF244321}">
                <p14:modId xmlns:p14="http://schemas.microsoft.com/office/powerpoint/2010/main" val="2071988631"/>
              </p:ext>
            </p:extLst>
          </p:nvPr>
        </p:nvGraphicFramePr>
        <p:xfrm>
          <a:off x="289034" y="1021985"/>
          <a:ext cx="7616497" cy="481403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6" name="Grafik 5">
            <a:extLst>
              <a:ext uri="{FF2B5EF4-FFF2-40B4-BE49-F238E27FC236}">
                <a16:creationId xmlns:a16="http://schemas.microsoft.com/office/drawing/2014/main" id="{2F19588B-1EAF-5C77-54A2-9B885DBEF6D2}"/>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48449" y="4297323"/>
            <a:ext cx="3490951" cy="1781839"/>
          </a:xfrm>
          <a:prstGeom prst="rect">
            <a:avLst/>
          </a:prstGeom>
        </p:spPr>
      </p:pic>
      <p:sp>
        <p:nvSpPr>
          <p:cNvPr id="7" name="Foliennummernplatzhalter 7">
            <a:extLst>
              <a:ext uri="{FF2B5EF4-FFF2-40B4-BE49-F238E27FC236}">
                <a16:creationId xmlns:a16="http://schemas.microsoft.com/office/drawing/2014/main" id="{52B6E1AB-B74A-0999-9796-113385750CBE}"/>
              </a:ext>
            </a:extLst>
          </p:cNvPr>
          <p:cNvSpPr>
            <a:spLocks noGrp="1"/>
          </p:cNvSpPr>
          <p:nvPr>
            <p:ph type="sldNum" sz="quarter" idx="12"/>
          </p:nvPr>
        </p:nvSpPr>
        <p:spPr>
          <a:xfrm>
            <a:off x="8610600" y="6356350"/>
            <a:ext cx="2743200" cy="365125"/>
          </a:xfrm>
        </p:spPr>
        <p:txBody>
          <a:bodyPr/>
          <a:lstStyle/>
          <a:p>
            <a:fld id="{B0A3DA51-693F-4574-80B3-687BF79E45F7}" type="slidenum">
              <a:rPr lang="de-DE" smtClean="0"/>
              <a:t>12</a:t>
            </a:fld>
            <a:r>
              <a:rPr lang="de-DE" dirty="0"/>
              <a:t>/14</a:t>
            </a:r>
          </a:p>
        </p:txBody>
      </p:sp>
    </p:spTree>
    <p:extLst>
      <p:ext uri="{BB962C8B-B14F-4D97-AF65-F5344CB8AC3E}">
        <p14:creationId xmlns:p14="http://schemas.microsoft.com/office/powerpoint/2010/main" val="42442284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Arrow Connector 6">
            <a:extLst>
              <a:ext uri="{FF2B5EF4-FFF2-40B4-BE49-F238E27FC236}">
                <a16:creationId xmlns:a16="http://schemas.microsoft.com/office/drawing/2014/main" id="{6A55037F-AC2A-4243-C8DB-E6E029AF37DB}"/>
              </a:ext>
            </a:extLst>
          </p:cNvPr>
          <p:cNvCxnSpPr/>
          <p:nvPr/>
        </p:nvCxnSpPr>
        <p:spPr>
          <a:xfrm>
            <a:off x="4581236" y="1052632"/>
            <a:ext cx="4320480" cy="5401793"/>
          </a:xfrm>
          <a:prstGeom prst="straightConnector1">
            <a:avLst/>
          </a:prstGeom>
          <a:noFill/>
          <a:ln w="6350" cap="flat" cmpd="sng" algn="ctr">
            <a:solidFill>
              <a:srgbClr val="003399"/>
            </a:solidFill>
            <a:prstDash val="solid"/>
            <a:miter lim="800000"/>
            <a:tailEnd type="triangle"/>
          </a:ln>
          <a:effectLst/>
        </p:spPr>
      </p:cxnSp>
      <p:cxnSp>
        <p:nvCxnSpPr>
          <p:cNvPr id="5" name="Straight Arrow Connector 8">
            <a:extLst>
              <a:ext uri="{FF2B5EF4-FFF2-40B4-BE49-F238E27FC236}">
                <a16:creationId xmlns:a16="http://schemas.microsoft.com/office/drawing/2014/main" id="{C331B771-D134-023A-2A97-DD2A97141E0C}"/>
              </a:ext>
            </a:extLst>
          </p:cNvPr>
          <p:cNvCxnSpPr/>
          <p:nvPr/>
        </p:nvCxnSpPr>
        <p:spPr>
          <a:xfrm flipH="1">
            <a:off x="260756" y="1052632"/>
            <a:ext cx="4320480" cy="5401793"/>
          </a:xfrm>
          <a:prstGeom prst="straightConnector1">
            <a:avLst/>
          </a:prstGeom>
          <a:noFill/>
          <a:ln w="6350" cap="flat" cmpd="sng" algn="ctr">
            <a:solidFill>
              <a:srgbClr val="003399"/>
            </a:solidFill>
            <a:prstDash val="solid"/>
            <a:miter lim="800000"/>
            <a:tailEnd type="triangle"/>
          </a:ln>
          <a:effectLst/>
        </p:spPr>
      </p:cxnSp>
      <p:sp>
        <p:nvSpPr>
          <p:cNvPr id="6" name="Rectangle 10">
            <a:extLst>
              <a:ext uri="{FF2B5EF4-FFF2-40B4-BE49-F238E27FC236}">
                <a16:creationId xmlns:a16="http://schemas.microsoft.com/office/drawing/2014/main" id="{284B672B-3964-E033-1D9E-6C78184CA25F}"/>
              </a:ext>
            </a:extLst>
          </p:cNvPr>
          <p:cNvSpPr/>
          <p:nvPr/>
        </p:nvSpPr>
        <p:spPr>
          <a:xfrm>
            <a:off x="3009957" y="1362975"/>
            <a:ext cx="3099212" cy="985334"/>
          </a:xfrm>
          <a:prstGeom prst="rect">
            <a:avLst/>
          </a:prstGeom>
          <a:solidFill>
            <a:srgbClr val="003399"/>
          </a:solidFill>
          <a:ln w="12700" cap="flat" cmpd="sng" algn="ctr">
            <a:solidFill>
              <a:srgbClr val="00339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3000" b="0" i="0" u="none" strike="noStrike" kern="0" cap="none" spc="0" normalizeH="0" baseline="0" noProof="0" dirty="0">
                <a:ln>
                  <a:noFill/>
                </a:ln>
                <a:solidFill>
                  <a:prstClr val="white"/>
                </a:solidFill>
                <a:effectLst/>
                <a:uLnTx/>
                <a:uFillTx/>
                <a:latin typeface="Calibri" panose="020F0502020204030204"/>
                <a:ea typeface="+mn-ea"/>
                <a:cs typeface="+mn-cs"/>
              </a:rPr>
              <a:t>SQFCGF</a:t>
            </a:r>
            <a:endParaRPr kumimoji="0" lang="en-GB" sz="30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 name="TextBox 16">
            <a:extLst>
              <a:ext uri="{FF2B5EF4-FFF2-40B4-BE49-F238E27FC236}">
                <a16:creationId xmlns:a16="http://schemas.microsoft.com/office/drawing/2014/main" id="{2E4C70F7-FADA-9F45-6CAE-B574DA291B63}"/>
              </a:ext>
            </a:extLst>
          </p:cNvPr>
          <p:cNvSpPr txBox="1"/>
          <p:nvPr/>
        </p:nvSpPr>
        <p:spPr>
          <a:xfrm>
            <a:off x="3463771" y="3004551"/>
            <a:ext cx="2304256" cy="369332"/>
          </a:xfrm>
          <a:prstGeom prst="rect">
            <a:avLst/>
          </a:prstGeom>
          <a:noFill/>
        </p:spPr>
        <p:txBody>
          <a:bodyPr wrap="square" rtlCol="0">
            <a:spAutoFit/>
          </a:bodyPr>
          <a:lstStyle/>
          <a:p>
            <a:pPr algn="ctr"/>
            <a:r>
              <a:rPr lang="en-US" dirty="0">
                <a:solidFill>
                  <a:prstClr val="white"/>
                </a:solidFill>
                <a:latin typeface="Calibri" panose="020F0502020204030204"/>
              </a:rPr>
              <a:t>Single-level course</a:t>
            </a:r>
            <a:endParaRPr lang="en-GB" dirty="0">
              <a:solidFill>
                <a:prstClr val="white"/>
              </a:solidFill>
              <a:latin typeface="Calibri" panose="020F0502020204030204"/>
            </a:endParaRPr>
          </a:p>
        </p:txBody>
      </p:sp>
      <p:sp>
        <p:nvSpPr>
          <p:cNvPr id="8" name="TextBox 17">
            <a:extLst>
              <a:ext uri="{FF2B5EF4-FFF2-40B4-BE49-F238E27FC236}">
                <a16:creationId xmlns:a16="http://schemas.microsoft.com/office/drawing/2014/main" id="{40601747-E760-C41F-F2F6-85F87A28B399}"/>
              </a:ext>
            </a:extLst>
          </p:cNvPr>
          <p:cNvSpPr txBox="1"/>
          <p:nvPr/>
        </p:nvSpPr>
        <p:spPr>
          <a:xfrm>
            <a:off x="2984751" y="3429088"/>
            <a:ext cx="3504147" cy="369332"/>
          </a:xfrm>
          <a:prstGeom prst="rect">
            <a:avLst/>
          </a:prstGeom>
          <a:noFill/>
        </p:spPr>
        <p:txBody>
          <a:bodyPr wrap="square" rtlCol="0">
            <a:spAutoFit/>
          </a:bodyPr>
          <a:lstStyle/>
          <a:p>
            <a:pPr algn="ctr"/>
            <a:r>
              <a:rPr lang="en-US" dirty="0">
                <a:solidFill>
                  <a:prstClr val="white"/>
                </a:solidFill>
                <a:latin typeface="Calibri" panose="020F0502020204030204"/>
              </a:rPr>
              <a:t>LO 1; LO 2; LO 3; LO 4…</a:t>
            </a:r>
            <a:endParaRPr lang="en-GB" dirty="0">
              <a:solidFill>
                <a:prstClr val="white"/>
              </a:solidFill>
              <a:latin typeface="Calibri" panose="020F0502020204030204"/>
            </a:endParaRPr>
          </a:p>
        </p:txBody>
      </p:sp>
      <p:sp>
        <p:nvSpPr>
          <p:cNvPr id="9" name="TextBox 21">
            <a:extLst>
              <a:ext uri="{FF2B5EF4-FFF2-40B4-BE49-F238E27FC236}">
                <a16:creationId xmlns:a16="http://schemas.microsoft.com/office/drawing/2014/main" id="{16DDEB4F-4565-8F43-298F-5B05719D56B5}"/>
              </a:ext>
            </a:extLst>
          </p:cNvPr>
          <p:cNvSpPr txBox="1"/>
          <p:nvPr/>
        </p:nvSpPr>
        <p:spPr>
          <a:xfrm>
            <a:off x="133306" y="5226888"/>
            <a:ext cx="3504147" cy="369332"/>
          </a:xfrm>
          <a:prstGeom prst="rect">
            <a:avLst/>
          </a:prstGeom>
          <a:noFill/>
        </p:spPr>
        <p:txBody>
          <a:bodyPr wrap="square" rtlCol="0">
            <a:spAutoFit/>
          </a:bodyPr>
          <a:lstStyle/>
          <a:p>
            <a:pPr algn="ctr"/>
            <a:r>
              <a:rPr lang="en-US" dirty="0">
                <a:solidFill>
                  <a:prstClr val="white"/>
                </a:solidFill>
                <a:latin typeface="Calibri" panose="020F0502020204030204"/>
              </a:rPr>
              <a:t>LO 1; LO 2; LO 3…</a:t>
            </a:r>
            <a:endParaRPr lang="en-GB" dirty="0">
              <a:solidFill>
                <a:prstClr val="white"/>
              </a:solidFill>
              <a:latin typeface="Calibri" panose="020F0502020204030204"/>
            </a:endParaRPr>
          </a:p>
        </p:txBody>
      </p:sp>
      <p:sp>
        <p:nvSpPr>
          <p:cNvPr id="10" name="TextBox 22">
            <a:extLst>
              <a:ext uri="{FF2B5EF4-FFF2-40B4-BE49-F238E27FC236}">
                <a16:creationId xmlns:a16="http://schemas.microsoft.com/office/drawing/2014/main" id="{320C2132-AB14-7428-7182-7C7AA557897F}"/>
              </a:ext>
            </a:extLst>
          </p:cNvPr>
          <p:cNvSpPr txBox="1"/>
          <p:nvPr/>
        </p:nvSpPr>
        <p:spPr>
          <a:xfrm>
            <a:off x="994459" y="4886995"/>
            <a:ext cx="1676627" cy="369332"/>
          </a:xfrm>
          <a:prstGeom prst="rect">
            <a:avLst/>
          </a:prstGeom>
          <a:noFill/>
        </p:spPr>
        <p:txBody>
          <a:bodyPr wrap="square" rtlCol="0">
            <a:spAutoFit/>
          </a:bodyPr>
          <a:lstStyle/>
          <a:p>
            <a:pPr algn="ctr"/>
            <a:r>
              <a:rPr lang="en-US" dirty="0">
                <a:solidFill>
                  <a:prstClr val="white"/>
                </a:solidFill>
                <a:latin typeface="Calibri" panose="020F0502020204030204"/>
              </a:rPr>
              <a:t>Session 1</a:t>
            </a:r>
            <a:endParaRPr lang="en-GB" dirty="0">
              <a:solidFill>
                <a:prstClr val="white"/>
              </a:solidFill>
              <a:latin typeface="Calibri" panose="020F0502020204030204"/>
            </a:endParaRPr>
          </a:p>
        </p:txBody>
      </p:sp>
      <p:sp>
        <p:nvSpPr>
          <p:cNvPr id="11" name="TextBox 23">
            <a:extLst>
              <a:ext uri="{FF2B5EF4-FFF2-40B4-BE49-F238E27FC236}">
                <a16:creationId xmlns:a16="http://schemas.microsoft.com/office/drawing/2014/main" id="{CB393B80-4E6B-79D0-1C99-24C0C32D2314}"/>
              </a:ext>
            </a:extLst>
          </p:cNvPr>
          <p:cNvSpPr txBox="1"/>
          <p:nvPr/>
        </p:nvSpPr>
        <p:spPr>
          <a:xfrm>
            <a:off x="2932293" y="5207872"/>
            <a:ext cx="3504147" cy="369332"/>
          </a:xfrm>
          <a:prstGeom prst="rect">
            <a:avLst/>
          </a:prstGeom>
          <a:noFill/>
        </p:spPr>
        <p:txBody>
          <a:bodyPr wrap="square" rtlCol="0">
            <a:spAutoFit/>
          </a:bodyPr>
          <a:lstStyle/>
          <a:p>
            <a:pPr algn="ctr"/>
            <a:r>
              <a:rPr lang="en-US" dirty="0">
                <a:solidFill>
                  <a:prstClr val="white"/>
                </a:solidFill>
                <a:latin typeface="Calibri" panose="020F0502020204030204"/>
              </a:rPr>
              <a:t>LO 1; LO 2; LO 3…</a:t>
            </a:r>
            <a:endParaRPr lang="en-GB" dirty="0">
              <a:solidFill>
                <a:prstClr val="white"/>
              </a:solidFill>
              <a:latin typeface="Calibri" panose="020F0502020204030204"/>
            </a:endParaRPr>
          </a:p>
        </p:txBody>
      </p:sp>
      <p:sp>
        <p:nvSpPr>
          <p:cNvPr id="12" name="TextBox 24">
            <a:extLst>
              <a:ext uri="{FF2B5EF4-FFF2-40B4-BE49-F238E27FC236}">
                <a16:creationId xmlns:a16="http://schemas.microsoft.com/office/drawing/2014/main" id="{925849AC-C725-D75D-F0E9-836FFCDB41C7}"/>
              </a:ext>
            </a:extLst>
          </p:cNvPr>
          <p:cNvSpPr txBox="1"/>
          <p:nvPr/>
        </p:nvSpPr>
        <p:spPr>
          <a:xfrm>
            <a:off x="3776483" y="4847661"/>
            <a:ext cx="1676627" cy="369332"/>
          </a:xfrm>
          <a:prstGeom prst="rect">
            <a:avLst/>
          </a:prstGeom>
          <a:noFill/>
        </p:spPr>
        <p:txBody>
          <a:bodyPr wrap="square" rtlCol="0">
            <a:spAutoFit/>
          </a:bodyPr>
          <a:lstStyle/>
          <a:p>
            <a:pPr algn="ctr"/>
            <a:r>
              <a:rPr lang="en-US" dirty="0">
                <a:solidFill>
                  <a:prstClr val="white"/>
                </a:solidFill>
                <a:latin typeface="Calibri" panose="020F0502020204030204"/>
              </a:rPr>
              <a:t>Session 2</a:t>
            </a:r>
            <a:endParaRPr lang="en-GB" dirty="0">
              <a:solidFill>
                <a:prstClr val="white"/>
              </a:solidFill>
              <a:latin typeface="Calibri" panose="020F0502020204030204"/>
            </a:endParaRPr>
          </a:p>
        </p:txBody>
      </p:sp>
      <p:sp>
        <p:nvSpPr>
          <p:cNvPr id="13" name="TextBox 25">
            <a:extLst>
              <a:ext uri="{FF2B5EF4-FFF2-40B4-BE49-F238E27FC236}">
                <a16:creationId xmlns:a16="http://schemas.microsoft.com/office/drawing/2014/main" id="{8DC9A1AF-5A1D-0291-6790-3C2084E6D8F8}"/>
              </a:ext>
            </a:extLst>
          </p:cNvPr>
          <p:cNvSpPr txBox="1"/>
          <p:nvPr/>
        </p:nvSpPr>
        <p:spPr>
          <a:xfrm>
            <a:off x="5464689" y="5205389"/>
            <a:ext cx="3504147" cy="369332"/>
          </a:xfrm>
          <a:prstGeom prst="rect">
            <a:avLst/>
          </a:prstGeom>
          <a:noFill/>
        </p:spPr>
        <p:txBody>
          <a:bodyPr wrap="square" rtlCol="0">
            <a:spAutoFit/>
          </a:bodyPr>
          <a:lstStyle/>
          <a:p>
            <a:pPr algn="ctr"/>
            <a:r>
              <a:rPr lang="en-US" dirty="0">
                <a:solidFill>
                  <a:prstClr val="white"/>
                </a:solidFill>
                <a:latin typeface="Calibri" panose="020F0502020204030204"/>
              </a:rPr>
              <a:t>LO 1; LO 2; LO 3…</a:t>
            </a:r>
            <a:endParaRPr lang="en-GB" dirty="0">
              <a:solidFill>
                <a:prstClr val="white"/>
              </a:solidFill>
              <a:latin typeface="Calibri" panose="020F0502020204030204"/>
            </a:endParaRPr>
          </a:p>
        </p:txBody>
      </p:sp>
      <p:sp>
        <p:nvSpPr>
          <p:cNvPr id="14" name="TextBox 26">
            <a:extLst>
              <a:ext uri="{FF2B5EF4-FFF2-40B4-BE49-F238E27FC236}">
                <a16:creationId xmlns:a16="http://schemas.microsoft.com/office/drawing/2014/main" id="{22D07745-0759-C81B-39DF-619C6BD026FB}"/>
              </a:ext>
            </a:extLst>
          </p:cNvPr>
          <p:cNvSpPr txBox="1"/>
          <p:nvPr/>
        </p:nvSpPr>
        <p:spPr>
          <a:xfrm>
            <a:off x="6384227" y="4847661"/>
            <a:ext cx="1676627" cy="369332"/>
          </a:xfrm>
          <a:prstGeom prst="rect">
            <a:avLst/>
          </a:prstGeom>
          <a:noFill/>
        </p:spPr>
        <p:txBody>
          <a:bodyPr wrap="square" rtlCol="0">
            <a:spAutoFit/>
          </a:bodyPr>
          <a:lstStyle/>
          <a:p>
            <a:pPr algn="ctr"/>
            <a:r>
              <a:rPr lang="en-US" dirty="0">
                <a:solidFill>
                  <a:prstClr val="white"/>
                </a:solidFill>
                <a:latin typeface="Calibri" panose="020F0502020204030204"/>
              </a:rPr>
              <a:t>Session 3</a:t>
            </a:r>
            <a:endParaRPr lang="en-GB" dirty="0">
              <a:solidFill>
                <a:prstClr val="white"/>
              </a:solidFill>
              <a:latin typeface="Calibri" panose="020F0502020204030204"/>
            </a:endParaRPr>
          </a:p>
        </p:txBody>
      </p:sp>
      <p:sp>
        <p:nvSpPr>
          <p:cNvPr id="15" name="Rectangle 10">
            <a:extLst>
              <a:ext uri="{FF2B5EF4-FFF2-40B4-BE49-F238E27FC236}">
                <a16:creationId xmlns:a16="http://schemas.microsoft.com/office/drawing/2014/main" id="{1D41FB4A-0F88-A300-832B-74DF1FFEA387}"/>
              </a:ext>
            </a:extLst>
          </p:cNvPr>
          <p:cNvSpPr/>
          <p:nvPr/>
        </p:nvSpPr>
        <p:spPr>
          <a:xfrm>
            <a:off x="2420996" y="2971358"/>
            <a:ext cx="4464496" cy="915283"/>
          </a:xfrm>
          <a:prstGeom prst="rect">
            <a:avLst/>
          </a:prstGeom>
          <a:solidFill>
            <a:srgbClr val="003399"/>
          </a:solidFill>
          <a:ln w="12700" cap="flat" cmpd="sng" algn="ctr">
            <a:solidFill>
              <a:srgbClr val="00339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white"/>
                </a:solidFill>
                <a:effectLst/>
                <a:uLnTx/>
                <a:uFillTx/>
                <a:latin typeface="Calibri" panose="020F0502020204030204"/>
                <a:ea typeface="+mn-ea"/>
                <a:cs typeface="+mn-cs"/>
              </a:rPr>
              <a:t>Single Module Course</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800" b="0" i="0" u="none" strike="noStrike" kern="0" cap="none" spc="0" normalizeH="0" baseline="0" noProof="0" dirty="0">
                <a:ln>
                  <a:noFill/>
                </a:ln>
                <a:solidFill>
                  <a:prstClr val="white"/>
                </a:solidFill>
                <a:effectLst/>
                <a:uLnTx/>
                <a:uFillTx/>
                <a:latin typeface="Calibri" panose="020F0502020204030204"/>
                <a:ea typeface="+mn-ea"/>
                <a:cs typeface="+mn-cs"/>
              </a:rPr>
              <a:t>CLO1; CLO2; CLO3; CLO4…</a:t>
            </a:r>
            <a:endParaRPr kumimoji="0" lang="en-GB"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0">
            <a:extLst>
              <a:ext uri="{FF2B5EF4-FFF2-40B4-BE49-F238E27FC236}">
                <a16:creationId xmlns:a16="http://schemas.microsoft.com/office/drawing/2014/main" id="{7EB82885-9CDE-BB0A-B2B3-E3B889CF0037}"/>
              </a:ext>
            </a:extLst>
          </p:cNvPr>
          <p:cNvSpPr/>
          <p:nvPr/>
        </p:nvSpPr>
        <p:spPr>
          <a:xfrm>
            <a:off x="258385" y="4509690"/>
            <a:ext cx="2726366" cy="1145793"/>
          </a:xfrm>
          <a:prstGeom prst="rect">
            <a:avLst/>
          </a:prstGeom>
          <a:solidFill>
            <a:srgbClr val="003399"/>
          </a:solidFill>
          <a:ln w="12700" cap="flat" cmpd="sng" algn="ctr">
            <a:solidFill>
              <a:srgbClr val="00339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600" b="0" i="0" u="none" strike="noStrike" kern="0" cap="none" spc="0" normalizeH="0" baseline="0" noProof="0" dirty="0">
                <a:ln>
                  <a:noFill/>
                </a:ln>
                <a:solidFill>
                  <a:prstClr val="white"/>
                </a:solidFill>
                <a:effectLst/>
                <a:uLnTx/>
                <a:uFillTx/>
                <a:latin typeface="Calibri" panose="020F0502020204030204"/>
                <a:ea typeface="+mn-ea"/>
                <a:cs typeface="+mn-cs"/>
              </a:rPr>
              <a:t>Session 1</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600" b="0" i="0" u="none" strike="noStrike" kern="0" cap="none" spc="0" normalizeH="0" baseline="0" noProof="0" dirty="0">
                <a:ln>
                  <a:noFill/>
                </a:ln>
                <a:solidFill>
                  <a:prstClr val="white"/>
                </a:solidFill>
                <a:effectLst/>
                <a:uLnTx/>
                <a:uFillTx/>
                <a:latin typeface="Calibri" panose="020F0502020204030204"/>
                <a:ea typeface="+mn-ea"/>
                <a:cs typeface="+mn-cs"/>
              </a:rPr>
              <a:t>S1LO1; S1LO2; S1LO3…</a:t>
            </a:r>
            <a:endParaRPr kumimoji="0" lang="en-GB" sz="26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0">
            <a:extLst>
              <a:ext uri="{FF2B5EF4-FFF2-40B4-BE49-F238E27FC236}">
                <a16:creationId xmlns:a16="http://schemas.microsoft.com/office/drawing/2014/main" id="{8993F886-06DB-52AD-3344-E059276E42CD}"/>
              </a:ext>
            </a:extLst>
          </p:cNvPr>
          <p:cNvSpPr/>
          <p:nvPr/>
        </p:nvSpPr>
        <p:spPr>
          <a:xfrm>
            <a:off x="3213405" y="4511887"/>
            <a:ext cx="2726366" cy="1145793"/>
          </a:xfrm>
          <a:prstGeom prst="rect">
            <a:avLst/>
          </a:prstGeom>
          <a:solidFill>
            <a:srgbClr val="003399"/>
          </a:solidFill>
          <a:ln w="12700" cap="flat" cmpd="sng" algn="ctr">
            <a:solidFill>
              <a:srgbClr val="00339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600" b="0" i="0" u="none" strike="noStrike" kern="0" cap="none" spc="0" normalizeH="0" baseline="0" noProof="0" dirty="0">
                <a:ln>
                  <a:noFill/>
                </a:ln>
                <a:solidFill>
                  <a:prstClr val="white"/>
                </a:solidFill>
                <a:effectLst/>
                <a:uLnTx/>
                <a:uFillTx/>
                <a:latin typeface="Calibri" panose="020F0502020204030204"/>
                <a:ea typeface="+mn-ea"/>
                <a:cs typeface="+mn-cs"/>
              </a:rPr>
              <a:t>Session 2</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600" b="0" i="0" u="none" strike="noStrike" kern="0" cap="none" spc="0" normalizeH="0" baseline="0" noProof="0" dirty="0">
                <a:ln>
                  <a:noFill/>
                </a:ln>
                <a:solidFill>
                  <a:prstClr val="white"/>
                </a:solidFill>
                <a:effectLst/>
                <a:uLnTx/>
                <a:uFillTx/>
                <a:latin typeface="Calibri" panose="020F0502020204030204"/>
                <a:ea typeface="+mn-ea"/>
                <a:cs typeface="+mn-cs"/>
              </a:rPr>
              <a:t>S2LO1; S2LO2; S2LO3…</a:t>
            </a:r>
            <a:endParaRPr kumimoji="0" lang="en-GB" sz="26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0">
            <a:extLst>
              <a:ext uri="{FF2B5EF4-FFF2-40B4-BE49-F238E27FC236}">
                <a16:creationId xmlns:a16="http://schemas.microsoft.com/office/drawing/2014/main" id="{7CD6371F-E691-170E-4E44-FE229E0DA7C3}"/>
              </a:ext>
            </a:extLst>
          </p:cNvPr>
          <p:cNvSpPr/>
          <p:nvPr/>
        </p:nvSpPr>
        <p:spPr>
          <a:xfrm>
            <a:off x="6237420" y="4532708"/>
            <a:ext cx="2726366" cy="1145793"/>
          </a:xfrm>
          <a:prstGeom prst="rect">
            <a:avLst/>
          </a:prstGeom>
          <a:solidFill>
            <a:srgbClr val="003399"/>
          </a:solidFill>
          <a:ln w="12700" cap="flat" cmpd="sng" algn="ctr">
            <a:solidFill>
              <a:srgbClr val="003399"/>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600" b="0" i="0" u="none" strike="noStrike" kern="0" cap="none" spc="0" normalizeH="0" baseline="0" noProof="0" dirty="0">
                <a:ln>
                  <a:noFill/>
                </a:ln>
                <a:solidFill>
                  <a:prstClr val="white"/>
                </a:solidFill>
                <a:effectLst/>
                <a:uLnTx/>
                <a:uFillTx/>
                <a:latin typeface="Calibri" panose="020F0502020204030204"/>
                <a:ea typeface="+mn-ea"/>
                <a:cs typeface="+mn-cs"/>
              </a:rPr>
              <a:t>Session 3</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600" b="0" i="0" u="none" strike="noStrike" kern="0" cap="none" spc="0" normalizeH="0" baseline="0" noProof="0" dirty="0">
                <a:ln>
                  <a:noFill/>
                </a:ln>
                <a:solidFill>
                  <a:prstClr val="white"/>
                </a:solidFill>
                <a:effectLst/>
                <a:uLnTx/>
                <a:uFillTx/>
                <a:latin typeface="Calibri" panose="020F0502020204030204"/>
                <a:ea typeface="+mn-ea"/>
                <a:cs typeface="+mn-cs"/>
              </a:rPr>
              <a:t>S3LO1; S3LO2; S3LO3…</a:t>
            </a:r>
            <a:endParaRPr kumimoji="0" lang="en-GB" sz="26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9" name="Title 2">
            <a:extLst>
              <a:ext uri="{FF2B5EF4-FFF2-40B4-BE49-F238E27FC236}">
                <a16:creationId xmlns:a16="http://schemas.microsoft.com/office/drawing/2014/main" id="{1DE5E775-B0B7-B6C7-E3F2-AD31995B7890}"/>
              </a:ext>
            </a:extLst>
          </p:cNvPr>
          <p:cNvSpPr txBox="1">
            <a:spLocks/>
          </p:cNvSpPr>
          <p:nvPr/>
        </p:nvSpPr>
        <p:spPr>
          <a:xfrm>
            <a:off x="373313" y="403575"/>
            <a:ext cx="5135419" cy="43194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1" i="0" u="none" strike="noStrike" kern="1200" cap="none" spc="0" normalizeH="0" baseline="0" noProof="0">
                <a:ln>
                  <a:noFill/>
                </a:ln>
                <a:solidFill>
                  <a:sysClr val="windowText" lastClr="000000"/>
                </a:solidFill>
                <a:effectLst/>
                <a:uLnTx/>
                <a:uFillTx/>
                <a:latin typeface="Calibri Light" panose="020F0302020204030204"/>
                <a:ea typeface="+mj-ea"/>
                <a:cs typeface="+mj-cs"/>
              </a:rPr>
              <a:t>Single Module Course: LOs Breakdown Structure</a:t>
            </a:r>
            <a:endParaRPr kumimoji="0" lang="en-GB" sz="2000" b="1" i="0" u="none" strike="noStrike" kern="1200" cap="none" spc="0" normalizeH="0" baseline="0" noProof="0" dirty="0">
              <a:ln>
                <a:noFill/>
              </a:ln>
              <a:solidFill>
                <a:sysClr val="windowText" lastClr="000000"/>
              </a:solidFill>
              <a:effectLst/>
              <a:uLnTx/>
              <a:uFillTx/>
              <a:latin typeface="Calibri Light" panose="020F0302020204030204"/>
              <a:ea typeface="+mj-ea"/>
              <a:cs typeface="+mj-cs"/>
            </a:endParaRPr>
          </a:p>
        </p:txBody>
      </p:sp>
      <p:sp>
        <p:nvSpPr>
          <p:cNvPr id="20" name="Foliennummernplatzhalter 7">
            <a:extLst>
              <a:ext uri="{FF2B5EF4-FFF2-40B4-BE49-F238E27FC236}">
                <a16:creationId xmlns:a16="http://schemas.microsoft.com/office/drawing/2014/main" id="{3E2B89F7-85F0-F461-945A-13B64ED97760}"/>
              </a:ext>
            </a:extLst>
          </p:cNvPr>
          <p:cNvSpPr>
            <a:spLocks noGrp="1"/>
          </p:cNvSpPr>
          <p:nvPr>
            <p:ph type="sldNum" sz="quarter" idx="12"/>
          </p:nvPr>
        </p:nvSpPr>
        <p:spPr>
          <a:xfrm>
            <a:off x="8610600" y="6356350"/>
            <a:ext cx="2743200" cy="365125"/>
          </a:xfrm>
        </p:spPr>
        <p:txBody>
          <a:bodyPr/>
          <a:lstStyle/>
          <a:p>
            <a:fld id="{B0A3DA51-693F-4574-80B3-687BF79E45F7}" type="slidenum">
              <a:rPr lang="de-DE" smtClean="0"/>
              <a:t>13</a:t>
            </a:fld>
            <a:r>
              <a:rPr lang="de-DE" dirty="0"/>
              <a:t>/14</a:t>
            </a:r>
          </a:p>
        </p:txBody>
      </p:sp>
    </p:spTree>
    <p:extLst>
      <p:ext uri="{BB962C8B-B14F-4D97-AF65-F5344CB8AC3E}">
        <p14:creationId xmlns:p14="http://schemas.microsoft.com/office/powerpoint/2010/main" val="35713238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7604F3EB-6F59-8810-8CFC-C6E9600D9A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6824" y="419100"/>
            <a:ext cx="3871342" cy="2582911"/>
          </a:xfrm>
          <a:prstGeom prst="rect">
            <a:avLst/>
          </a:prstGeom>
        </p:spPr>
      </p:pic>
      <p:pic>
        <p:nvPicPr>
          <p:cNvPr id="5" name="Grafik 4">
            <a:extLst>
              <a:ext uri="{FF2B5EF4-FFF2-40B4-BE49-F238E27FC236}">
                <a16:creationId xmlns:a16="http://schemas.microsoft.com/office/drawing/2014/main" id="{3A55F43E-C14D-87BC-E855-857C317D09F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22527" y="419100"/>
            <a:ext cx="5602617" cy="3415036"/>
          </a:xfrm>
          <a:prstGeom prst="rect">
            <a:avLst/>
          </a:prstGeom>
        </p:spPr>
      </p:pic>
      <p:pic>
        <p:nvPicPr>
          <p:cNvPr id="6" name="Grafik 5">
            <a:extLst>
              <a:ext uri="{FF2B5EF4-FFF2-40B4-BE49-F238E27FC236}">
                <a16:creationId xmlns:a16="http://schemas.microsoft.com/office/drawing/2014/main" id="{FDF49DAD-C142-5FDE-DBD7-3E2A46081B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0546" y="2743200"/>
            <a:ext cx="4795108" cy="3200618"/>
          </a:xfrm>
          <a:prstGeom prst="rect">
            <a:avLst/>
          </a:prstGeom>
        </p:spPr>
      </p:pic>
      <p:pic>
        <p:nvPicPr>
          <p:cNvPr id="7" name="Grafik 6">
            <a:extLst>
              <a:ext uri="{FF2B5EF4-FFF2-40B4-BE49-F238E27FC236}">
                <a16:creationId xmlns:a16="http://schemas.microsoft.com/office/drawing/2014/main" id="{D87CAA31-CBE4-377F-4927-5F77DDDD2D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75145" y="3002011"/>
            <a:ext cx="3542999" cy="3542999"/>
          </a:xfrm>
          <a:prstGeom prst="rect">
            <a:avLst/>
          </a:prstGeom>
        </p:spPr>
      </p:pic>
      <p:pic>
        <p:nvPicPr>
          <p:cNvPr id="8" name="Grafik 7">
            <a:extLst>
              <a:ext uri="{FF2B5EF4-FFF2-40B4-BE49-F238E27FC236}">
                <a16:creationId xmlns:a16="http://schemas.microsoft.com/office/drawing/2014/main" id="{46D0718B-C9F7-829A-2C51-8F2101CBCA0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817635" y="2743200"/>
            <a:ext cx="2068687" cy="2109682"/>
          </a:xfrm>
          <a:prstGeom prst="rect">
            <a:avLst/>
          </a:prstGeom>
        </p:spPr>
      </p:pic>
      <p:pic>
        <p:nvPicPr>
          <p:cNvPr id="9" name="Grafik 8">
            <a:extLst>
              <a:ext uri="{FF2B5EF4-FFF2-40B4-BE49-F238E27FC236}">
                <a16:creationId xmlns:a16="http://schemas.microsoft.com/office/drawing/2014/main" id="{DC6E813F-D948-20B8-E8B9-675117420F4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723538" y="4908388"/>
            <a:ext cx="1752255" cy="1530512"/>
          </a:xfrm>
          <a:prstGeom prst="rect">
            <a:avLst/>
          </a:prstGeom>
        </p:spPr>
      </p:pic>
      <p:sp>
        <p:nvSpPr>
          <p:cNvPr id="10" name="Foliennummernplatzhalter 7">
            <a:extLst>
              <a:ext uri="{FF2B5EF4-FFF2-40B4-BE49-F238E27FC236}">
                <a16:creationId xmlns:a16="http://schemas.microsoft.com/office/drawing/2014/main" id="{6B321EE8-0F04-AD2B-B602-F9CF57233EBD}"/>
              </a:ext>
            </a:extLst>
          </p:cNvPr>
          <p:cNvSpPr>
            <a:spLocks noGrp="1"/>
          </p:cNvSpPr>
          <p:nvPr>
            <p:ph type="sldNum" sz="quarter" idx="12"/>
          </p:nvPr>
        </p:nvSpPr>
        <p:spPr>
          <a:xfrm>
            <a:off x="8610600" y="6356350"/>
            <a:ext cx="2743200" cy="365125"/>
          </a:xfrm>
        </p:spPr>
        <p:txBody>
          <a:bodyPr/>
          <a:lstStyle/>
          <a:p>
            <a:fld id="{B0A3DA51-693F-4574-80B3-687BF79E45F7}" type="slidenum">
              <a:rPr lang="de-DE" smtClean="0"/>
              <a:t>14</a:t>
            </a:fld>
            <a:r>
              <a:rPr lang="de-DE" dirty="0"/>
              <a:t>/14</a:t>
            </a:r>
          </a:p>
        </p:txBody>
      </p:sp>
    </p:spTree>
    <p:extLst>
      <p:ext uri="{BB962C8B-B14F-4D97-AF65-F5344CB8AC3E}">
        <p14:creationId xmlns:p14="http://schemas.microsoft.com/office/powerpoint/2010/main" val="35241027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chaltkreis">
  <a:themeElements>
    <a:clrScheme name="Blau">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Schaltkreis">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chaltkreis">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TotalTime>
  <Words>3019</Words>
  <Application>Microsoft Office PowerPoint</Application>
  <PresentationFormat>Widescreen</PresentationFormat>
  <Paragraphs>214</Paragraphs>
  <Slides>14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Calibri Light</vt:lpstr>
      <vt:lpstr>Century Schoolbook</vt:lpstr>
      <vt:lpstr>Trebuchet MS</vt:lpstr>
      <vt:lpstr>Tw Cen MT</vt:lpstr>
      <vt:lpstr>ui-sans-serif</vt:lpstr>
      <vt:lpstr>Schaltkreis</vt:lpstr>
      <vt:lpstr>PowerPoint Presentation</vt:lpstr>
      <vt:lpstr>PowerPoint Presentation</vt:lpstr>
      <vt:lpstr>PowerPoint Presentation</vt:lpstr>
      <vt:lpstr>PowerPoint Presentation</vt:lpstr>
      <vt:lpstr>PowerPoint Presentation</vt:lpstr>
      <vt:lpstr>PowerPoint Presentation</vt:lpstr>
      <vt:lpstr>Learning Outcomes &amp; Constructive Alignment</vt:lpstr>
      <vt:lpstr>Components of a Learning Outcome</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SCHNEIDER Heinz (BMI-I-A-5-ZIA)</dc:creator>
  <cp:lastModifiedBy>HARTESCU Ioana (EFCA)</cp:lastModifiedBy>
  <cp:revision>45</cp:revision>
  <cp:lastPrinted>2024-05-05T13:30:02Z</cp:lastPrinted>
  <dcterms:created xsi:type="dcterms:W3CDTF">2024-04-07T10:53:12Z</dcterms:created>
  <dcterms:modified xsi:type="dcterms:W3CDTF">2024-11-15T08:35:41Z</dcterms:modified>
</cp:coreProperties>
</file>