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5"/>
  </p:notesMasterIdLst>
  <p:sldIdLst>
    <p:sldId id="256" r:id="rId2"/>
    <p:sldId id="306" r:id="rId3"/>
    <p:sldId id="317" r:id="rId4"/>
    <p:sldId id="318" r:id="rId5"/>
    <p:sldId id="319" r:id="rId6"/>
    <p:sldId id="321" r:id="rId7"/>
    <p:sldId id="320" r:id="rId8"/>
    <p:sldId id="323" r:id="rId9"/>
    <p:sldId id="262" r:id="rId10"/>
    <p:sldId id="322" r:id="rId11"/>
    <p:sldId id="325" r:id="rId12"/>
    <p:sldId id="326" r:id="rId13"/>
    <p:sldId id="327" r:id="rId14"/>
  </p:sldIdLst>
  <p:sldSz cx="12192000" cy="6858000"/>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C752CCD-6F3E-4623-BB08-9C4F3B3957D2}">
          <p14:sldIdLst>
            <p14:sldId id="256"/>
            <p14:sldId id="306"/>
            <p14:sldId id="317"/>
            <p14:sldId id="318"/>
            <p14:sldId id="319"/>
            <p14:sldId id="321"/>
            <p14:sldId id="320"/>
            <p14:sldId id="323"/>
            <p14:sldId id="262"/>
            <p14:sldId id="322"/>
            <p14:sldId id="325"/>
            <p14:sldId id="326"/>
            <p14:sldId id="32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DD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44" autoAdjust="0"/>
    <p:restoredTop sz="53121" autoAdjust="0"/>
  </p:normalViewPr>
  <p:slideViewPr>
    <p:cSldViewPr snapToGrid="0">
      <p:cViewPr varScale="1">
        <p:scale>
          <a:sx n="93" d="100"/>
          <a:sy n="93" d="100"/>
        </p:scale>
        <p:origin x="2556" y="72"/>
      </p:cViewPr>
      <p:guideLst/>
    </p:cSldViewPr>
  </p:slideViewPr>
  <p:notesTextViewPr>
    <p:cViewPr>
      <p:scale>
        <a:sx n="125" d="100"/>
        <a:sy n="125" d="100"/>
      </p:scale>
      <p:origin x="0" y="0"/>
    </p:cViewPr>
  </p:notesTextViewPr>
  <p:sorterViewPr>
    <p:cViewPr>
      <p:scale>
        <a:sx n="100" d="100"/>
        <a:sy n="100" d="100"/>
      </p:scale>
      <p:origin x="0" y="-2751"/>
    </p:cViewPr>
  </p:sorterViewPr>
  <p:notesViewPr>
    <p:cSldViewPr snapToGrid="0" showGuides="1">
      <p:cViewPr varScale="1">
        <p:scale>
          <a:sx n="75" d="100"/>
          <a:sy n="75" d="100"/>
        </p:scale>
        <p:origin x="395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08T20:35:26.686"/>
    </inkml:context>
    <inkml:brush xml:id="br0">
      <inkml:brushProperty name="width" value="0.05" units="cm"/>
      <inkml:brushProperty name="height" value="0.05" units="cm"/>
      <inkml:brushProperty name="color" value="#E71224"/>
    </inkml:brush>
  </inkml:definitions>
  <inkml:trace contextRef="#ctx0" brushRef="#br0">0 0 24575,'4'1'0,"0"1"0,-1-1 0,1 1 0,-1-1 0,1 1 0,-1 0 0,0 0 0,0 1 0,0-1 0,0 1 0,0-1 0,-1 1 0,1 0 0,-1 0 0,4 6 0,3 1 0,92 106 0,4-6 0,6-4 0,147 109 0,808 519-3349,-446-323-4406,-604-400 7616,9 5 236,0 1 0,-1 1 0,0 1 0,-2 1 0,0 1 0,33 43 0,196 239 10212,-221-269-10054,147 134-4151,-8-11 106,-103-87 3665,36 30 6317,-3-2-5710,78 72 655,-18-31-1137,122 113 0,-252-227 0,41 29 0,-47-39 0,0 2 0,-2 0 0,0 2 0,21 24 0,30 41 0,3-4 0,125 105 0,-162-156 0,82 46 0,-90-59 0,-1 1 0,-1 1 0,0 1 0,-2 2 0,47 47 0,-63-58 122,-7-7-237,-1-1 1,1 1 0,0 0-1,-1 0 1,0 0 0,0 0-1,0 0 1,0 1-1,-1-1 1,1 1 0,-1-1-1,2 7 1,-3 3-6712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08T20:35:32.110"/>
    </inkml:context>
    <inkml:brush xml:id="br0">
      <inkml:brushProperty name="width" value="0.05" units="cm"/>
      <inkml:brushProperty name="height" value="0.05" units="cm"/>
      <inkml:brushProperty name="color" value="#E71224"/>
    </inkml:brush>
  </inkml:definitions>
  <inkml:trace contextRef="#ctx0" brushRef="#br0">4650 1 24575,'-14'0'0,"1"1"0,-1 1 0,1 0 0,-1 1 0,1 0 0,0 1 0,-14 7 0,-86 48 0,38-17 0,-884 416 0,584-303 0,-404 186 0,717-310 0,-290 161 0,261-127 0,-135 123 0,15-9 0,121-113 0,-83 66 0,144-106 0,1 0 0,1 2 0,-35 45 0,57-66 0,1 1 0,0-1 0,0 1 0,1 0 0,0 0 0,0 0 0,1 1 0,0-1 0,1 1 0,0-1 0,-1 10 0,2 13 0,6 54 0,-2-24 0,-4 32 0,-1-62 0,0 1 0,3-1 0,7 48 0,-4-65 0,0-1 0,1 0 0,1-1 0,0 1 0,1-1 0,0-1 0,1 1 0,17 16 0,-1 2 0,0-2 0,0-1 0,2-1 0,1-1 0,35 23 0,126 72 0,-168-107 0,126 68-3674,158 63 0,160 39-298,-431-170 3972,54 22 0,1-4 0,175 35 0,-197-61-131,86-16 11728,-86 4-11743,-47 5 146,0-1 0,-1-1 0,1-1 0,-1 0 0,1-2 0,-2 0 0,1-1 0,19-12 0,-14 5 0,0-2 0,-1 0 0,-1-1 0,-1-2 0,23-26 0,-3-3 0,-2-1 0,-2-2 0,-2-2 0,-3-1 0,-3-2 0,-1 0 0,-4-2 0,-2-1 0,-2-1 0,18-102 0,-6 49 0,-1 7 0,-10-2 0,-6-1 0,4-168 0,-18 264 0,-2 1 0,0 0 0,0 0 0,-1 0 0,-1 0 0,0 1 0,-1-1 0,0 1 0,-1 0 0,0 0 0,-8-12 0,2 8 0,-1 0 0,-1 0 0,0 1 0,-1 1 0,0 0 0,-23-16 0,-13-12 0,35 28 0,-2 0 0,0 0 0,0 2 0,-34-18 0,11 13 0,-2 2 0,0 1 0,0 3 0,-1 1 0,-70-6 0,-223 6 0,304 12 0,1 2 0,0 0 0,0 3 0,0 0 0,1 2 0,-56 24 0,-164 98 0,235-122 0,-76 43 0,2 3 0,3 4 0,-119 105 0,178-137 0,-12 10 0,1 1 0,2 1 0,-39 58 0,-61 135 0,123-212 0,-1 0 0,-1-1 0,0-1 0,-2 0 0,-31 26 0,-34 37 0,31-25 0,-65 53 0,-45 49 0,139-135 0,-1-1 0,-1-1 0,-1-1 0,-29 17 0,20-15 0,-58 54 0,16 5 0,-111 156 0,25-28 0,144-190 0,0-1 0,-1-1 0,-23 16 0,1-1 0,-6 12 73,-17 13-1511,45-44-5388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08T20:35:32.922"/>
    </inkml:context>
    <inkml:brush xml:id="br0">
      <inkml:brushProperty name="width" value="0.05" units="cm"/>
      <inkml:brushProperty name="height" value="0.05" units="cm"/>
      <inkml:brushProperty name="color" value="#E71224"/>
    </inkml:brush>
  </inkml:definitions>
  <inkml:trace contextRef="#ctx0" brushRef="#br0">0 0 24575,'6'0'0,"2"6"0,4 1 0,2 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08T20:35:48.112"/>
    </inkml:context>
    <inkml:brush xml:id="br0">
      <inkml:brushProperty name="width" value="0.05" units="cm"/>
      <inkml:brushProperty name="height" value="0.05" units="cm"/>
      <inkml:brushProperty name="color" value="#E71224"/>
    </inkml:brush>
  </inkml:definitions>
  <inkml:trace contextRef="#ctx0" brushRef="#br0">4792 1 24575,'-23'0'0,"0"1"0,0 1 0,0 1 0,1 1 0,-1 1 0,1 1 0,-34 15 0,-116 44 0,-123 54 0,272-109 0,1 0 0,0 2 0,1 1 0,0 0 0,1 1 0,0 1 0,1 2 0,-24 25 0,32-29 0,0-1 0,-1-1 0,-1 0 0,1 0 0,-2-1 0,-27 15 0,-95 39 0,43-23 0,37-14 0,-1 0 0,-61 40 0,56-31 0,-2-3 0,-1-3 0,-71 23 0,55-22 0,-108 56 0,-75 39 0,70-40 0,112-44 0,63-31 0,0 0 0,-1-2 0,0 0 0,-1-1 0,-29 7 0,-108 15 0,-301 63 0,244-59 0,58-12 0,129-15 0,0 1 0,0 1 0,-34 18 0,32-14 0,-1-1 0,-36 9 0,-46 5 0,18-6 0,-170 60 0,179-49 0,49-19 0,1 2 0,-50 26 0,45-11-1365,24-18-5461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08T20:35:58.230"/>
    </inkml:context>
    <inkml:brush xml:id="br0">
      <inkml:brushProperty name="width" value="0.05" units="cm"/>
      <inkml:brushProperty name="height" value="0.05" units="cm"/>
      <inkml:brushProperty name="color" value="#E71224"/>
    </inkml:brush>
  </inkml:definitions>
  <inkml:trace contextRef="#ctx0" brushRef="#br0">0 30 24575,'745'0'0,"-716"1"0,0 2 0,40 9 0,-36-5 0,47 2 0,28-6 0,-51-3 0,0 2 0,77 14 0,1-1 0,-101-13 0,1 1 0,-1 2 0,42 11 0,-25-1 0,67 10 0,-96-21 0,1-2 0,0 0 0,0-2 0,0-1 0,34-4 0,-45 1 0,1-1 0,-1 1 0,0-2 0,0 0 0,-1 0 0,0-1 0,0-1 0,19-16 0,-15 12 0,1 0 0,30-17 0,-44 28 0,1 0 0,0 0 0,0-1 0,0 1 0,0-1 0,0 0 0,0 0 0,0 0 0,-1 0 0,1-1 0,-1 1 0,3-4 0,-7 2 0,-8 6 0,-10 5 0,-8 8 0,2 0 0,0 2 0,1 1 0,-41 38 0,-17 11 0,65-50 0,0 0 0,1 2 0,1 0 0,0 1 0,2 0 0,-22 41 0,-3 3 0,20-38 0,-40 42 0,35-42 0,7-3 0,2 0 0,1 1 0,0 0 0,2 1 0,1 0 0,-10 34 0,-2 1 0,16-39 0,1 0 0,2 0 0,0 0 0,1 1 0,1-1 0,1 25 0,0-11 0,-7 43 0,-1-6 0,3 1 0,5 104 0,-3 44 0,-5-147 0,-34 128 0,41-194 0,0 1 0,-1 1 0,-1-1 0,0 0 0,0 0 0,-1 0 0,0-1 0,0 1 0,-1-1 0,-11 11 0,17-18 0,0-1 0,0 1 0,-1-1 0,1 1 0,0-1 0,-1 1 0,1-1 0,-1 0 0,1 1 0,-1-1 0,1 1 0,-1-1 0,1 0 0,-1 0 0,1 1 0,-1-1 0,1 0 0,-1 0 0,1 1 0,-1-1 0,1 0 0,-1 0 0,0 0 0,1 0 0,-1 0 0,1 0 0,-1 0 0,0 0 0,1 0 0,-1 0 0,1 0 0,-2-1 0,-2-18 0,10-28 0,53-141 0,30-109 0,-31 111 0,-40 133 0,-9 31 0,2-1 0,0 2 0,2-1 0,18-23 0,-17 24 0,0-1 0,-1 1 0,18-44 0,-27 55 0,15-45 0,2 1 0,30-53 0,-24 51 0,-23 45 0,0 0 0,1 1 0,1 0 0,0 0 0,0 0 0,1 0 0,0 1 0,9-9 0,8-3 0,35-44 0,-51 55 0,-1 0 0,-1-1 0,0 1 0,0-1 0,-1-1 0,-1 1 0,6-21 0,38-201 0,-33 159 0,-10 60 0,-2 0 0,0-1 0,0 1 0,-2-1 0,1-22 0,-6 31 0,-2 15 0,-4 13 0,-8 34 0,-19 46 0,33-92 0,-1 0 0,0-1 0,-1 1 0,0-1 0,0 0 0,-1-1 0,-12 12 0,0-1 0,1 1 0,0 0 0,2 1 0,-28 47 0,-41 101 0,54-99 0,6-12 0,-52 88 0,74-142 0,-39 62 0,-58 121 0,72-114 0,16-38 0,-22 44 0,5-23 0,-34 96 0,54-123 0,0 1 0,2 0 0,2 1 0,1-1 0,-1 42 0,7 81-1365,-1-122-5461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08T20:36:05.187"/>
    </inkml:context>
    <inkml:brush xml:id="br0">
      <inkml:brushProperty name="width" value="0.05" units="cm"/>
      <inkml:brushProperty name="height" value="0.05" units="cm"/>
      <inkml:brushProperty name="color" value="#E71224"/>
    </inkml:brush>
  </inkml:definitions>
  <inkml:trace contextRef="#ctx0" brushRef="#br0">181 146 24575,'667'0'0,"-633"2"0,1 2 0,-1 1 0,59 17 0,-50-10 0,70 8 0,-94-17 0,1 1 0,-1 1 0,0 1 0,22 9 0,-19-6 0,0-2 0,38 9 0,68 2 0,246 4 0,-364-23 0,-1 1 0,1-1 0,-1-1 0,1 0 0,-1-1 0,0 1 0,0-2 0,0 1 0,10-6 0,5-6 0,39-30 0,-39 27 0,38-22 0,-58 37 0,1 1 0,-1-1 0,0 0 0,0 0 0,-1 0 0,7-7 0,-9 10 0,-1 0 0,0-1 0,1 1 0,-1-1 0,0 0 0,1 1 0,-1-1 0,0 1 0,0-1 0,0 1 0,1-1 0,-1 0 0,0 1 0,0-1 0,0 0 0,0 1 0,0-1 0,0 1 0,0-1 0,0 0 0,0 1 0,0-1 0,-1 0 0,0 0 0,1 0 0,-1 0 0,0 0 0,0 0 0,0 0 0,0 0 0,0 1 0,0-1 0,0 0 0,0 1 0,0-1 0,-1 1 0,1-1 0,0 1 0,0-1 0,-3 1 0,-14-5 0,0 2 0,-1 1 0,0 0 0,0 1 0,1 1 0,-1 0 0,-24 5 0,3 2 0,0 2 0,-49 17 0,-71 32 0,99-29 0,51-22 0,-1-2 0,0 1 0,0-1 0,0-1 0,0 0 0,-16 3 0,-18-1 0,-1-2 0,1-2 0,-51-4 0,-135-22 0,-196-59 0,11-30 0,244 65 0,147 40 0,21 6 0,0 0 0,0 1 0,-1 0 0,1 0 0,0 0 0,-1 0 0,1 0 0,-1 1 0,1 0 0,-1 0 0,-5 1 0,11 1 0,0-1 0,1 1 0,0-1 0,-1 0 0,1 1 0,0-1 0,0 0 0,-1 0 0,1 0 0,0 0 0,0 0 0,3 0 0,48 19 0,1-3 0,79 15 0,116 7 0,-20-5 0,-129-21 0,0-4 0,188-9 0,-119-3 0,435 3-1365,-560 0-5461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08T20:36:09.603"/>
    </inkml:context>
    <inkml:brush xml:id="br0">
      <inkml:brushProperty name="width" value="0.05" units="cm"/>
      <inkml:brushProperty name="height" value="0.05" units="cm"/>
      <inkml:brushProperty name="color" value="#E71224"/>
    </inkml:brush>
  </inkml:definitions>
  <inkml:trace contextRef="#ctx0" brushRef="#br0">3928 0 24575,'0'3'0,"-1"-1"0,0 1 0,0 0 0,0-1 0,0 1 0,0-1 0,-1 1 0,1-1 0,-1 0 0,0 0 0,1 1 0,-1-1 0,0 0 0,0-1 0,0 1 0,-5 3 0,-37 24 0,-83 30 0,118-55 0,-84 45 0,17-7 0,-36 20 0,38-18 0,39-25 0,-2 0 0,-57 40 0,76-44 0,-1-2 0,0 0 0,-1-1 0,-42 19 0,-207 49 0,200-61 0,30-6 0,1 1 0,0 2 0,-63 38 0,33-17 0,17-15 0,0-1 0,-1-3 0,-104 21 0,81-22 0,-75 28 0,1 16 0,80-31 0,-1-2 0,-114 27 0,-39 3 0,137-33 0,59-16 0,-49 23 0,-11 5 0,8-16 0,-1-3 0,-141 12 0,145-21 0,57-5 0,1 0 0,-1 1 0,1 2 0,0-1 0,1 2 0,0 0 0,0 1 0,1 1 0,-22 17 0,-41 22 0,58-35 0,1 1 0,0 1 0,1 1 0,0 0 0,-18 24 0,-12 11 0,48-51 0,0-1 0,0 1 0,0-1 0,0 1 0,0 0 0,1-1 0,-1 1 0,0 0 0,0 0 0,1 0 0,-1-1 0,1 1 0,-1 0 0,1 0 0,-1 0 0,1 0 0,-1 0 0,1 0 0,0 0 0,-1 0 0,1 0 0,0 0 0,0 0 0,0 0 0,0 0 0,0 0 0,0 0 0,1 2 0,0-2 0,0 0 0,0 0 0,1 0 0,-1-1 0,1 1 0,-1-1 0,1 1 0,-1-1 0,1 0 0,-1 1 0,1-1 0,-1 0 0,1 0 0,-1 0 0,1 0 0,2 0 0,9-2 0,0 1 0,-1-1 0,20-6 0,-8-4-150,-1 0-1,0-2 1,-1 0 0,0-1-1,-1-2 1,-1 0-1,24-27 1,-40 40-12,15-15-6664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08T20:36:20.330"/>
    </inkml:context>
    <inkml:brush xml:id="br0">
      <inkml:brushProperty name="width" value="0.05" units="cm"/>
      <inkml:brushProperty name="height" value="0.05" units="cm"/>
      <inkml:brushProperty name="color" value="#E71224"/>
    </inkml:brush>
  </inkml:definitions>
  <inkml:trace contextRef="#ctx0" brushRef="#br0">4211 0 24575,'-14'0'0,"0"1"0,0 1 0,0 0 0,0 1 0,0 0 0,0 1 0,-24 10 0,5 3 0,-53 35 0,64-37 0,-4 2 0,1-1 0,-2-2 0,0 0 0,0-2 0,-40 12 0,-47 1 0,-147 14 0,-38 8 0,226-34 0,16-2 0,-106 35 0,137-37 0,1 2 0,1 0 0,0 1 0,0 2 0,1 0 0,-28 24 0,-7 17 0,35-32 0,0-2 0,-50 36 0,33-32 0,10-4 0,0-2 0,-2-2 0,0 0 0,-50 17 0,60-27 0,-180 65 0,144-49 0,-1-2 0,-1-2 0,-1-3 0,-115 14 0,81-23 0,50-5 0,-43 8 0,49-3 0,10-3 0,0 2 0,1 0 0,0 2 0,-35 15 0,-18 10 0,-2-2 0,-173 36 0,-15 11 0,149-39 0,103-32 0,1 1 0,1 0 0,0 2 0,-27 18 0,23-14 0,-45 23 0,38-24-1365,5 0-5461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08T20:36:24.761"/>
    </inkml:context>
    <inkml:brush xml:id="br0">
      <inkml:brushProperty name="width" value="0.05" units="cm"/>
      <inkml:brushProperty name="height" value="0.05" units="cm"/>
      <inkml:brushProperty name="color" value="#E71224"/>
    </inkml:brush>
  </inkml:definitions>
  <inkml:trace contextRef="#ctx0" brushRef="#br0">3862 5 24575,'-75'-1'0,"42"-1"0,-1 1 0,0 2 0,-54 8 0,72-4 0,-1 1 0,2 1 0,-1 0 0,1 1 0,0 0 0,0 1 0,1 1 0,-19 17 0,-47 30 0,-1-15 0,-2-3 0,-93 29 0,-45 21 0,176-71 0,-1-2 0,-56 11 0,51-14 0,-76 29 0,77-16 0,38-19 0,0 0 0,-1-1 0,-21 7 0,-78 15 0,68-18 0,1 1 0,0 2 0,-64 30 0,69-26 0,-72 21 0,81-29 0,-1 0 0,2 2 0,0 2 0,-50 28 0,47-22 0,-1-2 0,0-1 0,-39 13 0,29-13 0,-53 30 0,62-29 0,-1-2 0,0-1 0,-55 13 0,58-18 0,0 0 0,1 2 0,0 1 0,0 2 0,-32 20 0,35-19 0,0 0 0,-2-2 0,0-2 0,0 0 0,-53 11 0,34-9 0,-56 22 0,-33 37 0,95-47 0,-74 31 0,-46 12 0,159-67-57,1 1 0,-1-1 1,1 1-1,-1-1 0,1 0 0,-1 0 0,0 0 0,0-1 0,1 1 0,-1-1 0,0 1 1,0-1-1,0 0 0,1 0 0,-1 0 0,0 0 0,0-1 0,0 1 0,0-1 1,1 0-1,-1 0 0,0 0 0,-2-1 0,-7-10-6769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711200" y="611074"/>
            <a:ext cx="3851275" cy="2166937"/>
          </a:xfrm>
          <a:prstGeom prst="rect">
            <a:avLst/>
          </a:prstGeom>
          <a:noFill/>
          <a:ln w="12700">
            <a:solidFill>
              <a:prstClr val="black"/>
            </a:solidFill>
          </a:ln>
        </p:spPr>
        <p:txBody>
          <a:bodyPr vert="horz" lIns="99075" tIns="49538" rIns="99075" bIns="49538" rtlCol="0" anchor="ctr"/>
          <a:lstStyle/>
          <a:p>
            <a:endParaRPr lang="de-DE" dirty="0"/>
          </a:p>
        </p:txBody>
      </p:sp>
      <p:sp>
        <p:nvSpPr>
          <p:cNvPr id="5" name="Notizenplatzhalter 4"/>
          <p:cNvSpPr>
            <a:spLocks noGrp="1"/>
          </p:cNvSpPr>
          <p:nvPr>
            <p:ph type="body" sz="quarter" idx="3"/>
          </p:nvPr>
        </p:nvSpPr>
        <p:spPr>
          <a:xfrm>
            <a:off x="711200" y="3034765"/>
            <a:ext cx="5683250" cy="6943095"/>
          </a:xfrm>
          <a:prstGeom prst="rect">
            <a:avLst/>
          </a:prstGeom>
        </p:spPr>
        <p:txBody>
          <a:bodyPr vert="horz" lIns="99075" tIns="49538" rIns="99075" bIns="49538"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Foliennummernplatzhalt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B27FCAB5-4DFA-406D-8161-5B6192481F32}" type="slidenum">
              <a:rPr lang="de-DE" smtClean="0"/>
              <a:t>‹#›</a:t>
            </a:fld>
            <a:endParaRPr lang="de-DE" dirty="0"/>
          </a:p>
        </p:txBody>
      </p:sp>
    </p:spTree>
    <p:extLst>
      <p:ext uri="{BB962C8B-B14F-4D97-AF65-F5344CB8AC3E}">
        <p14:creationId xmlns:p14="http://schemas.microsoft.com/office/powerpoint/2010/main" val="3750132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224" userDrawn="1">
          <p15:clr>
            <a:srgbClr val="F26B43"/>
          </p15:clr>
        </p15:guide>
        <p15:guide id="2" pos="223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uropass.europa.eu/en/description-eight-eqf-levels#:~:text=Level%204%20-%20learning%20outcomes%20Knowledge%20Skills%20Responsibility,problems%20in%20a%20field%20of%20work%20or%20study"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6713" y="636588"/>
            <a:ext cx="2824162" cy="1589087"/>
          </a:xfrm>
        </p:spPr>
      </p:sp>
      <p:sp>
        <p:nvSpPr>
          <p:cNvPr id="3" name="Notizenplatzhalter 2"/>
          <p:cNvSpPr>
            <a:spLocks noGrp="1"/>
          </p:cNvSpPr>
          <p:nvPr>
            <p:ph type="body" idx="1"/>
          </p:nvPr>
        </p:nvSpPr>
        <p:spPr/>
        <p:txBody>
          <a:bodyPr/>
          <a:lstStyle/>
          <a:p>
            <a:r>
              <a:rPr lang="en-US" sz="2400" dirty="0"/>
              <a:t>The 4th Information and Discussion Session</a:t>
            </a:r>
          </a:p>
          <a:p>
            <a:r>
              <a:rPr lang="en-US" sz="2400" dirty="0"/>
              <a:t>Aims to refresh participants’ memories and further promote awareness of the SQFCGF. </a:t>
            </a:r>
          </a:p>
          <a:p>
            <a:r>
              <a:rPr lang="en-US" sz="2400" dirty="0"/>
              <a:t>All images included are sourced from </a:t>
            </a:r>
            <a:r>
              <a:rPr lang="en-US" sz="2400" dirty="0" err="1"/>
              <a:t>Pixabay</a:t>
            </a:r>
            <a:r>
              <a:rPr lang="en-US" sz="2400" dirty="0"/>
              <a:t> or generated through AI.</a:t>
            </a:r>
          </a:p>
          <a:p>
            <a:endParaRPr lang="de-DE" sz="1600" dirty="0"/>
          </a:p>
          <a:p>
            <a:endParaRPr lang="de-DE" sz="1600" dirty="0"/>
          </a:p>
          <a:p>
            <a:r>
              <a:rPr lang="de-DE" sz="1600" dirty="0"/>
              <a:t>Link </a:t>
            </a:r>
            <a:r>
              <a:rPr lang="de-DE" sz="1600" dirty="0" err="1"/>
              <a:t>to</a:t>
            </a:r>
            <a:r>
              <a:rPr lang="de-DE" sz="1600" dirty="0"/>
              <a:t> </a:t>
            </a:r>
            <a:r>
              <a:rPr lang="de-DE" sz="1600" dirty="0" err="1"/>
              <a:t>the</a:t>
            </a:r>
            <a:r>
              <a:rPr lang="de-DE" sz="1600" dirty="0"/>
              <a:t> SQFCGF: https://coastguard.europa.eu/sites/default/files/2023-08/01.%20Publication%20of%20SQFCGF.pdf</a:t>
            </a:r>
          </a:p>
          <a:p>
            <a:endParaRPr lang="de-DE" sz="1600" dirty="0"/>
          </a:p>
          <a:p>
            <a:endParaRPr lang="en-US"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0FF05DE-26C4-4AB1-B784-DEAA4D2F7B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3207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09613" y="838200"/>
            <a:ext cx="3852862" cy="2168525"/>
          </a:xfrm>
        </p:spPr>
      </p:sp>
      <p:sp>
        <p:nvSpPr>
          <p:cNvPr id="3" name="Notizenplatzhalter 2"/>
          <p:cNvSpPr>
            <a:spLocks noGrp="1"/>
          </p:cNvSpPr>
          <p:nvPr>
            <p:ph type="body" idx="1"/>
          </p:nvPr>
        </p:nvSpPr>
        <p:spPr>
          <a:xfrm>
            <a:off x="711200" y="3273325"/>
            <a:ext cx="5683250" cy="526545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kern="1200" dirty="0">
                <a:solidFill>
                  <a:schemeClr val="tx1"/>
                </a:solidFill>
                <a:latin typeface="+mn-lt"/>
                <a:ea typeface="+mn-ea"/>
                <a:cs typeface="+mn-cs"/>
              </a:rPr>
              <a:t>The agenda of SQFCGF Awareness Session 4. </a:t>
            </a:r>
          </a:p>
        </p:txBody>
      </p:sp>
      <p:sp>
        <p:nvSpPr>
          <p:cNvPr id="4" name="Foliennummernplatzhalter 3"/>
          <p:cNvSpPr>
            <a:spLocks noGrp="1"/>
          </p:cNvSpPr>
          <p:nvPr>
            <p:ph type="sldNum" sz="quarter" idx="5"/>
          </p:nvPr>
        </p:nvSpPr>
        <p:spPr/>
        <p:txBody>
          <a:bodyPr/>
          <a:lstStyle/>
          <a:p>
            <a:pPr defTabSz="495376">
              <a:defRPr/>
            </a:pPr>
            <a:fld id="{9559D7CD-9515-418B-9979-7B2A2E99136B}" type="slidenum">
              <a:rPr lang="de-DE">
                <a:solidFill>
                  <a:prstClr val="black"/>
                </a:solidFill>
                <a:latin typeface="Calibri" panose="020F0502020204030204"/>
              </a:rPr>
              <a:pPr defTabSz="495376">
                <a:defRPr/>
              </a:pPr>
              <a:t>2</a:t>
            </a:fld>
            <a:endParaRPr lang="de-DE">
              <a:solidFill>
                <a:prstClr val="black"/>
              </a:solidFill>
              <a:latin typeface="Calibri" panose="020F0502020204030204"/>
            </a:endParaRPr>
          </a:p>
        </p:txBody>
      </p:sp>
    </p:spTree>
    <p:extLst>
      <p:ext uri="{BB962C8B-B14F-4D97-AF65-F5344CB8AC3E}">
        <p14:creationId xmlns:p14="http://schemas.microsoft.com/office/powerpoint/2010/main" val="2955814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611188"/>
            <a:ext cx="3851275" cy="2166937"/>
          </a:xfrm>
        </p:spPr>
      </p:sp>
      <p:sp>
        <p:nvSpPr>
          <p:cNvPr id="3" name="Notes Placeholder 2"/>
          <p:cNvSpPr>
            <a:spLocks noGrp="1"/>
          </p:cNvSpPr>
          <p:nvPr>
            <p:ph type="body" idx="1"/>
          </p:nvPr>
        </p:nvSpPr>
        <p:spPr/>
        <p:txBody>
          <a:bodyPr/>
          <a:lstStyle/>
          <a:p>
            <a:r>
              <a:rPr lang="en-US" dirty="0"/>
              <a:t>Brief overview of the key points from SQFCGF Information Sessions 1, 2, and 3.</a:t>
            </a:r>
          </a:p>
          <a:p>
            <a:endParaRPr lang="en-US" dirty="0"/>
          </a:p>
          <a:p>
            <a:r>
              <a:rPr lang="en-US" dirty="0"/>
              <a:t>Session 1: April 9, 2024</a:t>
            </a:r>
          </a:p>
          <a:p>
            <a:endParaRPr lang="en-US" dirty="0"/>
          </a:p>
          <a:p>
            <a:pPr marL="171450" indent="-171450">
              <a:buFont typeface="Arial" panose="020B0604020202020204" pitchFamily="34" charset="0"/>
              <a:buChar char="•"/>
            </a:pPr>
            <a:r>
              <a:rPr lang="en-US" dirty="0"/>
              <a:t>    Introduced the Sectoral Qualification Framework for Coast Guard Functions (SQFCGF)</a:t>
            </a:r>
          </a:p>
          <a:p>
            <a:pPr marL="171450" indent="-171450">
              <a:buFont typeface="Arial" panose="020B0604020202020204" pitchFamily="34" charset="0"/>
              <a:buChar char="•"/>
            </a:pPr>
            <a:r>
              <a:rPr lang="en-US" dirty="0"/>
              <a:t>    Highlighted the significance of standardizing qualification frameworks across coast guard functions</a:t>
            </a:r>
          </a:p>
          <a:p>
            <a:pPr marL="171450" indent="-171450">
              <a:buFont typeface="Arial" panose="020B0604020202020204" pitchFamily="34" charset="0"/>
              <a:buChar char="•"/>
            </a:pPr>
            <a:r>
              <a:rPr lang="en-US" dirty="0"/>
              <a:t>    Focused on the structure of the SQFCGF and its alignment with EU standards to ensure quality assurance</a:t>
            </a:r>
          </a:p>
          <a:p>
            <a:r>
              <a:rPr lang="en-US" dirty="0"/>
              <a:t>        For QA guidelines, refer to ESG2015</a:t>
            </a:r>
          </a:p>
          <a:p>
            <a:endParaRPr lang="en-US" dirty="0"/>
          </a:p>
          <a:p>
            <a:r>
              <a:rPr lang="en-US" dirty="0"/>
              <a:t>Session 2: May 22, 2024</a:t>
            </a:r>
          </a:p>
          <a:p>
            <a:endParaRPr lang="en-US" dirty="0"/>
          </a:p>
          <a:p>
            <a:pPr marL="171450" indent="-171450">
              <a:buFont typeface="Arial" panose="020B0604020202020204" pitchFamily="34" charset="0"/>
              <a:buChar char="•"/>
            </a:pPr>
            <a:r>
              <a:rPr lang="en-US" dirty="0"/>
              <a:t>    Delved into the design of learning outcomes</a:t>
            </a:r>
          </a:p>
          <a:p>
            <a:pPr marL="171450" indent="-171450">
              <a:buFont typeface="Arial" panose="020B0604020202020204" pitchFamily="34" charset="0"/>
              <a:buChar char="•"/>
            </a:pPr>
            <a:r>
              <a:rPr lang="en-US" dirty="0"/>
              <a:t>    Demonstrated how SQFCGF contributes to enhancing workforce competence</a:t>
            </a:r>
          </a:p>
          <a:p>
            <a:pPr marL="171450" indent="-171450">
              <a:buFont typeface="Arial" panose="020B0604020202020204" pitchFamily="34" charset="0"/>
              <a:buChar char="•"/>
            </a:pPr>
            <a:r>
              <a:rPr lang="en-US" dirty="0"/>
              <a:t>    Engaged in case studies and practical exercises on drafting learning outcomes using SQFCGF principles</a:t>
            </a:r>
          </a:p>
          <a:p>
            <a:endParaRPr lang="en-US" dirty="0"/>
          </a:p>
          <a:p>
            <a:r>
              <a:rPr lang="en-US" dirty="0"/>
              <a:t>Session 3: September 25, 2024</a:t>
            </a:r>
          </a:p>
          <a:p>
            <a:endParaRPr lang="en-US" dirty="0"/>
          </a:p>
          <a:p>
            <a:pPr marL="171450" indent="-171450">
              <a:buFont typeface="Arial" panose="020B0604020202020204" pitchFamily="34" charset="0"/>
              <a:buChar char="•"/>
            </a:pPr>
            <a:r>
              <a:rPr lang="en-US" dirty="0"/>
              <a:t>    Presented the curriculum design template, with a focus on curriculum development, including the formulation of learning outcomes and strategies for learning and assessment</a:t>
            </a:r>
          </a:p>
          <a:p>
            <a:r>
              <a:rPr lang="en-US" dirty="0"/>
              <a:t>        </a:t>
            </a:r>
            <a:r>
              <a:rPr lang="en-US" b="1" dirty="0"/>
              <a:t>Note: </a:t>
            </a:r>
            <a:r>
              <a:rPr lang="en-US" dirty="0"/>
              <a:t>SQFCGF serves as a foundational framework but is not a direct curriculum design tool</a:t>
            </a:r>
          </a:p>
          <a:p>
            <a:pPr marL="171450" indent="-171450">
              <a:buFont typeface="Arial" panose="020B0604020202020204" pitchFamily="34" charset="0"/>
              <a:buChar char="•"/>
            </a:pPr>
            <a:r>
              <a:rPr lang="en-US" dirty="0"/>
              <a:t>    Examined the alignment of SQFCGF with organizational needs</a:t>
            </a:r>
          </a:p>
          <a:p>
            <a:pPr marL="171450" indent="-171450">
              <a:buFont typeface="Arial" panose="020B0604020202020204" pitchFamily="34" charset="0"/>
              <a:buChar char="•"/>
            </a:pPr>
            <a:r>
              <a:rPr lang="en-US" dirty="0"/>
              <a:t>    Conducted exercises connecting learning outcomes to course design and provided an introduction to constructive alignment</a:t>
            </a:r>
            <a:endParaRPr lang="en-US" sz="1200" dirty="0"/>
          </a:p>
          <a:p>
            <a:endParaRPr lang="de-AT" dirty="0"/>
          </a:p>
        </p:txBody>
      </p:sp>
      <p:sp>
        <p:nvSpPr>
          <p:cNvPr id="4" name="Slide Number Placeholder 3"/>
          <p:cNvSpPr>
            <a:spLocks noGrp="1"/>
          </p:cNvSpPr>
          <p:nvPr>
            <p:ph type="sldNum" sz="quarter" idx="5"/>
          </p:nvPr>
        </p:nvSpPr>
        <p:spPr/>
        <p:txBody>
          <a:bodyPr/>
          <a:lstStyle/>
          <a:p>
            <a:fld id="{B27FCAB5-4DFA-406D-8161-5B6192481F32}" type="slidenum">
              <a:rPr lang="de-DE" smtClean="0"/>
              <a:t>3</a:t>
            </a:fld>
            <a:endParaRPr lang="de-DE" dirty="0"/>
          </a:p>
        </p:txBody>
      </p:sp>
    </p:spTree>
    <p:extLst>
      <p:ext uri="{BB962C8B-B14F-4D97-AF65-F5344CB8AC3E}">
        <p14:creationId xmlns:p14="http://schemas.microsoft.com/office/powerpoint/2010/main" val="2478015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611188"/>
            <a:ext cx="3851275" cy="2166937"/>
          </a:xfrm>
        </p:spPr>
      </p:sp>
      <p:sp>
        <p:nvSpPr>
          <p:cNvPr id="3" name="Notes Placeholder 2"/>
          <p:cNvSpPr>
            <a:spLocks noGrp="1"/>
          </p:cNvSpPr>
          <p:nvPr>
            <p:ph type="body" idx="1"/>
          </p:nvPr>
        </p:nvSpPr>
        <p:spPr/>
        <p:txBody>
          <a:bodyPr/>
          <a:lstStyle/>
          <a:p>
            <a:pPr>
              <a:spcBef>
                <a:spcPts val="600"/>
              </a:spcBef>
              <a:spcAft>
                <a:spcPts val="600"/>
              </a:spcAft>
            </a:pPr>
            <a:r>
              <a:rPr lang="en-US" sz="1400" b="0" dirty="0"/>
              <a:t>After each session, the invaluable feedback from participants has guided the development of subsequent content, particularly for this final SQFCGF Awareness Session 4.</a:t>
            </a:r>
          </a:p>
          <a:p>
            <a:pPr>
              <a:spcBef>
                <a:spcPts val="600"/>
              </a:spcBef>
              <a:spcAft>
                <a:spcPts val="600"/>
              </a:spcAft>
            </a:pPr>
            <a:endParaRPr lang="en-US" sz="1400" b="0" dirty="0"/>
          </a:p>
          <a:p>
            <a:pPr>
              <a:spcBef>
                <a:spcPts val="600"/>
              </a:spcBef>
              <a:spcAft>
                <a:spcPts val="600"/>
              </a:spcAft>
            </a:pPr>
            <a:r>
              <a:rPr lang="en-US" sz="1400" b="0" dirty="0"/>
              <a:t>This slide outlines the topics to be covered.</a:t>
            </a:r>
            <a:endParaRPr lang="de-AT" dirty="0"/>
          </a:p>
        </p:txBody>
      </p:sp>
      <p:sp>
        <p:nvSpPr>
          <p:cNvPr id="4" name="Slide Number Placeholder 3"/>
          <p:cNvSpPr>
            <a:spLocks noGrp="1"/>
          </p:cNvSpPr>
          <p:nvPr>
            <p:ph type="sldNum" sz="quarter" idx="5"/>
          </p:nvPr>
        </p:nvSpPr>
        <p:spPr/>
        <p:txBody>
          <a:bodyPr/>
          <a:lstStyle/>
          <a:p>
            <a:fld id="{B27FCAB5-4DFA-406D-8161-5B6192481F32}" type="slidenum">
              <a:rPr lang="de-DE" smtClean="0"/>
              <a:t>4</a:t>
            </a:fld>
            <a:endParaRPr lang="de-DE" dirty="0"/>
          </a:p>
        </p:txBody>
      </p:sp>
    </p:spTree>
    <p:extLst>
      <p:ext uri="{BB962C8B-B14F-4D97-AF65-F5344CB8AC3E}">
        <p14:creationId xmlns:p14="http://schemas.microsoft.com/office/powerpoint/2010/main" val="1086403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611188"/>
            <a:ext cx="3851275" cy="2166937"/>
          </a:xfrm>
        </p:spPr>
      </p:sp>
      <p:sp>
        <p:nvSpPr>
          <p:cNvPr id="3" name="Notes Placeholder 2"/>
          <p:cNvSpPr>
            <a:spLocks noGrp="1"/>
          </p:cNvSpPr>
          <p:nvPr>
            <p:ph type="body" idx="1"/>
          </p:nvPr>
        </p:nvSpPr>
        <p:spPr/>
        <p:txBody>
          <a:bodyPr/>
          <a:lstStyle/>
          <a:p>
            <a:pPr marL="0" indent="0">
              <a:buNone/>
            </a:pPr>
            <a:r>
              <a:rPr lang="en-US" dirty="0"/>
              <a:t>Topic 1 highlighted the strategic importance of the SQFCGF for organizations with coast guard and fisheries responsibilities:</a:t>
            </a:r>
          </a:p>
          <a:p>
            <a:pPr marL="0" indent="0">
              <a:buNone/>
            </a:pPr>
            <a:endParaRPr lang="en-US" dirty="0"/>
          </a:p>
          <a:p>
            <a:pPr marL="171450" indent="-171450">
              <a:buFont typeface="Arial" panose="020B0604020202020204" pitchFamily="34" charset="0"/>
              <a:buChar char="•"/>
            </a:pPr>
            <a:r>
              <a:rPr lang="en-US" dirty="0"/>
              <a:t>Emphasized the alignment of these functions with EU maritime safety objectives</a:t>
            </a:r>
          </a:p>
          <a:p>
            <a:pPr marL="171450" indent="-171450">
              <a:buFont typeface="Arial" panose="020B0604020202020204" pitchFamily="34" charset="0"/>
              <a:buChar char="•"/>
            </a:pPr>
            <a:r>
              <a:rPr lang="en-US" dirty="0"/>
              <a:t>Stressed the need for cross-border compatibility and interoperability among national agencies</a:t>
            </a:r>
          </a:p>
          <a:p>
            <a:pPr marL="171450" indent="-171450">
              <a:buFont typeface="Arial" panose="020B0604020202020204" pitchFamily="34" charset="0"/>
              <a:buChar char="•"/>
            </a:pPr>
            <a:r>
              <a:rPr lang="en-US" dirty="0"/>
              <a:t>        Cross-border compatibility: Supports the harmonization of training across EU member states</a:t>
            </a:r>
          </a:p>
          <a:p>
            <a:pPr marL="171450" indent="-171450">
              <a:buFont typeface="Arial" panose="020B0604020202020204" pitchFamily="34" charset="0"/>
              <a:buChar char="•"/>
            </a:pPr>
            <a:r>
              <a:rPr lang="en-US" dirty="0"/>
              <a:t>        Interoperability: Enhances cooperation between national coast guard agencies</a:t>
            </a:r>
          </a:p>
          <a:p>
            <a:pPr marL="0" indent="0">
              <a:buNone/>
            </a:pPr>
            <a:endParaRPr lang="en-US" dirty="0"/>
          </a:p>
          <a:p>
            <a:pPr marL="0" indent="0">
              <a:buNone/>
            </a:pPr>
            <a:r>
              <a:rPr lang="en-US" dirty="0"/>
              <a:t>The SQFCGF serves as a valuable, comprehensive, and adaptable framework for coast guard education, aligning seamlessly with European educational standards (Bologna and Copenhagen) and emphasizing learning outcomes from a learner-centered perspective. This approach signifies a departure from traditional, teacher-centered methods.</a:t>
            </a:r>
          </a:p>
          <a:p>
            <a:pPr marL="0" indent="0">
              <a:buNone/>
            </a:pPr>
            <a:endParaRPr lang="en-US" dirty="0"/>
          </a:p>
          <a:p>
            <a:pPr marL="0" indent="0">
              <a:buNone/>
            </a:pPr>
            <a:r>
              <a:rPr lang="en-US" dirty="0"/>
              <a:t>The SQFCGF is instrumental in standardizing and advancing coast guard education, focusing on learning outcomes and the learner's perspective.</a:t>
            </a:r>
          </a:p>
          <a:p>
            <a:pPr marL="0" indent="0">
              <a:buNone/>
            </a:pPr>
            <a:endParaRPr lang="en-US" dirty="0"/>
          </a:p>
          <a:p>
            <a:pPr marL="0" indent="0">
              <a:buNone/>
            </a:pPr>
            <a:r>
              <a:rPr lang="en-US" dirty="0"/>
              <a:t>Progression of Learning (POL): The framework specifies learning outcomes across 10 key coast guard functions, illustrating a clear learning progression from levels 4 to 7, fully aligned with the European Qualifications Framework (EQF).</a:t>
            </a:r>
          </a:p>
          <a:p>
            <a:pPr marL="0" indent="0">
              <a:buNone/>
            </a:pPr>
            <a:endParaRPr lang="en-US" dirty="0"/>
          </a:p>
          <a:p>
            <a:pPr marL="0" indent="0">
              <a:buNone/>
            </a:pPr>
            <a:r>
              <a:rPr lang="en-US" dirty="0"/>
              <a:t>Collective Agreement: Participants have agreed to avoid the term "Implementing the SQFCGF." Instead, we adopt the phrase "Aligning our own learning outcomes with the learning outcomes offered by the SQFCGF."</a:t>
            </a:r>
            <a:endParaRPr lang="en-US" sz="1200" dirty="0"/>
          </a:p>
          <a:p>
            <a:endParaRPr lang="de-AT" dirty="0"/>
          </a:p>
        </p:txBody>
      </p:sp>
      <p:sp>
        <p:nvSpPr>
          <p:cNvPr id="4" name="Slide Number Placeholder 3"/>
          <p:cNvSpPr>
            <a:spLocks noGrp="1"/>
          </p:cNvSpPr>
          <p:nvPr>
            <p:ph type="sldNum" sz="quarter" idx="5"/>
          </p:nvPr>
        </p:nvSpPr>
        <p:spPr/>
        <p:txBody>
          <a:bodyPr/>
          <a:lstStyle/>
          <a:p>
            <a:fld id="{B27FCAB5-4DFA-406D-8161-5B6192481F32}" type="slidenum">
              <a:rPr lang="de-DE" smtClean="0"/>
              <a:t>5</a:t>
            </a:fld>
            <a:endParaRPr lang="de-DE" dirty="0"/>
          </a:p>
        </p:txBody>
      </p:sp>
    </p:spTree>
    <p:extLst>
      <p:ext uri="{BB962C8B-B14F-4D97-AF65-F5344CB8AC3E}">
        <p14:creationId xmlns:p14="http://schemas.microsoft.com/office/powerpoint/2010/main" val="369209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611188"/>
            <a:ext cx="3851275" cy="21669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EQF: </a:t>
            </a:r>
            <a:r>
              <a:rPr lang="en-US" sz="1200" dirty="0">
                <a:hlinkClick r:id="rId3"/>
              </a:rPr>
              <a:t>Description of the eight EQF levels | </a:t>
            </a:r>
            <a:r>
              <a:rPr lang="en-US" sz="1200" dirty="0" err="1">
                <a:hlinkClick r:id="rId3"/>
              </a:rPr>
              <a:t>Europass</a:t>
            </a:r>
            <a:endParaRPr lang="de-DE" sz="1200" dirty="0"/>
          </a:p>
          <a:p>
            <a:endParaRPr lang="de-DE" dirty="0"/>
          </a:p>
          <a:p>
            <a:pPr marL="0" indent="0">
              <a:lnSpc>
                <a:spcPct val="150000"/>
              </a:lnSpc>
              <a:spcBef>
                <a:spcPts val="1200"/>
              </a:spcBef>
              <a:spcAft>
                <a:spcPts val="1200"/>
              </a:spcAft>
              <a:buFont typeface="Arial" panose="020B0604020202020204" pitchFamily="34" charset="0"/>
              <a:buNone/>
            </a:pPr>
            <a:r>
              <a:rPr lang="en-US" dirty="0"/>
              <a:t>We conducted a comparison between an EQF Level 4 Learning Outcome and an SQFCGF Level 4 Learning Outcome. This comparison provides valuable insights into the distinct value of the SQFCGF.</a:t>
            </a:r>
          </a:p>
          <a:p>
            <a:pPr marL="0" indent="0">
              <a:lnSpc>
                <a:spcPct val="150000"/>
              </a:lnSpc>
              <a:spcBef>
                <a:spcPts val="1200"/>
              </a:spcBef>
              <a:spcAft>
                <a:spcPts val="1200"/>
              </a:spcAft>
              <a:buFont typeface="Arial" panose="020B0604020202020204" pitchFamily="34" charset="0"/>
              <a:buNone/>
            </a:pPr>
            <a:r>
              <a:rPr lang="en-US" dirty="0"/>
              <a:t>Key Components of a Well-Formulated Learning Outcome:</a:t>
            </a:r>
          </a:p>
          <a:p>
            <a:pPr marL="171450" indent="-171450">
              <a:lnSpc>
                <a:spcPct val="150000"/>
              </a:lnSpc>
              <a:spcBef>
                <a:spcPts val="1200"/>
              </a:spcBef>
              <a:spcAft>
                <a:spcPts val="1200"/>
              </a:spcAft>
              <a:buFont typeface="Arial" panose="020B0604020202020204" pitchFamily="34" charset="0"/>
              <a:buChar char="•"/>
            </a:pPr>
            <a:r>
              <a:rPr lang="en-US" dirty="0"/>
              <a:t>    Active Verb</a:t>
            </a:r>
          </a:p>
          <a:p>
            <a:pPr marL="171450" indent="-171450">
              <a:lnSpc>
                <a:spcPct val="150000"/>
              </a:lnSpc>
              <a:spcBef>
                <a:spcPts val="1200"/>
              </a:spcBef>
              <a:spcAft>
                <a:spcPts val="1200"/>
              </a:spcAft>
              <a:buFont typeface="Arial" panose="020B0604020202020204" pitchFamily="34" charset="0"/>
              <a:buChar char="•"/>
            </a:pPr>
            <a:r>
              <a:rPr lang="en-US" dirty="0"/>
              <a:t>    Type of Learning Outcome (LO)</a:t>
            </a:r>
          </a:p>
          <a:p>
            <a:pPr marL="171450" indent="-171450">
              <a:lnSpc>
                <a:spcPct val="150000"/>
              </a:lnSpc>
              <a:spcBef>
                <a:spcPts val="1200"/>
              </a:spcBef>
              <a:spcAft>
                <a:spcPts val="1200"/>
              </a:spcAft>
              <a:buFont typeface="Arial" panose="020B0604020202020204" pitchFamily="34" charset="0"/>
              <a:buChar char="•"/>
            </a:pPr>
            <a:r>
              <a:rPr lang="en-US" dirty="0"/>
              <a:t>    Topic Area</a:t>
            </a:r>
          </a:p>
          <a:p>
            <a:pPr marL="171450" indent="-171450">
              <a:lnSpc>
                <a:spcPct val="150000"/>
              </a:lnSpc>
              <a:spcBef>
                <a:spcPts val="1200"/>
              </a:spcBef>
              <a:spcAft>
                <a:spcPts val="1200"/>
              </a:spcAft>
              <a:buFont typeface="Arial" panose="020B0604020202020204" pitchFamily="34" charset="0"/>
              <a:buChar char="•"/>
            </a:pPr>
            <a:r>
              <a:rPr lang="en-US" dirty="0"/>
              <a:t>    Scope/Context</a:t>
            </a: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deconstructing the EQF Learning Outcome (which requires a range of cognitive and practical skills to generate solutions to specific problems in a field of work or study), we observed that these core components are not consistently present.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Differences Observed in EQF Learning Outcomes: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Lacks specificity and context, using general language without sectoral focus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Omits relevant standards or benchmarks, with no defined scope (e.g., beginner vs. advanced proficiency)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Mismatch with real-world skills; translating EQF’s abstract outcomes into industry-relevant skills can be time-intensive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General focus on "comprehensive" or "advanced" skills provides limited guidance for developing accurate assessments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Generalized language makes consistency in training and assessment challenging, especially in standardized fields like coast guard functions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Curriculum developers require sophisticated expertise in educational principles and industry-specific skills, adding complexity and time to customization efforts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Advantages of SQFCGF Learning Outcomes: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Industry-Specific: Clear expectations for skills directly related to maritime surveillance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Action-Oriented: Specific verbs like "operate," "monitor," and "interpret" align with Bloom's Taxonomy, giving curriculum developers concrete tasks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Defined Scope and Context: Relevant to maritime zones, vessel monitoring, and risk assessment, directly applicable to coast guard operations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Clear Standards: Adheres to established protocols and national security guidelines, ensuring appropriate skill complexity and rigor</a:t>
            </a: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Slide Number Placeholder 3"/>
          <p:cNvSpPr>
            <a:spLocks noGrp="1"/>
          </p:cNvSpPr>
          <p:nvPr>
            <p:ph type="sldNum" sz="quarter" idx="5"/>
          </p:nvPr>
        </p:nvSpPr>
        <p:spPr/>
        <p:txBody>
          <a:bodyPr/>
          <a:lstStyle/>
          <a:p>
            <a:fld id="{B27FCAB5-4DFA-406D-8161-5B6192481F32}" type="slidenum">
              <a:rPr lang="de-DE" smtClean="0"/>
              <a:t>6</a:t>
            </a:fld>
            <a:endParaRPr lang="de-DE" dirty="0"/>
          </a:p>
        </p:txBody>
      </p:sp>
    </p:spTree>
    <p:extLst>
      <p:ext uri="{BB962C8B-B14F-4D97-AF65-F5344CB8AC3E}">
        <p14:creationId xmlns:p14="http://schemas.microsoft.com/office/powerpoint/2010/main" val="2022022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611188"/>
            <a:ext cx="3851275" cy="2166937"/>
          </a:xfrm>
        </p:spPr>
      </p:sp>
      <p:sp>
        <p:nvSpPr>
          <p:cNvPr id="3" name="Notes Placeholder 2"/>
          <p:cNvSpPr>
            <a:spLocks noGrp="1"/>
          </p:cNvSpPr>
          <p:nvPr>
            <p:ph type="body" idx="1"/>
          </p:nvPr>
        </p:nvSpPr>
        <p:spPr/>
        <p:txBody>
          <a:bodyPr/>
          <a:lstStyle/>
          <a:p>
            <a:r>
              <a:rPr lang="en-US" dirty="0"/>
              <a:t>One of the SQFCGF’s greatest strengths lies in its </a:t>
            </a:r>
            <a:r>
              <a:rPr lang="en-US" b="1" dirty="0"/>
              <a:t>operational relevance</a:t>
            </a:r>
            <a:r>
              <a:rPr lang="en-US" dirty="0"/>
              <a:t>. Designed with input from experienced stakeholders, it addresses real-world needs, making it highly valuable for both employers and employees. The framework facilitates the integration of coast guard education within the </a:t>
            </a:r>
            <a:r>
              <a:rPr lang="en-US" b="1" dirty="0"/>
              <a:t>National Qualifications Framework (NQF)</a:t>
            </a:r>
            <a:r>
              <a:rPr lang="en-US" dirty="0"/>
              <a:t>, thereby supporting </a:t>
            </a:r>
            <a:r>
              <a:rPr lang="en-US" b="1" dirty="0"/>
              <a:t>quality assurance</a:t>
            </a:r>
            <a:r>
              <a:rPr lang="en-US" dirty="0"/>
              <a:t> and </a:t>
            </a:r>
            <a:r>
              <a:rPr lang="en-US" b="1" dirty="0"/>
              <a:t>certification</a:t>
            </a:r>
            <a:r>
              <a:rPr lang="en-US" dirty="0"/>
              <a:t> in education. As a reliable reference, it assists course designers, academic standards, and operational roles, enhancing the design and evaluation of programs, courses, and training sessions.</a:t>
            </a:r>
          </a:p>
          <a:p>
            <a:endParaRPr lang="en-US" dirty="0"/>
          </a:p>
          <a:p>
            <a:r>
              <a:rPr lang="en-US" dirty="0"/>
              <a:t>The SQFCGF combines the broad benefits of the EQF with added specificity by providing:</a:t>
            </a:r>
          </a:p>
          <a:p>
            <a:pPr marL="171450" indent="-171450">
              <a:buFont typeface="Arial" panose="020B0604020202020204" pitchFamily="34" charset="0"/>
              <a:buChar char="•"/>
            </a:pPr>
            <a:r>
              <a:rPr lang="en-US" dirty="0"/>
              <a:t>Clear terminology and practical actions tailored to coast guard operations</a:t>
            </a:r>
          </a:p>
          <a:p>
            <a:pPr marL="171450" indent="-171450">
              <a:buFont typeface="Arial" panose="020B0604020202020204" pitchFamily="34" charset="0"/>
              <a:buChar char="•"/>
            </a:pPr>
            <a:r>
              <a:rPr lang="en-US" dirty="0"/>
              <a:t>Contextual requirements, enabling curriculum developers to:</a:t>
            </a:r>
          </a:p>
          <a:p>
            <a:pPr marL="742950" lvl="1" indent="-285750">
              <a:buFont typeface="Arial" panose="020B0604020202020204" pitchFamily="34" charset="0"/>
              <a:buChar char="•"/>
            </a:pPr>
            <a:r>
              <a:rPr lang="en-US" dirty="0"/>
              <a:t>Create relevant, realistic learning outcomes</a:t>
            </a:r>
          </a:p>
          <a:p>
            <a:pPr marL="742950" lvl="1" indent="-285750">
              <a:buFont typeface="Arial" panose="020B0604020202020204" pitchFamily="34" charset="0"/>
              <a:buChar char="•"/>
            </a:pPr>
            <a:r>
              <a:rPr lang="en-US" dirty="0"/>
              <a:t>Align training with job expectations</a:t>
            </a:r>
          </a:p>
          <a:p>
            <a:pPr marL="742950" lvl="1" indent="-285750">
              <a:buFont typeface="Arial" panose="020B0604020202020204" pitchFamily="34" charset="0"/>
              <a:buChar char="•"/>
            </a:pPr>
            <a:r>
              <a:rPr lang="en-US" dirty="0"/>
              <a:t>Simplify assessment design through detailed standards</a:t>
            </a:r>
          </a:p>
          <a:p>
            <a:pPr marL="457200" lvl="1" indent="0">
              <a:buFont typeface="Arial" panose="020B0604020202020204" pitchFamily="34" charset="0"/>
              <a:buNone/>
            </a:pPr>
            <a:endParaRPr lang="en-US" dirty="0"/>
          </a:p>
          <a:p>
            <a:r>
              <a:rPr lang="en-US" b="1" dirty="0"/>
              <a:t>Constructive Alignment of Learning</a:t>
            </a:r>
            <a:r>
              <a:rPr lang="en-US" dirty="0"/>
              <a:t> ensures that learning outcomes, activities, and assessment methods work in harmony, creating a seamless educational experience. This alignment shifts the focus from a teacher-centered to a learner-centered approach, reinforcing quality assurance and certification. As a result, training certificates gain higher value, positively influencing career paths. The outcome is enhanced credibility and recognition of training programs.</a:t>
            </a:r>
          </a:p>
        </p:txBody>
      </p:sp>
      <p:sp>
        <p:nvSpPr>
          <p:cNvPr id="4" name="Slide Number Placeholder 3"/>
          <p:cNvSpPr>
            <a:spLocks noGrp="1"/>
          </p:cNvSpPr>
          <p:nvPr>
            <p:ph type="sldNum" sz="quarter" idx="5"/>
          </p:nvPr>
        </p:nvSpPr>
        <p:spPr/>
        <p:txBody>
          <a:bodyPr/>
          <a:lstStyle/>
          <a:p>
            <a:fld id="{B27FCAB5-4DFA-406D-8161-5B6192481F32}" type="slidenum">
              <a:rPr lang="de-DE" smtClean="0"/>
              <a:t>7</a:t>
            </a:fld>
            <a:endParaRPr lang="de-DE" dirty="0"/>
          </a:p>
        </p:txBody>
      </p:sp>
    </p:spTree>
    <p:extLst>
      <p:ext uri="{BB962C8B-B14F-4D97-AF65-F5344CB8AC3E}">
        <p14:creationId xmlns:p14="http://schemas.microsoft.com/office/powerpoint/2010/main" val="3384586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11175" y="247650"/>
            <a:ext cx="3351213" cy="1885950"/>
          </a:xfrm>
        </p:spPr>
      </p:sp>
      <p:sp>
        <p:nvSpPr>
          <p:cNvPr id="3" name="Notizenplatzhalter 2"/>
          <p:cNvSpPr>
            <a:spLocks noGrp="1"/>
          </p:cNvSpPr>
          <p:nvPr>
            <p:ph type="body" idx="1"/>
          </p:nvPr>
        </p:nvSpPr>
        <p:spPr>
          <a:xfrm>
            <a:off x="511175" y="2303575"/>
            <a:ext cx="5882507" cy="6753339"/>
          </a:xfrm>
        </p:spPr>
        <p:txBody>
          <a:bodyPr/>
          <a:lstStyle/>
          <a:p>
            <a:r>
              <a:rPr lang="en-US" sz="1400" b="1" dirty="0"/>
              <a:t>The SQFCGF is supporting multi-dimensional Coast Guarding</a:t>
            </a:r>
          </a:p>
          <a:p>
            <a:pPr marL="171450" indent="-171450">
              <a:buFont typeface="Arial" panose="020B0604020202020204" pitchFamily="34" charset="0"/>
              <a:buChar char="•"/>
            </a:pPr>
            <a:r>
              <a:rPr lang="en-US" sz="1400" dirty="0"/>
              <a:t>Helps in multi-language, multicultural, and multi-agency environments</a:t>
            </a:r>
          </a:p>
          <a:p>
            <a:pPr marL="171450" indent="-171450">
              <a:buFont typeface="Arial" panose="020B0604020202020204" pitchFamily="34" charset="0"/>
              <a:buChar char="•"/>
            </a:pPr>
            <a:r>
              <a:rPr lang="en-US" sz="1400" dirty="0"/>
              <a:t>Provides clarity and acts as a translation tool for communication</a:t>
            </a:r>
          </a:p>
          <a:p>
            <a:pPr marL="171450" indent="-171450">
              <a:buFont typeface="Arial" panose="020B0604020202020204" pitchFamily="34" charset="0"/>
              <a:buChar char="•"/>
            </a:pPr>
            <a:r>
              <a:rPr lang="en-US" sz="1400" dirty="0"/>
              <a:t>Adapts to evolving maritime security needs</a:t>
            </a:r>
          </a:p>
          <a:p>
            <a:endParaRPr lang="en-US" sz="1400" dirty="0"/>
          </a:p>
          <a:p>
            <a:pPr>
              <a:lnSpc>
                <a:spcPct val="150000"/>
              </a:lnSpc>
              <a:spcBef>
                <a:spcPts val="600"/>
              </a:spcBef>
              <a:spcAft>
                <a:spcPts val="600"/>
              </a:spcAft>
            </a:pPr>
            <a:r>
              <a:rPr lang="en-US" sz="1400" dirty="0"/>
              <a:t>Additionally, the SQFCGF is designed to support the complex, multidimensional nature of coast guard operations, which frequently require coordination across multiple languages, cultures, states, and agencies. By providing standardized terminology, it serves as an effective “translation tool” for individuals from diverse cultural and linguistic backgrounds, bridging communication gaps. This makes the framework especially well-suited to the dynamic and challenging field of coast guarding, ensuring that education and training are continuously aligned with real-world operational demands.</a:t>
            </a:r>
          </a:p>
        </p:txBody>
      </p:sp>
      <p:sp>
        <p:nvSpPr>
          <p:cNvPr id="4" name="Foliennummernplatzhalter 3"/>
          <p:cNvSpPr>
            <a:spLocks noGrp="1"/>
          </p:cNvSpPr>
          <p:nvPr>
            <p:ph type="sldNum" sz="quarter" idx="5"/>
          </p:nvPr>
        </p:nvSpPr>
        <p:spPr/>
        <p:txBody>
          <a:bodyPr/>
          <a:lstStyle/>
          <a:p>
            <a:fld id="{0109A032-19CD-4F59-A152-4369CAD56026}" type="slidenum">
              <a:rPr lang="en-US" smtClean="0"/>
              <a:t>8</a:t>
            </a:fld>
            <a:endParaRPr lang="en-US"/>
          </a:p>
        </p:txBody>
      </p:sp>
    </p:spTree>
    <p:extLst>
      <p:ext uri="{BB962C8B-B14F-4D97-AF65-F5344CB8AC3E}">
        <p14:creationId xmlns:p14="http://schemas.microsoft.com/office/powerpoint/2010/main" val="1052712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19100" y="247650"/>
            <a:ext cx="3351213" cy="1885950"/>
          </a:xfrm>
        </p:spPr>
      </p:sp>
      <p:sp>
        <p:nvSpPr>
          <p:cNvPr id="3" name="Notizenplatzhalter 2"/>
          <p:cNvSpPr>
            <a:spLocks noGrp="1"/>
          </p:cNvSpPr>
          <p:nvPr>
            <p:ph type="body" idx="1"/>
          </p:nvPr>
        </p:nvSpPr>
        <p:spPr>
          <a:xfrm>
            <a:off x="419100" y="2260033"/>
            <a:ext cx="5882507" cy="6753339"/>
          </a:xfrm>
        </p:spPr>
        <p:txBody>
          <a:bodyPr/>
          <a:lstStyle/>
          <a:p>
            <a:r>
              <a:rPr lang="de-DE" sz="1400" b="1" dirty="0" err="1"/>
              <a:t>Aligning</a:t>
            </a:r>
            <a:r>
              <a:rPr lang="de-DE" sz="1400" b="1" dirty="0"/>
              <a:t> </a:t>
            </a:r>
            <a:r>
              <a:rPr lang="de-DE" sz="1400" b="1" dirty="0" err="1"/>
              <a:t>curricula</a:t>
            </a:r>
            <a:r>
              <a:rPr lang="de-DE" sz="1400" b="1" dirty="0"/>
              <a:t> </a:t>
            </a:r>
            <a:r>
              <a:rPr lang="de-DE" sz="1400" b="1" dirty="0" err="1"/>
              <a:t>to</a:t>
            </a:r>
            <a:r>
              <a:rPr lang="de-DE" sz="1400" b="1" dirty="0"/>
              <a:t> </a:t>
            </a:r>
            <a:r>
              <a:rPr lang="de-DE" sz="1400" b="1" dirty="0" err="1"/>
              <a:t>the</a:t>
            </a:r>
            <a:r>
              <a:rPr lang="de-DE" sz="1400" b="1" dirty="0"/>
              <a:t> SQFCGF </a:t>
            </a:r>
            <a:r>
              <a:rPr lang="de-DE" sz="1400" dirty="0" err="1"/>
              <a:t>promotes</a:t>
            </a:r>
            <a:r>
              <a:rPr lang="de-DE" sz="1400" dirty="0"/>
              <a:t> </a:t>
            </a:r>
            <a:r>
              <a:rPr lang="de-DE" sz="1400" dirty="0" err="1"/>
              <a:t>harmonization</a:t>
            </a:r>
            <a:r>
              <a:rPr lang="de-DE" sz="1400" dirty="0"/>
              <a:t> </a:t>
            </a:r>
            <a:r>
              <a:rPr lang="de-DE" sz="1400" dirty="0" err="1"/>
              <a:t>of</a:t>
            </a:r>
            <a:r>
              <a:rPr lang="de-DE" sz="1400" dirty="0"/>
              <a:t> </a:t>
            </a:r>
            <a:r>
              <a:rPr lang="de-DE" sz="1400" dirty="0" err="1"/>
              <a:t>coast</a:t>
            </a:r>
            <a:r>
              <a:rPr lang="de-DE" sz="1400" dirty="0"/>
              <a:t> </a:t>
            </a:r>
            <a:r>
              <a:rPr lang="de-DE" sz="1400" dirty="0" err="1"/>
              <a:t>guard</a:t>
            </a:r>
            <a:r>
              <a:rPr lang="de-DE" sz="1400" dirty="0"/>
              <a:t> </a:t>
            </a:r>
            <a:r>
              <a:rPr lang="de-DE" sz="1400" dirty="0" err="1"/>
              <a:t>education</a:t>
            </a:r>
            <a:r>
              <a:rPr lang="de-DE" sz="1400" dirty="0"/>
              <a:t> and </a:t>
            </a:r>
            <a:r>
              <a:rPr lang="de-DE" sz="1400" dirty="0" err="1"/>
              <a:t>practises</a:t>
            </a:r>
            <a:r>
              <a:rPr lang="de-DE" sz="1400" dirty="0"/>
              <a:t> in </a:t>
            </a:r>
            <a:r>
              <a:rPr lang="de-DE" sz="1400" dirty="0" err="1"/>
              <a:t>coast</a:t>
            </a:r>
            <a:r>
              <a:rPr lang="de-DE" sz="1400" dirty="0"/>
              <a:t> </a:t>
            </a:r>
            <a:r>
              <a:rPr lang="de-DE" sz="1400" dirty="0" err="1"/>
              <a:t>guarding</a:t>
            </a:r>
            <a:r>
              <a:rPr lang="de-DE" sz="1400" dirty="0"/>
              <a:t>.</a:t>
            </a:r>
          </a:p>
          <a:p>
            <a:endParaRPr lang="de-DE" sz="1400" dirty="0"/>
          </a:p>
          <a:p>
            <a:r>
              <a:rPr lang="de-DE" sz="1400" dirty="0" err="1"/>
              <a:t>How</a:t>
            </a:r>
            <a:r>
              <a:rPr lang="de-DE" sz="1400" dirty="0"/>
              <a:t> do </a:t>
            </a:r>
            <a:r>
              <a:rPr lang="de-DE" sz="1400" dirty="0" err="1"/>
              <a:t>we</a:t>
            </a:r>
            <a:r>
              <a:rPr lang="de-DE" sz="1400" dirty="0"/>
              <a:t> </a:t>
            </a:r>
            <a:r>
              <a:rPr lang="de-DE" sz="1400" dirty="0" err="1"/>
              <a:t>approach</a:t>
            </a:r>
            <a:r>
              <a:rPr lang="de-DE" sz="1400" dirty="0"/>
              <a:t> </a:t>
            </a:r>
            <a:r>
              <a:rPr lang="de-DE" sz="1400" dirty="0" err="1"/>
              <a:t>the</a:t>
            </a:r>
            <a:r>
              <a:rPr lang="de-DE" sz="1400" dirty="0"/>
              <a:t> SQFCGF </a:t>
            </a:r>
            <a:r>
              <a:rPr lang="de-DE" sz="1400" dirty="0" err="1"/>
              <a:t>learning</a:t>
            </a:r>
            <a:r>
              <a:rPr lang="de-DE" sz="1400" dirty="0"/>
              <a:t> </a:t>
            </a:r>
            <a:r>
              <a:rPr lang="de-DE" sz="1400" dirty="0" err="1"/>
              <a:t>outcome</a:t>
            </a:r>
            <a:r>
              <a:rPr lang="de-DE" sz="1400" dirty="0"/>
              <a:t>, </a:t>
            </a:r>
            <a:r>
              <a:rPr lang="de-DE" sz="1400" dirty="0" err="1"/>
              <a:t>if</a:t>
            </a:r>
            <a:r>
              <a:rPr lang="de-DE" sz="1400" dirty="0"/>
              <a:t> </a:t>
            </a:r>
            <a:r>
              <a:rPr lang="de-DE" sz="1400" dirty="0" err="1"/>
              <a:t>we</a:t>
            </a:r>
            <a:r>
              <a:rPr lang="de-DE" sz="1400" dirty="0"/>
              <a:t> </a:t>
            </a:r>
            <a:r>
              <a:rPr lang="de-DE" sz="1400" dirty="0" err="1"/>
              <a:t>think</a:t>
            </a:r>
            <a:r>
              <a:rPr lang="de-DE" sz="1400" dirty="0"/>
              <a:t>, </a:t>
            </a:r>
            <a:r>
              <a:rPr lang="de-DE" sz="1400" dirty="0" err="1"/>
              <a:t>it</a:t>
            </a:r>
            <a:r>
              <a:rPr lang="de-DE" sz="1400" dirty="0"/>
              <a:t> </a:t>
            </a:r>
            <a:r>
              <a:rPr lang="de-DE" sz="1400" dirty="0" err="1"/>
              <a:t>could</a:t>
            </a:r>
            <a:r>
              <a:rPr lang="de-DE" sz="1400" dirty="0"/>
              <a:t> </a:t>
            </a:r>
            <a:r>
              <a:rPr lang="de-DE" sz="1400" dirty="0" err="1"/>
              <a:t>be</a:t>
            </a:r>
            <a:r>
              <a:rPr lang="de-DE" sz="1400" dirty="0"/>
              <a:t> </a:t>
            </a:r>
            <a:r>
              <a:rPr lang="de-DE" sz="1400" dirty="0" err="1"/>
              <a:t>suitable</a:t>
            </a:r>
            <a:r>
              <a:rPr lang="de-DE" sz="1400" dirty="0"/>
              <a:t> </a:t>
            </a:r>
            <a:r>
              <a:rPr lang="de-DE" sz="1400" dirty="0" err="1"/>
              <a:t>for</a:t>
            </a:r>
            <a:r>
              <a:rPr lang="de-DE" sz="1400" dirty="0"/>
              <a:t> </a:t>
            </a:r>
            <a:r>
              <a:rPr lang="de-DE" sz="1400" dirty="0" err="1"/>
              <a:t>our</a:t>
            </a:r>
            <a:r>
              <a:rPr lang="de-DE" sz="1400" dirty="0"/>
              <a:t> </a:t>
            </a:r>
            <a:r>
              <a:rPr lang="de-DE" sz="1400" dirty="0" err="1"/>
              <a:t>course</a:t>
            </a:r>
            <a:r>
              <a:rPr lang="de-DE" sz="1400" dirty="0"/>
              <a:t> </a:t>
            </a:r>
            <a:r>
              <a:rPr lang="de-DE" sz="1400" dirty="0" err="1"/>
              <a:t>or</a:t>
            </a:r>
            <a:r>
              <a:rPr lang="de-DE" sz="1400" dirty="0"/>
              <a:t> </a:t>
            </a:r>
            <a:r>
              <a:rPr lang="de-DE" sz="1400" dirty="0" err="1"/>
              <a:t>session</a:t>
            </a:r>
            <a:r>
              <a:rPr lang="de-DE" sz="1400" dirty="0"/>
              <a:t> </a:t>
            </a:r>
            <a:r>
              <a:rPr lang="de-DE" sz="1400" dirty="0" err="1"/>
              <a:t>descriptor</a:t>
            </a:r>
            <a:r>
              <a:rPr lang="de-DE" sz="1400" dirty="0"/>
              <a:t>?</a:t>
            </a:r>
          </a:p>
          <a:p>
            <a:endParaRPr lang="de-DE" sz="1400" dirty="0"/>
          </a:p>
          <a:p>
            <a:pPr>
              <a:lnSpc>
                <a:spcPct val="107000"/>
              </a:lnSpc>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Because of its purpose, an SQFCGF learning outcome is not specific enough for a particular coast guard function or organizational need. We apply certain strategies to adapt SQFCGF learning outcomes to meet the specific requirements of coast guard organizations. In other words: the SQFCGF is adaptable, flexible, and practical. It is meant to ensure that training aligns closely with real-world responsibilities and operational needs. </a:t>
            </a:r>
          </a:p>
          <a:p>
            <a:pPr>
              <a:lnSpc>
                <a:spcPct val="107000"/>
              </a:lnSpc>
              <a:spcAft>
                <a:spcPts val="800"/>
              </a:spcAft>
            </a:pP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What to do? Apply the following strategies!!!</a:t>
            </a:r>
          </a:p>
          <a:p>
            <a:pPr>
              <a:lnSpc>
                <a:spcPct val="107000"/>
              </a:lnSpc>
              <a:spcAft>
                <a:spcPts val="800"/>
              </a:spcAft>
            </a:pP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1. Customize the Learning Outcome (LO)</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Deconstruct the LO: Analyze each component of the SQFCGF LO—such as the active verb, skill type, context, and complexity level—and identify where further specificity is needed.</a:t>
            </a:r>
          </a:p>
          <a:p>
            <a:pPr marL="342900" lvl="0" indent="-342900">
              <a:lnSpc>
                <a:spcPct val="107000"/>
              </a:lnSpc>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Adapt the LO to reflect specific operational contexts, equipment, or procedures used by the organization. </a:t>
            </a:r>
          </a:p>
          <a:p>
            <a:pPr marL="342900" lvl="0" indent="-342900">
              <a:lnSpc>
                <a:spcPct val="107000"/>
              </a:lnSpc>
              <a:spcAft>
                <a:spcPts val="800"/>
              </a:spcAft>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Set concrete performance standards that indicate how well a learner should perform a task. This could involve establishing speed, accuracy, or adherence to particular guidelines as part of the LO.</a:t>
            </a:r>
          </a:p>
          <a:p>
            <a:pPr>
              <a:lnSpc>
                <a:spcPct val="107000"/>
              </a:lnSpc>
              <a:spcAft>
                <a:spcPts val="800"/>
              </a:spcAf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2. Integrate Job-Specific Terminology and Scenarios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Use real-world scenarios which learners are likely to encounter in their specific roles.</a:t>
            </a:r>
          </a:p>
          <a:p>
            <a:pPr marL="342900" lvl="0" indent="-342900">
              <a:lnSpc>
                <a:spcPct val="107000"/>
              </a:lnSpc>
              <a:spcAft>
                <a:spcPts val="800"/>
              </a:spcAft>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Embed industry-specific terminology that reflects the language of the job and organization.</a:t>
            </a:r>
          </a:p>
          <a:p>
            <a:pPr>
              <a:lnSpc>
                <a:spcPct val="107000"/>
              </a:lnSpc>
              <a:spcAft>
                <a:spcPts val="800"/>
              </a:spcAf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3. Refine Through a Task Analysis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Break down the job tasks (required job competences) associated with the LO into their component parts to reveal skills, knowledge, and responsibility and autonomy required.</a:t>
            </a:r>
          </a:p>
          <a:p>
            <a:pPr marL="342900" lvl="0" indent="-342900">
              <a:lnSpc>
                <a:spcPct val="107000"/>
              </a:lnSpc>
              <a:spcAft>
                <a:spcPts val="800"/>
              </a:spcAft>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If the LO involves a complex task (e.g., risk assessment in maritime zones), the analysis can help add detail about the procedures, tools, or decision-making skills involved.</a:t>
            </a:r>
          </a:p>
          <a:p>
            <a:pPr>
              <a:lnSpc>
                <a:spcPct val="107000"/>
              </a:lnSpc>
              <a:spcAft>
                <a:spcPts val="800"/>
              </a:spcAf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4. Align with Organizational Standards and Protocols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Integrate the organization’s unique protocols, guidelines, or technology into the LO and tailor them according to the needs of the operational environment.</a:t>
            </a:r>
          </a:p>
          <a:p>
            <a:pPr marL="342900" lvl="0" indent="-342900">
              <a:lnSpc>
                <a:spcPct val="107000"/>
              </a:lnSpc>
              <a:spcAft>
                <a:spcPts val="800"/>
              </a:spcAft>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Set clear operational benchmarks that align with the organization’s performance expectations (specific response times, decision criteria, or quality standards).</a:t>
            </a:r>
          </a:p>
          <a:p>
            <a:pPr>
              <a:lnSpc>
                <a:spcPct val="107000"/>
              </a:lnSpc>
              <a:spcAft>
                <a:spcPts val="800"/>
              </a:spcAf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5. Develop Complementary Micro-Outcomes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Add sub-LOs for specific skills: If the SQFCGF LO is too broad, create micro-learning outcomes that focus on specific skills or knowledge areas under the umbrella of the original LO. These smaller outcomes can guide the creation of targeted training activities. This creates a hierarchy of LOs: Course LOs and Session Los…with a clear structure.</a:t>
            </a:r>
          </a:p>
          <a:p>
            <a:pPr marL="342900" lvl="0" indent="-342900">
              <a:lnSpc>
                <a:spcPct val="107000"/>
              </a:lnSpc>
              <a:spcAft>
                <a:spcPts val="800"/>
              </a:spcAft>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Design LOs that ensure a progression of learning. In other words, they increase in complexity, allowing learners to build proficiency in a structured way.</a:t>
            </a:r>
          </a:p>
          <a:p>
            <a:pPr>
              <a:lnSpc>
                <a:spcPct val="107000"/>
              </a:lnSpc>
              <a:spcAft>
                <a:spcPts val="800"/>
              </a:spcAf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6. Pilot and Refine the Learning Outcome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Implement the LO in training exercises or simulations and gather feedback  (Quality Assurance!!!) from both instructors and learners. This reveals gaps in specificity and allows to refine materials based on feedback. This is the way how to adjust the LO’s clarity, relevance, and specificity, ensuring it meets practical needs.</a:t>
            </a:r>
          </a:p>
          <a:p>
            <a:pPr marL="171450" indent="-171450">
              <a:lnSpc>
                <a:spcPct val="150000"/>
              </a:lnSpc>
              <a:spcBef>
                <a:spcPts val="600"/>
              </a:spcBef>
              <a:spcAft>
                <a:spcPts val="600"/>
              </a:spcAft>
              <a:buFont typeface="Arial" panose="020B0604020202020204" pitchFamily="34" charset="0"/>
              <a:buChar char="•"/>
            </a:pPr>
            <a:endParaRPr lang="en-US" sz="1400" dirty="0"/>
          </a:p>
        </p:txBody>
      </p:sp>
      <p:sp>
        <p:nvSpPr>
          <p:cNvPr id="4" name="Foliennummernplatzhalter 3"/>
          <p:cNvSpPr>
            <a:spLocks noGrp="1"/>
          </p:cNvSpPr>
          <p:nvPr>
            <p:ph type="sldNum" sz="quarter" idx="5"/>
          </p:nvPr>
        </p:nvSpPr>
        <p:spPr/>
        <p:txBody>
          <a:bodyPr/>
          <a:lstStyle/>
          <a:p>
            <a:fld id="{0109A032-19CD-4F59-A152-4369CAD56026}" type="slidenum">
              <a:rPr lang="en-US" smtClean="0"/>
              <a:t>9</a:t>
            </a:fld>
            <a:endParaRPr lang="en-US"/>
          </a:p>
        </p:txBody>
      </p:sp>
    </p:spTree>
    <p:extLst>
      <p:ext uri="{BB962C8B-B14F-4D97-AF65-F5344CB8AC3E}">
        <p14:creationId xmlns:p14="http://schemas.microsoft.com/office/powerpoint/2010/main" val="3729794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611188"/>
            <a:ext cx="3851275" cy="2166937"/>
          </a:xfrm>
        </p:spPr>
      </p:sp>
      <p:sp>
        <p:nvSpPr>
          <p:cNvPr id="3" name="Notes Placeholder 2"/>
          <p:cNvSpPr>
            <a:spLocks noGrp="1"/>
          </p:cNvSpPr>
          <p:nvPr>
            <p:ph type="body" idx="1"/>
          </p:nvPr>
        </p:nvSpPr>
        <p:spPr/>
        <p:txBody>
          <a:bodyPr/>
          <a:lstStyle/>
          <a:p>
            <a:r>
              <a:rPr lang="de-DE" dirty="0"/>
              <a:t>CGF: Coast </a:t>
            </a:r>
            <a:r>
              <a:rPr lang="de-DE" dirty="0" err="1"/>
              <a:t>Guard</a:t>
            </a:r>
            <a:r>
              <a:rPr lang="de-DE" dirty="0"/>
              <a:t> </a:t>
            </a:r>
            <a:r>
              <a:rPr lang="de-DE" dirty="0" err="1"/>
              <a:t>Functions</a:t>
            </a:r>
            <a:endParaRPr lang="de-AT" dirty="0"/>
          </a:p>
        </p:txBody>
      </p:sp>
      <p:sp>
        <p:nvSpPr>
          <p:cNvPr id="4" name="Slide Number Placeholder 3"/>
          <p:cNvSpPr>
            <a:spLocks noGrp="1"/>
          </p:cNvSpPr>
          <p:nvPr>
            <p:ph type="sldNum" sz="quarter" idx="5"/>
          </p:nvPr>
        </p:nvSpPr>
        <p:spPr/>
        <p:txBody>
          <a:bodyPr/>
          <a:lstStyle/>
          <a:p>
            <a:fld id="{B27FCAB5-4DFA-406D-8161-5B6192481F32}" type="slidenum">
              <a:rPr lang="de-DE" smtClean="0"/>
              <a:t>10</a:t>
            </a:fld>
            <a:endParaRPr lang="de-DE" dirty="0"/>
          </a:p>
        </p:txBody>
      </p:sp>
    </p:spTree>
    <p:extLst>
      <p:ext uri="{BB962C8B-B14F-4D97-AF65-F5344CB8AC3E}">
        <p14:creationId xmlns:p14="http://schemas.microsoft.com/office/powerpoint/2010/main" val="2523445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611188"/>
            <a:ext cx="3851275" cy="2166937"/>
          </a:xfrm>
        </p:spPr>
      </p:sp>
      <p:sp>
        <p:nvSpPr>
          <p:cNvPr id="3" name="Notes Placeholder 2"/>
          <p:cNvSpPr>
            <a:spLocks noGrp="1"/>
          </p:cNvSpPr>
          <p:nvPr>
            <p:ph type="body" idx="1"/>
          </p:nvPr>
        </p:nvSpPr>
        <p:spPr/>
        <p:txBody>
          <a:bodyPr/>
          <a:lstStyle/>
          <a:p>
            <a:r>
              <a:rPr lang="en-US" dirty="0"/>
              <a:t>A special thanks to the Italian Coast Guard and Ms. Elisa </a:t>
            </a:r>
            <a:r>
              <a:rPr lang="en-US" dirty="0" err="1"/>
              <a:t>Giangrasso</a:t>
            </a:r>
            <a:r>
              <a:rPr lang="en-US" dirty="0"/>
              <a:t>, whose extensive experience as a co-designer of the SQFCGF has highlighted the framework’s value. Elisa demonstrated that the SQFCGF is indeed a powerful tool, capable of supporting the design of operationally relevant curricula. She shared how the Italian Coast Guard successfully navigated numerous challenges throughout the process. Congratulations, and sincere thanks for offering support to other organizations in need of assistance. This is a shining example of effective networking!</a:t>
            </a:r>
            <a:endParaRPr lang="de-DE" dirty="0"/>
          </a:p>
        </p:txBody>
      </p:sp>
      <p:sp>
        <p:nvSpPr>
          <p:cNvPr id="4" name="Slide Number Placeholder 3"/>
          <p:cNvSpPr>
            <a:spLocks noGrp="1"/>
          </p:cNvSpPr>
          <p:nvPr>
            <p:ph type="sldNum" sz="quarter" idx="5"/>
          </p:nvPr>
        </p:nvSpPr>
        <p:spPr/>
        <p:txBody>
          <a:bodyPr/>
          <a:lstStyle/>
          <a:p>
            <a:fld id="{B27FCAB5-4DFA-406D-8161-5B6192481F32}" type="slidenum">
              <a:rPr lang="de-DE" smtClean="0"/>
              <a:t>11</a:t>
            </a:fld>
            <a:endParaRPr lang="de-DE" dirty="0"/>
          </a:p>
        </p:txBody>
      </p:sp>
    </p:spTree>
    <p:extLst>
      <p:ext uri="{BB962C8B-B14F-4D97-AF65-F5344CB8AC3E}">
        <p14:creationId xmlns:p14="http://schemas.microsoft.com/office/powerpoint/2010/main" val="2235891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611188"/>
            <a:ext cx="3851275" cy="2166937"/>
          </a:xfrm>
        </p:spPr>
      </p:sp>
      <p:sp>
        <p:nvSpPr>
          <p:cNvPr id="3" name="Notes Placeholder 2"/>
          <p:cNvSpPr>
            <a:spLocks noGrp="1"/>
          </p:cNvSpPr>
          <p:nvPr>
            <p:ph type="body" idx="1"/>
          </p:nvPr>
        </p:nvSpPr>
        <p:spPr/>
        <p:txBody>
          <a:bodyPr/>
          <a:lstStyle/>
          <a:p>
            <a:r>
              <a:rPr lang="en-US" dirty="0"/>
              <a:t>Modern curriculum design incorporates tailored learning outcomes, learner-centered activities, and relevant assessment methods. This approach leads to a clear learning process, enhanced competence (as required), and transparent expectations for both teachers and learners.</a:t>
            </a:r>
          </a:p>
        </p:txBody>
      </p:sp>
      <p:sp>
        <p:nvSpPr>
          <p:cNvPr id="4" name="Slide Number Placeholder 3"/>
          <p:cNvSpPr>
            <a:spLocks noGrp="1"/>
          </p:cNvSpPr>
          <p:nvPr>
            <p:ph type="sldNum" sz="quarter" idx="5"/>
          </p:nvPr>
        </p:nvSpPr>
        <p:spPr/>
        <p:txBody>
          <a:bodyPr/>
          <a:lstStyle/>
          <a:p>
            <a:fld id="{B27FCAB5-4DFA-406D-8161-5B6192481F32}" type="slidenum">
              <a:rPr lang="de-DE" smtClean="0"/>
              <a:t>12</a:t>
            </a:fld>
            <a:endParaRPr lang="de-DE" dirty="0"/>
          </a:p>
        </p:txBody>
      </p:sp>
    </p:spTree>
    <p:extLst>
      <p:ext uri="{BB962C8B-B14F-4D97-AF65-F5344CB8AC3E}">
        <p14:creationId xmlns:p14="http://schemas.microsoft.com/office/powerpoint/2010/main" val="1110027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611188"/>
            <a:ext cx="3851275" cy="2166937"/>
          </a:xfrm>
        </p:spPr>
      </p:sp>
      <p:sp>
        <p:nvSpPr>
          <p:cNvPr id="3" name="Notes Placeholder 2"/>
          <p:cNvSpPr>
            <a:spLocks noGrp="1"/>
          </p:cNvSpPr>
          <p:nvPr>
            <p:ph type="body" idx="1"/>
          </p:nvPr>
        </p:nvSpPr>
        <p:spPr/>
        <p:txBody>
          <a:bodyPr/>
          <a:lstStyle/>
          <a:p>
            <a:r>
              <a:rPr lang="en-US" dirty="0"/>
              <a:t>After a final summary of the event, participants had no additional questions, and EFCA reminded everyone to complete the feedback form shared after the session. The presenter expressed heartfelt gratitude to the audience for their full engagement throughout the event. Special thanks went to Ms. Ioana </a:t>
            </a:r>
            <a:r>
              <a:rPr lang="en-US" dirty="0" err="1"/>
              <a:t>Hartescu</a:t>
            </a:r>
            <a:r>
              <a:rPr lang="en-US" dirty="0"/>
              <a:t> from EFCA for her thoughtful support, particularly her valuable contributions in the chat and assistance with interactive elements, such as the word cloud.</a:t>
            </a:r>
          </a:p>
          <a:p>
            <a:endParaRPr lang="en-US" dirty="0"/>
          </a:p>
          <a:p>
            <a:r>
              <a:rPr lang="en-US" dirty="0"/>
              <a:t>The concluding slide highlighted an impressive fact: by participating remotely in all four online sessions, attendees collectively avoided flying approximately 385,000 kilometers. This incredible distance would have required nearly 10 trips around the world by plane, underscoring a significant environmental benefit.</a:t>
            </a:r>
          </a:p>
          <a:p>
            <a:endParaRPr lang="en-US" dirty="0"/>
          </a:p>
          <a:p>
            <a:r>
              <a:rPr lang="en-US" dirty="0"/>
              <a:t>EFCA is deeply committed to environmental protection, and presenter Heinz Schneider is particularly proud of this achievement. He extends his best wishes for the success of the upcoming SQFCGF alignment process.</a:t>
            </a:r>
          </a:p>
          <a:p>
            <a:endParaRPr lang="en-US" dirty="0"/>
          </a:p>
          <a:p>
            <a:r>
              <a:rPr lang="en-US" dirty="0"/>
              <a:t>Together, we’ve proven that we can make a difference. Let’s keep going!</a:t>
            </a:r>
          </a:p>
          <a:p>
            <a:endParaRPr lang="en-US" dirty="0"/>
          </a:p>
        </p:txBody>
      </p:sp>
      <p:sp>
        <p:nvSpPr>
          <p:cNvPr id="4" name="Slide Number Placeholder 3"/>
          <p:cNvSpPr>
            <a:spLocks noGrp="1"/>
          </p:cNvSpPr>
          <p:nvPr>
            <p:ph type="sldNum" sz="quarter" idx="5"/>
          </p:nvPr>
        </p:nvSpPr>
        <p:spPr/>
        <p:txBody>
          <a:bodyPr/>
          <a:lstStyle/>
          <a:p>
            <a:fld id="{B27FCAB5-4DFA-406D-8161-5B6192481F32}" type="slidenum">
              <a:rPr lang="de-DE" smtClean="0"/>
              <a:t>13</a:t>
            </a:fld>
            <a:endParaRPr lang="de-DE" dirty="0"/>
          </a:p>
        </p:txBody>
      </p:sp>
    </p:spTree>
    <p:extLst>
      <p:ext uri="{BB962C8B-B14F-4D97-AF65-F5344CB8AC3E}">
        <p14:creationId xmlns:p14="http://schemas.microsoft.com/office/powerpoint/2010/main" val="2768998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de-DE"/>
              <a:t>Mastertitelformat bearbeiten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59B4B310-6CF2-45B3-8F70-9FFF3E147F6E}" type="datetime1">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018240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6A27D8C6-0E17-40D1-99CF-2C2FBC652E2F}" type="datetime1">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75828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de-DE"/>
              <a:t>Mastertitelformat bearbeiten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394EAB1-5D92-47A1-80B9-8A0D91C2C83E}" type="datetime1">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48537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de-DE"/>
              <a:t>Mastertitelformat bearbeiten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805D9F63-0CA9-4528-B9BF-48EEBC6BFB91}" type="datetime1">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96651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de-DE"/>
              <a:t>Mastertitelformat bearbeiten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913795" y="2912232"/>
            <a:ext cx="5107208" cy="287896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172200" y="2912232"/>
            <a:ext cx="5095357" cy="287896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6AD17EF2-35E7-4C47-8E7E-0B3993CA6560}" type="datetime1">
              <a:rPr lang="en-US" smtClean="0"/>
              <a:t>11/15/2024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09321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D4CAF2CA-DA1B-431B-AD4C-8981A8B8D3D8}" type="datetime1">
              <a:rPr lang="en-US" smtClean="0"/>
              <a:t>11/15/2024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71513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D2E7CF-0CDD-4367-8BC2-003813DD9312}" type="datetime1">
              <a:rPr lang="en-US" smtClean="0"/>
              <a:t>11/15/2024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77485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de-DE"/>
              <a:t>Mastertitelformat bearbeiten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890EECD7-7602-41AE-83C8-D166FF37CF90}" type="datetime1">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1408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6A1006D5-18D0-4A0E-8C2C-B13681AEC071}" type="datetime1">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47793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de-DE"/>
              <a:t>Mastertitelformat bearbeiten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DF0DF1BC-CAB9-4830-8663-20371ED4844B}" type="datetime1">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2398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de-DE"/>
              <a:t>Mastertitelformat bearbeiten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41B8C380-ADF7-4793-B808-127B6C298E4D}" type="datetime1">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11548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de-DE"/>
              <a:t>Mastertitelformat bearbeiten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01E0E6A5-E2EA-4601-A151-B450210847F8}" type="datetime1">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57153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de-DE"/>
              <a:t>Mastertitelformat bearbeiten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75726B8-6DAF-4F61-A328-7714CC12C067}" type="datetime1">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14516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de-DE"/>
              <a:t>Mastertitelformat bearbeiten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3C4B103A-DCDD-4E89-80FD-D498C7775B98}" type="datetime1">
              <a:rPr lang="en-US" smtClean="0"/>
              <a:t>11/15/2024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52599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de-DE"/>
              <a:t>Mastertitelformat bearbeiten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C5BE9FEA-741F-4AE7-BE44-84C3E6CF5A48}" type="datetime1">
              <a:rPr lang="en-US" smtClean="0"/>
              <a:t>11/15/2024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67787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CB3332B-EC52-4816-BE05-5A3277AB8B48}" type="datetime1">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69874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de-DE"/>
              <a:t>Mastertitelformat bearbeiten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2FCB8B5-1416-402A-B00E-D54BBB68625F}" type="datetime1">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0034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extLst>
              <a:ext uri="{28A0092B-C50C-407E-A947-70E740481C1C}">
                <a14:useLocalDpi xmlns:a14="http://schemas.microsoft.com/office/drawing/2010/main" val="0"/>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317E1B6-A3D8-45C5-B359-ABD2C3F08096}" type="datetime1">
              <a:rPr lang="en-US" smtClean="0"/>
              <a:t>11/15/2024</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57982173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29.png"/><Relationship Id="rId18" Type="http://schemas.openxmlformats.org/officeDocument/2006/relationships/customXml" Target="../ink/ink7.xml"/><Relationship Id="rId3" Type="http://schemas.openxmlformats.org/officeDocument/2006/relationships/image" Target="../media/image19.png"/><Relationship Id="rId21" Type="http://schemas.openxmlformats.org/officeDocument/2006/relationships/image" Target="../media/image33.png"/><Relationship Id="rId7" Type="http://schemas.openxmlformats.org/officeDocument/2006/relationships/image" Target="../media/image26.png"/><Relationship Id="rId12" Type="http://schemas.openxmlformats.org/officeDocument/2006/relationships/customXml" Target="../ink/ink4.xml"/><Relationship Id="rId17" Type="http://schemas.openxmlformats.org/officeDocument/2006/relationships/image" Target="../media/image31.png"/><Relationship Id="rId2" Type="http://schemas.openxmlformats.org/officeDocument/2006/relationships/notesSlide" Target="../notesSlides/notesSlide5.xml"/><Relationship Id="rId16" Type="http://schemas.openxmlformats.org/officeDocument/2006/relationships/customXml" Target="../ink/ink6.xml"/><Relationship Id="rId20" Type="http://schemas.openxmlformats.org/officeDocument/2006/relationships/customXml" Target="../ink/ink8.xml"/><Relationship Id="rId1" Type="http://schemas.openxmlformats.org/officeDocument/2006/relationships/slideLayout" Target="../slideLayouts/slideLayout2.xml"/><Relationship Id="rId6" Type="http://schemas.openxmlformats.org/officeDocument/2006/relationships/customXml" Target="../ink/ink1.xml"/><Relationship Id="rId11" Type="http://schemas.openxmlformats.org/officeDocument/2006/relationships/image" Target="../media/image28.png"/><Relationship Id="rId5" Type="http://schemas.openxmlformats.org/officeDocument/2006/relationships/image" Target="../media/image21.jpeg"/><Relationship Id="rId15" Type="http://schemas.openxmlformats.org/officeDocument/2006/relationships/image" Target="../media/image30.png"/><Relationship Id="rId23" Type="http://schemas.openxmlformats.org/officeDocument/2006/relationships/image" Target="../media/image34.png"/><Relationship Id="rId10" Type="http://schemas.openxmlformats.org/officeDocument/2006/relationships/customXml" Target="../ink/ink3.xml"/><Relationship Id="rId19" Type="http://schemas.openxmlformats.org/officeDocument/2006/relationships/image" Target="../media/image32.png"/><Relationship Id="rId4" Type="http://schemas.openxmlformats.org/officeDocument/2006/relationships/image" Target="../media/image20.png"/><Relationship Id="rId9" Type="http://schemas.openxmlformats.org/officeDocument/2006/relationships/image" Target="../media/image27.png"/><Relationship Id="rId14" Type="http://schemas.openxmlformats.org/officeDocument/2006/relationships/customXml" Target="../ink/ink5.xml"/><Relationship Id="rId22" Type="http://schemas.openxmlformats.org/officeDocument/2006/relationships/customXml" Target="../ink/ink9.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jpeg"/><Relationship Id="rId9" Type="http://schemas.openxmlformats.org/officeDocument/2006/relationships/image" Target="../media/image41.jpeg"/></Relationships>
</file>

<file path=ppt/slides/_rels/slide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23B3C038-9C92-6190-86FE-4173ABB903E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625904">
            <a:off x="639379" y="1833869"/>
            <a:ext cx="4517807" cy="3257265"/>
          </a:xfrm>
          <a:prstGeom prst="rect">
            <a:avLst/>
          </a:prstGeom>
        </p:spPr>
      </p:pic>
      <p:sp>
        <p:nvSpPr>
          <p:cNvPr id="8" name="Foliennummernplatzhalter 7">
            <a:extLst>
              <a:ext uri="{FF2B5EF4-FFF2-40B4-BE49-F238E27FC236}">
                <a16:creationId xmlns:a16="http://schemas.microsoft.com/office/drawing/2014/main" id="{772B1B05-286C-18C7-393F-F799EC9BCC0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000" b="0" i="0" u="none" strike="noStrike" kern="1200" cap="none" spc="0" normalizeH="0" baseline="0" noProof="0" smtClean="0">
                <a:ln>
                  <a:noFill/>
                </a:ln>
                <a:solidFill>
                  <a:prstClr val="white">
                    <a:tint val="75000"/>
                  </a:prstClr>
                </a:solidFill>
                <a:effectLst/>
                <a:uLnTx/>
                <a:uFillTx/>
                <a:latin typeface="Rockwell" panose="020606030202050204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000" b="0" i="0" u="none" strike="noStrike" kern="1200" cap="none" spc="0" normalizeH="0" baseline="0" noProof="0">
              <a:ln>
                <a:noFill/>
              </a:ln>
              <a:solidFill>
                <a:prstClr val="white">
                  <a:tint val="75000"/>
                </a:prstClr>
              </a:solidFill>
              <a:effectLst/>
              <a:uLnTx/>
              <a:uFillTx/>
              <a:latin typeface="Rockwell" panose="02060603020205020403"/>
              <a:ea typeface="+mn-ea"/>
              <a:cs typeface="+mn-cs"/>
            </a:endParaRPr>
          </a:p>
        </p:txBody>
      </p:sp>
      <p:sp>
        <p:nvSpPr>
          <p:cNvPr id="10" name="TextBox 9">
            <a:extLst>
              <a:ext uri="{FF2B5EF4-FFF2-40B4-BE49-F238E27FC236}">
                <a16:creationId xmlns:a16="http://schemas.microsoft.com/office/drawing/2014/main" id="{B9612A08-9903-3BA6-0536-5E96353330DE}"/>
              </a:ext>
            </a:extLst>
          </p:cNvPr>
          <p:cNvSpPr txBox="1"/>
          <p:nvPr/>
        </p:nvSpPr>
        <p:spPr>
          <a:xfrm>
            <a:off x="0" y="5703838"/>
            <a:ext cx="11570208"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3600" b="1" i="0" u="none" strike="noStrike" kern="1200" cap="none" spc="0" normalizeH="0" baseline="0" noProof="0" dirty="0">
                <a:ln>
                  <a:noFill/>
                </a:ln>
                <a:solidFill>
                  <a:srgbClr val="FFFF00"/>
                </a:solidFill>
                <a:effectLst/>
                <a:uLnTx/>
                <a:uFillTx/>
                <a:latin typeface="Tw Cen MT" panose="020B0602020104020603"/>
                <a:ea typeface="+mn-ea"/>
                <a:cs typeface="+mn-cs"/>
              </a:rPr>
              <a:t>Handout and Summary </a:t>
            </a:r>
            <a:r>
              <a:rPr kumimoji="0" lang="de-DE" sz="3600" b="0" i="0" u="none" strike="noStrike" kern="1200" cap="none" spc="0" normalizeH="0" baseline="0" noProof="0" dirty="0" err="1">
                <a:ln>
                  <a:noFill/>
                </a:ln>
                <a:solidFill>
                  <a:prstClr val="white"/>
                </a:solidFill>
                <a:effectLst/>
                <a:uLnTx/>
                <a:uFillTx/>
                <a:latin typeface="Tw Cen MT" panose="020B0602020104020603"/>
                <a:ea typeface="+mn-ea"/>
                <a:cs typeface="+mn-cs"/>
              </a:rPr>
              <a:t>of</a:t>
            </a:r>
            <a:r>
              <a:rPr kumimoji="0" lang="de-DE" sz="36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de-DE" sz="3600" b="0" i="0" u="none" strike="noStrike" kern="1200" cap="none" spc="0" normalizeH="0" baseline="0" noProof="0" dirty="0" err="1">
                <a:ln>
                  <a:noFill/>
                </a:ln>
                <a:solidFill>
                  <a:prstClr val="white"/>
                </a:solidFill>
                <a:effectLst/>
                <a:uLnTx/>
                <a:uFillTx/>
                <a:latin typeface="Tw Cen MT" panose="020B0602020104020603"/>
                <a:ea typeface="+mn-ea"/>
                <a:cs typeface="+mn-cs"/>
              </a:rPr>
              <a:t>the</a:t>
            </a:r>
            <a:r>
              <a:rPr kumimoji="0" lang="de-DE" sz="3600" b="0" i="0" u="none" strike="noStrike" kern="1200" cap="none" spc="0" normalizeH="0" baseline="0" noProof="0" dirty="0">
                <a:ln>
                  <a:noFill/>
                </a:ln>
                <a:solidFill>
                  <a:prstClr val="white"/>
                </a:solidFill>
                <a:effectLst/>
                <a:uLnTx/>
                <a:uFillTx/>
                <a:latin typeface="Tw Cen MT" panose="020B0602020104020603"/>
                <a:ea typeface="+mn-ea"/>
                <a:cs typeface="+mn-cs"/>
              </a:rPr>
              <a:t> 4th Information and </a:t>
            </a:r>
            <a:r>
              <a:rPr kumimoji="0" lang="de-DE" sz="3600" b="0" i="0" u="none" strike="noStrike" kern="1200" cap="none" spc="0" normalizeH="0" baseline="0" noProof="0" dirty="0" err="1">
                <a:ln>
                  <a:noFill/>
                </a:ln>
                <a:solidFill>
                  <a:prstClr val="white"/>
                </a:solidFill>
                <a:effectLst/>
                <a:uLnTx/>
                <a:uFillTx/>
                <a:latin typeface="Tw Cen MT" panose="020B0602020104020603"/>
                <a:ea typeface="+mn-ea"/>
                <a:cs typeface="+mn-cs"/>
              </a:rPr>
              <a:t>Discussion</a:t>
            </a:r>
            <a:r>
              <a:rPr kumimoji="0" lang="de-DE" sz="3600" b="0" i="0" u="none" strike="noStrike" kern="1200" cap="none" spc="0" normalizeH="0" baseline="0" noProof="0" dirty="0">
                <a:ln>
                  <a:noFill/>
                </a:ln>
                <a:solidFill>
                  <a:prstClr val="white"/>
                </a:solidFill>
                <a:effectLst/>
                <a:uLnTx/>
                <a:uFillTx/>
                <a:latin typeface="Tw Cen MT" panose="020B0602020104020603"/>
                <a:ea typeface="+mn-ea"/>
                <a:cs typeface="+mn-cs"/>
              </a:rPr>
              <a:t> Session </a:t>
            </a:r>
            <a:r>
              <a:rPr kumimoji="0" lang="de-DE" sz="3600" b="0" i="0" u="none" strike="noStrike" kern="1200" cap="none" spc="0" normalizeH="0" baseline="0" noProof="0" dirty="0" err="1">
                <a:ln>
                  <a:noFill/>
                </a:ln>
                <a:solidFill>
                  <a:prstClr val="white"/>
                </a:solidFill>
                <a:effectLst/>
                <a:uLnTx/>
                <a:uFillTx/>
                <a:latin typeface="Tw Cen MT" panose="020B0602020104020603"/>
                <a:ea typeface="+mn-ea"/>
                <a:cs typeface="+mn-cs"/>
              </a:rPr>
              <a:t>about</a:t>
            </a:r>
            <a:r>
              <a:rPr kumimoji="0" lang="de-DE" sz="3600" b="0" i="0" u="none" strike="noStrike" kern="1200" cap="none" spc="0" normalizeH="0" baseline="0" noProof="0" dirty="0">
                <a:ln>
                  <a:noFill/>
                </a:ln>
                <a:solidFill>
                  <a:prstClr val="white"/>
                </a:solidFill>
                <a:effectLst/>
                <a:uLnTx/>
                <a:uFillTx/>
                <a:latin typeface="Tw Cen MT" panose="020B0602020104020603"/>
                <a:ea typeface="+mn-ea"/>
                <a:cs typeface="+mn-cs"/>
              </a:rPr>
              <a:t> </a:t>
            </a:r>
            <a:r>
              <a:rPr kumimoji="0" lang="de-DE" sz="3600" b="0" i="0" u="none" strike="noStrike" kern="1200" cap="none" spc="0" normalizeH="0" baseline="0" noProof="0" dirty="0" err="1">
                <a:ln>
                  <a:noFill/>
                </a:ln>
                <a:solidFill>
                  <a:prstClr val="white"/>
                </a:solidFill>
                <a:effectLst/>
                <a:uLnTx/>
                <a:uFillTx/>
                <a:latin typeface="Tw Cen MT" panose="020B0602020104020603"/>
                <a:ea typeface="+mn-ea"/>
                <a:cs typeface="+mn-cs"/>
              </a:rPr>
              <a:t>the</a:t>
            </a:r>
            <a:r>
              <a:rPr kumimoji="0" lang="de-DE" sz="3600" b="0" i="0" u="none" strike="noStrike" kern="1200" cap="none" spc="0" normalizeH="0" baseline="0" noProof="0" dirty="0">
                <a:ln>
                  <a:noFill/>
                </a:ln>
                <a:solidFill>
                  <a:prstClr val="white"/>
                </a:solidFill>
                <a:effectLst/>
                <a:uLnTx/>
                <a:uFillTx/>
                <a:latin typeface="Tw Cen MT" panose="020B0602020104020603"/>
                <a:ea typeface="+mn-ea"/>
                <a:cs typeface="+mn-cs"/>
              </a:rPr>
              <a:t> SQFCGF, </a:t>
            </a:r>
            <a:r>
              <a:rPr kumimoji="0" lang="de-DE" sz="3600" b="0" i="0" u="none" strike="noStrike" kern="1200" cap="none" spc="0" normalizeH="0" baseline="0" noProof="0" dirty="0" err="1">
                <a:ln>
                  <a:noFill/>
                </a:ln>
                <a:solidFill>
                  <a:prstClr val="white"/>
                </a:solidFill>
                <a:effectLst/>
                <a:uLnTx/>
                <a:uFillTx/>
                <a:latin typeface="Tw Cen MT" panose="020B0602020104020603"/>
                <a:ea typeface="+mn-ea"/>
                <a:cs typeface="+mn-cs"/>
              </a:rPr>
              <a:t>held</a:t>
            </a:r>
            <a:r>
              <a:rPr kumimoji="0" lang="de-DE" sz="3600" b="0" i="0" u="none" strike="noStrike" kern="1200" cap="none" spc="0" normalizeH="0" baseline="0" noProof="0" dirty="0">
                <a:ln>
                  <a:noFill/>
                </a:ln>
                <a:solidFill>
                  <a:prstClr val="white"/>
                </a:solidFill>
                <a:effectLst/>
                <a:uLnTx/>
                <a:uFillTx/>
                <a:latin typeface="Tw Cen MT" panose="020B0602020104020603"/>
                <a:ea typeface="+mn-ea"/>
                <a:cs typeface="+mn-cs"/>
              </a:rPr>
              <a:t> on 06. November 24</a:t>
            </a:r>
          </a:p>
        </p:txBody>
      </p:sp>
      <p:pic>
        <p:nvPicPr>
          <p:cNvPr id="12" name="Picture 11">
            <a:extLst>
              <a:ext uri="{FF2B5EF4-FFF2-40B4-BE49-F238E27FC236}">
                <a16:creationId xmlns:a16="http://schemas.microsoft.com/office/drawing/2014/main" id="{FA3141E2-3BB3-47BA-D5E0-CDA135C3DA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27371">
            <a:off x="6391694" y="2105234"/>
            <a:ext cx="5450724" cy="2936438"/>
          </a:xfrm>
          <a:prstGeom prst="rect">
            <a:avLst/>
          </a:prstGeom>
        </p:spPr>
      </p:pic>
      <p:pic>
        <p:nvPicPr>
          <p:cNvPr id="2" name="Grafik 1">
            <a:extLst>
              <a:ext uri="{FF2B5EF4-FFF2-40B4-BE49-F238E27FC236}">
                <a16:creationId xmlns:a16="http://schemas.microsoft.com/office/drawing/2014/main" id="{E5544821-02D5-DD79-0AFB-57D289CFB2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348786">
            <a:off x="8679484" y="2267458"/>
            <a:ext cx="512491" cy="50454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E2975ECD-D3AE-694D-A72D-D30C2AA1D0F3}"/>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2</a:t>
            </a:fld>
            <a:r>
              <a:rPr lang="de-DE" dirty="0"/>
              <a:t>/14</a:t>
            </a:r>
          </a:p>
        </p:txBody>
      </p:sp>
      <p:sp>
        <p:nvSpPr>
          <p:cNvPr id="12" name="TextBox 4">
            <a:extLst>
              <a:ext uri="{FF2B5EF4-FFF2-40B4-BE49-F238E27FC236}">
                <a16:creationId xmlns:a16="http://schemas.microsoft.com/office/drawing/2014/main" id="{BCA0E6F8-6E89-6B1E-4A2A-64BFBF9DB037}"/>
              </a:ext>
            </a:extLst>
          </p:cNvPr>
          <p:cNvSpPr txBox="1"/>
          <p:nvPr/>
        </p:nvSpPr>
        <p:spPr>
          <a:xfrm>
            <a:off x="7886346" y="328845"/>
            <a:ext cx="3305910" cy="646331"/>
          </a:xfrm>
          <a:prstGeom prst="rect">
            <a:avLst/>
          </a:prstGeom>
          <a:noFill/>
        </p:spPr>
        <p:txBody>
          <a:bodyPr wrap="square">
            <a:spAutoFit/>
          </a:bodyPr>
          <a:lstStyle/>
          <a:p>
            <a:r>
              <a:rPr lang="de-AT" sz="3600" b="1" dirty="0">
                <a:solidFill>
                  <a:srgbClr val="FFC000"/>
                </a:solidFill>
              </a:rPr>
              <a:t>06 Nov. 2024:</a:t>
            </a:r>
          </a:p>
        </p:txBody>
      </p:sp>
      <p:pic>
        <p:nvPicPr>
          <p:cNvPr id="5" name="Picture 4">
            <a:extLst>
              <a:ext uri="{FF2B5EF4-FFF2-40B4-BE49-F238E27FC236}">
                <a16:creationId xmlns:a16="http://schemas.microsoft.com/office/drawing/2014/main" id="{176BAA0D-E2DA-0ED9-6769-A8EEA8D939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273692">
            <a:off x="605777" y="4557421"/>
            <a:ext cx="2276025" cy="1707018"/>
          </a:xfrm>
          <a:prstGeom prst="rect">
            <a:avLst/>
          </a:prstGeom>
        </p:spPr>
      </p:pic>
      <p:pic>
        <p:nvPicPr>
          <p:cNvPr id="4" name="Picture 3">
            <a:extLst>
              <a:ext uri="{FF2B5EF4-FFF2-40B4-BE49-F238E27FC236}">
                <a16:creationId xmlns:a16="http://schemas.microsoft.com/office/drawing/2014/main" id="{0F57B5B6-CC90-2C3B-97DC-6D4978D4F64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612781">
            <a:off x="786715" y="1893496"/>
            <a:ext cx="10618569" cy="2910782"/>
          </a:xfrm>
          <a:prstGeom prst="rect">
            <a:avLst/>
          </a:prstGeom>
        </p:spPr>
      </p:pic>
    </p:spTree>
    <p:extLst>
      <p:ext uri="{BB962C8B-B14F-4D97-AF65-F5344CB8AC3E}">
        <p14:creationId xmlns:p14="http://schemas.microsoft.com/office/powerpoint/2010/main" val="1266564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F6EAEC9-B5F0-641F-BBC5-5A699FF7B384}"/>
              </a:ext>
            </a:extLst>
          </p:cNvPr>
          <p:cNvSpPr>
            <a:spLocks noGrp="1"/>
          </p:cNvSpPr>
          <p:nvPr>
            <p:ph type="sldNum" sz="quarter" idx="12"/>
          </p:nvPr>
        </p:nvSpPr>
        <p:spPr/>
        <p:txBody>
          <a:bodyPr/>
          <a:lstStyle/>
          <a:p>
            <a:fld id="{C1FF6DA9-008F-8B48-92A6-B652298478BF}" type="slidenum">
              <a:rPr lang="en-US" smtClean="0"/>
              <a:t>3</a:t>
            </a:fld>
            <a:endParaRPr lang="en-US"/>
          </a:p>
        </p:txBody>
      </p:sp>
      <p:pic>
        <p:nvPicPr>
          <p:cNvPr id="5" name="Picture 4">
            <a:extLst>
              <a:ext uri="{FF2B5EF4-FFF2-40B4-BE49-F238E27FC236}">
                <a16:creationId xmlns:a16="http://schemas.microsoft.com/office/drawing/2014/main" id="{8ABE9060-77A7-7F11-7716-B72C44E6AC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377" y="157751"/>
            <a:ext cx="2538514" cy="2310459"/>
          </a:xfrm>
          <a:prstGeom prst="rect">
            <a:avLst/>
          </a:prstGeom>
        </p:spPr>
      </p:pic>
      <p:pic>
        <p:nvPicPr>
          <p:cNvPr id="6" name="Picture 5">
            <a:extLst>
              <a:ext uri="{FF2B5EF4-FFF2-40B4-BE49-F238E27FC236}">
                <a16:creationId xmlns:a16="http://schemas.microsoft.com/office/drawing/2014/main" id="{C1FFC4CA-8A65-931E-04A6-8777E202D9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6977" y="157751"/>
            <a:ext cx="2338046" cy="2310459"/>
          </a:xfrm>
          <a:prstGeom prst="rect">
            <a:avLst/>
          </a:prstGeom>
        </p:spPr>
      </p:pic>
      <p:pic>
        <p:nvPicPr>
          <p:cNvPr id="7" name="Picture 6">
            <a:extLst>
              <a:ext uri="{FF2B5EF4-FFF2-40B4-BE49-F238E27FC236}">
                <a16:creationId xmlns:a16="http://schemas.microsoft.com/office/drawing/2014/main" id="{FBB2DFE3-183E-93DD-DB7B-2CB10A0B075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781109" y="157751"/>
            <a:ext cx="2635367" cy="2310459"/>
          </a:xfrm>
          <a:prstGeom prst="rect">
            <a:avLst/>
          </a:prstGeom>
        </p:spPr>
      </p:pic>
      <p:pic>
        <p:nvPicPr>
          <p:cNvPr id="8" name="Picture 7">
            <a:extLst>
              <a:ext uri="{FF2B5EF4-FFF2-40B4-BE49-F238E27FC236}">
                <a16:creationId xmlns:a16="http://schemas.microsoft.com/office/drawing/2014/main" id="{4765FF02-CCDC-2104-A273-5DCF3B752E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88258">
            <a:off x="344244" y="2272925"/>
            <a:ext cx="3288972" cy="1850349"/>
          </a:xfrm>
          <a:prstGeom prst="rect">
            <a:avLst/>
          </a:prstGeom>
        </p:spPr>
      </p:pic>
      <p:pic>
        <p:nvPicPr>
          <p:cNvPr id="9" name="Picture 8">
            <a:extLst>
              <a:ext uri="{FF2B5EF4-FFF2-40B4-BE49-F238E27FC236}">
                <a16:creationId xmlns:a16="http://schemas.microsoft.com/office/drawing/2014/main" id="{FEFB7093-79D5-845B-ABF3-740602C650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719" y="4277809"/>
            <a:ext cx="3556022" cy="1970591"/>
          </a:xfrm>
          <a:prstGeom prst="rect">
            <a:avLst/>
          </a:prstGeom>
        </p:spPr>
      </p:pic>
      <p:pic>
        <p:nvPicPr>
          <p:cNvPr id="10" name="Picture 9">
            <a:extLst>
              <a:ext uri="{FF2B5EF4-FFF2-40B4-BE49-F238E27FC236}">
                <a16:creationId xmlns:a16="http://schemas.microsoft.com/office/drawing/2014/main" id="{7D666645-1412-2D86-E6A3-B55B71A9B7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175288">
            <a:off x="466168" y="375997"/>
            <a:ext cx="1005252" cy="989421"/>
          </a:xfrm>
          <a:prstGeom prst="rect">
            <a:avLst/>
          </a:prstGeom>
        </p:spPr>
      </p:pic>
      <p:pic>
        <p:nvPicPr>
          <p:cNvPr id="11" name="Picture 10">
            <a:extLst>
              <a:ext uri="{FF2B5EF4-FFF2-40B4-BE49-F238E27FC236}">
                <a16:creationId xmlns:a16="http://schemas.microsoft.com/office/drawing/2014/main" id="{88569D82-6609-0B88-3B2D-4EC04B6E29F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856482">
            <a:off x="4477104" y="2024276"/>
            <a:ext cx="3316445" cy="1920047"/>
          </a:xfrm>
          <a:prstGeom prst="rect">
            <a:avLst/>
          </a:prstGeom>
        </p:spPr>
      </p:pic>
      <p:pic>
        <p:nvPicPr>
          <p:cNvPr id="12" name="Picture 11">
            <a:extLst>
              <a:ext uri="{FF2B5EF4-FFF2-40B4-BE49-F238E27FC236}">
                <a16:creationId xmlns:a16="http://schemas.microsoft.com/office/drawing/2014/main" id="{D4D49BB3-E794-F413-E22B-9FA39D523F2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134543">
            <a:off x="4302989" y="3745208"/>
            <a:ext cx="3806553" cy="2582380"/>
          </a:xfrm>
          <a:prstGeom prst="rect">
            <a:avLst/>
          </a:prstGeom>
        </p:spPr>
      </p:pic>
      <p:sp>
        <p:nvSpPr>
          <p:cNvPr id="13" name="Rectangle 12">
            <a:extLst>
              <a:ext uri="{FF2B5EF4-FFF2-40B4-BE49-F238E27FC236}">
                <a16:creationId xmlns:a16="http://schemas.microsoft.com/office/drawing/2014/main" id="{0195E581-247C-95B9-D4ED-AF2DCE972D80}"/>
              </a:ext>
            </a:extLst>
          </p:cNvPr>
          <p:cNvSpPr/>
          <p:nvPr/>
        </p:nvSpPr>
        <p:spPr>
          <a:xfrm>
            <a:off x="2247171" y="5073727"/>
            <a:ext cx="1260281" cy="923330"/>
          </a:xfrm>
          <a:prstGeom prst="rect">
            <a:avLst/>
          </a:prstGeom>
          <a:noFill/>
        </p:spPr>
        <p:txBody>
          <a:bodyPr wrap="none" lIns="91440" tIns="45720" rIns="91440" bIns="45720">
            <a:spAutoFit/>
          </a:bodyPr>
          <a:lstStyle/>
          <a:p>
            <a:pPr algn="ctr"/>
            <a:r>
              <a:rPr lang="en-GB"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QA</a:t>
            </a:r>
          </a:p>
        </p:txBody>
      </p:sp>
      <p:sp>
        <p:nvSpPr>
          <p:cNvPr id="14" name="TextBox 13">
            <a:extLst>
              <a:ext uri="{FF2B5EF4-FFF2-40B4-BE49-F238E27FC236}">
                <a16:creationId xmlns:a16="http://schemas.microsoft.com/office/drawing/2014/main" id="{33F3EE95-CE66-C6F2-EEF5-D593790A3C44}"/>
              </a:ext>
            </a:extLst>
          </p:cNvPr>
          <p:cNvSpPr txBox="1"/>
          <p:nvPr/>
        </p:nvSpPr>
        <p:spPr>
          <a:xfrm rot="20685528">
            <a:off x="8706592" y="3736810"/>
            <a:ext cx="3085072" cy="400110"/>
          </a:xfrm>
          <a:prstGeom prst="rect">
            <a:avLst/>
          </a:prstGeom>
          <a:noFill/>
        </p:spPr>
        <p:txBody>
          <a:bodyPr wrap="square" rtlCol="0">
            <a:spAutoFit/>
          </a:bodyPr>
          <a:lstStyle/>
          <a:p>
            <a:r>
              <a:rPr lang="de-DE" sz="2000" dirty="0"/>
              <a:t>Course Design Template</a:t>
            </a:r>
            <a:endParaRPr lang="de-AT" sz="2000" dirty="0"/>
          </a:p>
        </p:txBody>
      </p:sp>
      <p:sp>
        <p:nvSpPr>
          <p:cNvPr id="15" name="TextBox 14">
            <a:extLst>
              <a:ext uri="{FF2B5EF4-FFF2-40B4-BE49-F238E27FC236}">
                <a16:creationId xmlns:a16="http://schemas.microsoft.com/office/drawing/2014/main" id="{51C4ECC5-415F-F52F-DB64-1F0D51785931}"/>
              </a:ext>
            </a:extLst>
          </p:cNvPr>
          <p:cNvSpPr txBox="1"/>
          <p:nvPr/>
        </p:nvSpPr>
        <p:spPr>
          <a:xfrm rot="913749">
            <a:off x="8863854" y="4996783"/>
            <a:ext cx="3345233" cy="1077218"/>
          </a:xfrm>
          <a:prstGeom prst="rect">
            <a:avLst/>
          </a:prstGeom>
          <a:noFill/>
        </p:spPr>
        <p:txBody>
          <a:bodyPr wrap="square" rtlCol="0">
            <a:spAutoFit/>
          </a:bodyPr>
          <a:lstStyle/>
          <a:p>
            <a:r>
              <a:rPr lang="de-DE" sz="3200" b="1" dirty="0" err="1">
                <a:solidFill>
                  <a:srgbClr val="FFFF00"/>
                </a:solidFill>
              </a:rPr>
              <a:t>Constructive</a:t>
            </a:r>
            <a:r>
              <a:rPr lang="de-DE" sz="3200" b="1" dirty="0">
                <a:solidFill>
                  <a:srgbClr val="FFFF00"/>
                </a:solidFill>
              </a:rPr>
              <a:t> Alignment</a:t>
            </a:r>
            <a:endParaRPr lang="de-AT" sz="3200" b="1" dirty="0">
              <a:solidFill>
                <a:srgbClr val="FFFF00"/>
              </a:solidFill>
            </a:endParaRPr>
          </a:p>
        </p:txBody>
      </p:sp>
      <p:sp>
        <p:nvSpPr>
          <p:cNvPr id="16" name="TextBox 15">
            <a:extLst>
              <a:ext uri="{FF2B5EF4-FFF2-40B4-BE49-F238E27FC236}">
                <a16:creationId xmlns:a16="http://schemas.microsoft.com/office/drawing/2014/main" id="{8E2A0739-D84C-C07F-A83E-CDBF0D03275D}"/>
              </a:ext>
            </a:extLst>
          </p:cNvPr>
          <p:cNvSpPr txBox="1"/>
          <p:nvPr/>
        </p:nvSpPr>
        <p:spPr>
          <a:xfrm rot="587951">
            <a:off x="8454953" y="2737807"/>
            <a:ext cx="3469703" cy="646331"/>
          </a:xfrm>
          <a:prstGeom prst="rect">
            <a:avLst/>
          </a:prstGeom>
          <a:noFill/>
        </p:spPr>
        <p:txBody>
          <a:bodyPr wrap="square">
            <a:spAutoFit/>
          </a:bodyPr>
          <a:lstStyle/>
          <a:p>
            <a:r>
              <a:rPr kumimoji="0" lang="de-AT" b="1" i="0" u="none" strike="noStrike" kern="1200" cap="all" spc="0" normalizeH="0" baseline="0" noProof="0" dirty="0">
                <a:ln>
                  <a:noFill/>
                </a:ln>
                <a:solidFill>
                  <a:prstClr val="white"/>
                </a:solidFill>
                <a:effectLst>
                  <a:outerShdw blurRad="50800" dist="63500" dir="2700000" algn="tl" rotWithShape="0">
                    <a:srgbClr val="000000">
                      <a:alpha val="48000"/>
                    </a:srgbClr>
                  </a:outerShdw>
                </a:effectLst>
                <a:uLnTx/>
                <a:uFillTx/>
                <a:latin typeface="Bookman Old Style" panose="02050604050505020204"/>
                <a:ea typeface="+mj-ea"/>
                <a:cs typeface="+mj-cs"/>
              </a:rPr>
              <a:t>Learning &amp; Assessment </a:t>
            </a:r>
            <a:r>
              <a:rPr kumimoji="0" lang="de-AT" b="1" i="0" u="none" strike="noStrike" kern="1200" cap="all" spc="0" normalizeH="0" baseline="0" noProof="0" dirty="0" err="1">
                <a:ln>
                  <a:noFill/>
                </a:ln>
                <a:solidFill>
                  <a:prstClr val="white"/>
                </a:solidFill>
                <a:effectLst>
                  <a:outerShdw blurRad="50800" dist="63500" dir="2700000" algn="tl" rotWithShape="0">
                    <a:srgbClr val="000000">
                      <a:alpha val="48000"/>
                    </a:srgbClr>
                  </a:outerShdw>
                </a:effectLst>
                <a:uLnTx/>
                <a:uFillTx/>
                <a:latin typeface="Bookman Old Style" panose="02050604050505020204"/>
                <a:ea typeface="+mj-ea"/>
                <a:cs typeface="+mj-cs"/>
              </a:rPr>
              <a:t>Strategies</a:t>
            </a:r>
            <a:endParaRPr lang="de-AT" sz="1100" dirty="0"/>
          </a:p>
        </p:txBody>
      </p:sp>
      <p:pic>
        <p:nvPicPr>
          <p:cNvPr id="17" name="Picture 16">
            <a:extLst>
              <a:ext uri="{FF2B5EF4-FFF2-40B4-BE49-F238E27FC236}">
                <a16:creationId xmlns:a16="http://schemas.microsoft.com/office/drawing/2014/main" id="{02EAB50C-0BDE-BCA1-CEC8-5FEEA6B16F3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28606" y="4173739"/>
            <a:ext cx="877900" cy="862659"/>
          </a:xfrm>
          <a:prstGeom prst="rect">
            <a:avLst/>
          </a:prstGeom>
        </p:spPr>
      </p:pic>
      <p:pic>
        <p:nvPicPr>
          <p:cNvPr id="18" name="Picture 17">
            <a:extLst>
              <a:ext uri="{FF2B5EF4-FFF2-40B4-BE49-F238E27FC236}">
                <a16:creationId xmlns:a16="http://schemas.microsoft.com/office/drawing/2014/main" id="{61B66D7A-BA09-CCB0-5EA9-747FF785195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96178" y="2629642"/>
            <a:ext cx="877900" cy="862659"/>
          </a:xfrm>
          <a:prstGeom prst="rect">
            <a:avLst/>
          </a:prstGeom>
        </p:spPr>
      </p:pic>
    </p:spTree>
    <p:extLst>
      <p:ext uri="{BB962C8B-B14F-4D97-AF65-F5344CB8AC3E}">
        <p14:creationId xmlns:p14="http://schemas.microsoft.com/office/powerpoint/2010/main" val="355395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CFBBC0-56AA-1662-85DE-101F8D997354}"/>
              </a:ext>
            </a:extLst>
          </p:cNvPr>
          <p:cNvSpPr>
            <a:spLocks noGrp="1"/>
          </p:cNvSpPr>
          <p:nvPr>
            <p:ph type="sldNum" sz="quarter" idx="12"/>
          </p:nvPr>
        </p:nvSpPr>
        <p:spPr/>
        <p:txBody>
          <a:bodyPr/>
          <a:lstStyle/>
          <a:p>
            <a:fld id="{C1FF6DA9-008F-8B48-92A6-B652298478BF}" type="slidenum">
              <a:rPr lang="en-US" smtClean="0"/>
              <a:t>4</a:t>
            </a:fld>
            <a:endParaRPr lang="en-US"/>
          </a:p>
        </p:txBody>
      </p:sp>
      <p:pic>
        <p:nvPicPr>
          <p:cNvPr id="5" name="Picture 4">
            <a:extLst>
              <a:ext uri="{FF2B5EF4-FFF2-40B4-BE49-F238E27FC236}">
                <a16:creationId xmlns:a16="http://schemas.microsoft.com/office/drawing/2014/main" id="{259F0809-A6E3-D14C-6B12-5EC50AF5C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870" y="688699"/>
            <a:ext cx="5383235" cy="5377138"/>
          </a:xfrm>
          <a:prstGeom prst="rect">
            <a:avLst/>
          </a:prstGeom>
        </p:spPr>
      </p:pic>
      <p:sp>
        <p:nvSpPr>
          <p:cNvPr id="7" name="TextBox 6">
            <a:extLst>
              <a:ext uri="{FF2B5EF4-FFF2-40B4-BE49-F238E27FC236}">
                <a16:creationId xmlns:a16="http://schemas.microsoft.com/office/drawing/2014/main" id="{13F39C2F-0D95-B1B9-362B-27C637BE8080}"/>
              </a:ext>
            </a:extLst>
          </p:cNvPr>
          <p:cNvSpPr txBox="1"/>
          <p:nvPr/>
        </p:nvSpPr>
        <p:spPr>
          <a:xfrm>
            <a:off x="7034784" y="396695"/>
            <a:ext cx="4040059" cy="1077218"/>
          </a:xfrm>
          <a:prstGeom prst="rect">
            <a:avLst/>
          </a:prstGeom>
          <a:noFill/>
        </p:spPr>
        <p:txBody>
          <a:bodyPr wrap="square">
            <a:spAutoFit/>
          </a:bodyPr>
          <a:lstStyle/>
          <a:p>
            <a:r>
              <a:rPr kumimoji="0" lang="de-AT" sz="3200" b="1" i="0" u="none" strike="noStrike" kern="1200" cap="all" spc="0" normalizeH="0" baseline="0" noProof="0" dirty="0">
                <a:ln>
                  <a:noFill/>
                </a:ln>
                <a:solidFill>
                  <a:prstClr val="white"/>
                </a:solidFill>
                <a:effectLst>
                  <a:outerShdw blurRad="50800" dist="63500" dir="2700000" algn="tl" rotWithShape="0">
                    <a:srgbClr val="000000">
                      <a:alpha val="48000"/>
                    </a:srgbClr>
                  </a:outerShdw>
                </a:effectLst>
                <a:uLnTx/>
                <a:uFillTx/>
                <a:latin typeface="Bookman Old Style" panose="02050604050505020204"/>
                <a:ea typeface="+mj-ea"/>
                <a:cs typeface="+mj-cs"/>
              </a:rPr>
              <a:t>SQFCGF </a:t>
            </a:r>
            <a:r>
              <a:rPr kumimoji="0" lang="de-AT" sz="3200" b="1" i="0" u="none" strike="noStrike" kern="1200" cap="all" spc="0" normalizeH="0" baseline="0" noProof="0" dirty="0" err="1">
                <a:ln>
                  <a:noFill/>
                </a:ln>
                <a:solidFill>
                  <a:prstClr val="white"/>
                </a:solidFill>
                <a:effectLst>
                  <a:outerShdw blurRad="50800" dist="63500" dir="2700000" algn="tl" rotWithShape="0">
                    <a:srgbClr val="000000">
                      <a:alpha val="48000"/>
                    </a:srgbClr>
                  </a:outerShdw>
                </a:effectLst>
                <a:uLnTx/>
                <a:uFillTx/>
                <a:latin typeface="Bookman Old Style" panose="02050604050505020204"/>
                <a:ea typeface="+mj-ea"/>
                <a:cs typeface="+mj-cs"/>
              </a:rPr>
              <a:t>as</a:t>
            </a:r>
            <a:r>
              <a:rPr kumimoji="0" lang="de-AT" sz="3200" b="1" i="0" u="none" strike="noStrike" kern="1200" cap="all" spc="0" normalizeH="0" baseline="0" noProof="0" dirty="0">
                <a:ln>
                  <a:noFill/>
                </a:ln>
                <a:solidFill>
                  <a:prstClr val="white"/>
                </a:solidFill>
                <a:effectLst>
                  <a:outerShdw blurRad="50800" dist="63500" dir="2700000" algn="tl" rotWithShape="0">
                    <a:srgbClr val="000000">
                      <a:alpha val="48000"/>
                    </a:srgbClr>
                  </a:outerShdw>
                </a:effectLst>
                <a:uLnTx/>
                <a:uFillTx/>
                <a:latin typeface="Bookman Old Style" panose="02050604050505020204"/>
                <a:ea typeface="+mj-ea"/>
                <a:cs typeface="+mj-cs"/>
              </a:rPr>
              <a:t> </a:t>
            </a:r>
            <a:r>
              <a:rPr kumimoji="0" lang="de-AT" sz="3200" b="1" i="0" u="none" strike="noStrike" kern="1200" cap="all" spc="0" normalizeH="0" baseline="0" noProof="0" dirty="0" err="1">
                <a:ln>
                  <a:noFill/>
                </a:ln>
                <a:solidFill>
                  <a:prstClr val="white"/>
                </a:solidFill>
                <a:effectLst>
                  <a:outerShdw blurRad="50800" dist="63500" dir="2700000" algn="tl" rotWithShape="0">
                    <a:srgbClr val="000000">
                      <a:alpha val="48000"/>
                    </a:srgbClr>
                  </a:outerShdw>
                </a:effectLst>
                <a:uLnTx/>
                <a:uFillTx/>
                <a:latin typeface="Bookman Old Style" panose="02050604050505020204"/>
                <a:ea typeface="+mj-ea"/>
                <a:cs typeface="+mj-cs"/>
              </a:rPr>
              <a:t>our</a:t>
            </a:r>
            <a:r>
              <a:rPr kumimoji="0" lang="de-AT" sz="3200" b="1" i="0" u="none" strike="noStrike" kern="1200" cap="all" spc="0" normalizeH="0" baseline="0" noProof="0" dirty="0">
                <a:ln>
                  <a:noFill/>
                </a:ln>
                <a:solidFill>
                  <a:prstClr val="white"/>
                </a:solidFill>
                <a:effectLst>
                  <a:outerShdw blurRad="50800" dist="63500" dir="2700000" algn="tl" rotWithShape="0">
                    <a:srgbClr val="000000">
                      <a:alpha val="48000"/>
                    </a:srgbClr>
                  </a:outerShdw>
                </a:effectLst>
                <a:uLnTx/>
                <a:uFillTx/>
                <a:latin typeface="Bookman Old Style" panose="02050604050505020204"/>
                <a:ea typeface="+mj-ea"/>
                <a:cs typeface="+mj-cs"/>
              </a:rPr>
              <a:t> </a:t>
            </a:r>
            <a:r>
              <a:rPr kumimoji="0" lang="de-AT" sz="3200" b="1" i="0" u="none" strike="noStrike" kern="1200" cap="all" spc="0" normalizeH="0" baseline="0" noProof="0" dirty="0" err="1">
                <a:ln>
                  <a:noFill/>
                </a:ln>
                <a:solidFill>
                  <a:prstClr val="white"/>
                </a:solidFill>
                <a:effectLst>
                  <a:outerShdw blurRad="50800" dist="63500" dir="2700000" algn="tl" rotWithShape="0">
                    <a:srgbClr val="000000">
                      <a:alpha val="48000"/>
                    </a:srgbClr>
                  </a:outerShdw>
                </a:effectLst>
                <a:uLnTx/>
                <a:uFillTx/>
                <a:latin typeface="Bookman Old Style" panose="02050604050505020204"/>
                <a:ea typeface="+mj-ea"/>
                <a:cs typeface="+mj-cs"/>
              </a:rPr>
              <a:t>guiding</a:t>
            </a:r>
            <a:r>
              <a:rPr kumimoji="0" lang="de-AT" sz="3200" b="1" i="0" u="none" strike="noStrike" kern="1200" cap="all" spc="0" normalizeH="0" baseline="0" noProof="0" dirty="0">
                <a:ln>
                  <a:noFill/>
                </a:ln>
                <a:solidFill>
                  <a:prstClr val="white"/>
                </a:solidFill>
                <a:effectLst>
                  <a:outerShdw blurRad="50800" dist="63500" dir="2700000" algn="tl" rotWithShape="0">
                    <a:srgbClr val="000000">
                      <a:alpha val="48000"/>
                    </a:srgbClr>
                  </a:outerShdw>
                </a:effectLst>
                <a:uLnTx/>
                <a:uFillTx/>
                <a:latin typeface="Bookman Old Style" panose="02050604050505020204"/>
                <a:ea typeface="+mj-ea"/>
                <a:cs typeface="+mj-cs"/>
              </a:rPr>
              <a:t> </a:t>
            </a:r>
            <a:r>
              <a:rPr kumimoji="0" lang="de-AT" sz="3200" b="1" i="0" u="none" strike="noStrike" kern="1200" cap="all" spc="0" normalizeH="0" baseline="0" noProof="0" dirty="0" err="1">
                <a:ln>
                  <a:noFill/>
                </a:ln>
                <a:solidFill>
                  <a:prstClr val="white"/>
                </a:solidFill>
                <a:effectLst>
                  <a:outerShdw blurRad="50800" dist="63500" dir="2700000" algn="tl" rotWithShape="0">
                    <a:srgbClr val="000000">
                      <a:alpha val="48000"/>
                    </a:srgbClr>
                  </a:outerShdw>
                </a:effectLst>
                <a:uLnTx/>
                <a:uFillTx/>
                <a:latin typeface="Bookman Old Style" panose="02050604050505020204"/>
                <a:ea typeface="+mj-ea"/>
                <a:cs typeface="+mj-cs"/>
              </a:rPr>
              <a:t>star</a:t>
            </a:r>
            <a:endParaRPr lang="de-AT" dirty="0"/>
          </a:p>
        </p:txBody>
      </p:sp>
      <p:pic>
        <p:nvPicPr>
          <p:cNvPr id="8" name="Picture 7">
            <a:extLst>
              <a:ext uri="{FF2B5EF4-FFF2-40B4-BE49-F238E27FC236}">
                <a16:creationId xmlns:a16="http://schemas.microsoft.com/office/drawing/2014/main" id="{69B35B8D-E17A-0311-D2F9-4A1527A9FE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8704" y="1793097"/>
            <a:ext cx="3466162" cy="3877273"/>
          </a:xfrm>
          <a:prstGeom prst="rect">
            <a:avLst/>
          </a:prstGeom>
        </p:spPr>
      </p:pic>
    </p:spTree>
    <p:extLst>
      <p:ext uri="{BB962C8B-B14F-4D97-AF65-F5344CB8AC3E}">
        <p14:creationId xmlns:p14="http://schemas.microsoft.com/office/powerpoint/2010/main" val="404585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A0B8AF-DAFA-0BDB-C783-968D9F0A92AA}"/>
              </a:ext>
            </a:extLst>
          </p:cNvPr>
          <p:cNvSpPr>
            <a:spLocks noGrp="1"/>
          </p:cNvSpPr>
          <p:nvPr>
            <p:ph type="sldNum" sz="quarter" idx="12"/>
          </p:nvPr>
        </p:nvSpPr>
        <p:spPr/>
        <p:txBody>
          <a:bodyPr/>
          <a:lstStyle/>
          <a:p>
            <a:fld id="{C1FF6DA9-008F-8B48-92A6-B652298478BF}" type="slidenum">
              <a:rPr lang="en-US" smtClean="0"/>
              <a:t>5</a:t>
            </a:fld>
            <a:endParaRPr lang="en-US"/>
          </a:p>
        </p:txBody>
      </p:sp>
      <p:pic>
        <p:nvPicPr>
          <p:cNvPr id="5" name="Picture 4">
            <a:extLst>
              <a:ext uri="{FF2B5EF4-FFF2-40B4-BE49-F238E27FC236}">
                <a16:creationId xmlns:a16="http://schemas.microsoft.com/office/drawing/2014/main" id="{65FE4FF5-C32C-D8EA-EADA-59C395B14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2747"/>
            <a:ext cx="3498838" cy="5160528"/>
          </a:xfrm>
          <a:prstGeom prst="rect">
            <a:avLst/>
          </a:prstGeom>
        </p:spPr>
      </p:pic>
      <p:pic>
        <p:nvPicPr>
          <p:cNvPr id="6" name="Picture 5">
            <a:extLst>
              <a:ext uri="{FF2B5EF4-FFF2-40B4-BE49-F238E27FC236}">
                <a16:creationId xmlns:a16="http://schemas.microsoft.com/office/drawing/2014/main" id="{BB50CD24-44DB-30ED-0B0E-DCBDFE87A5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6369" y="292608"/>
            <a:ext cx="4235014" cy="4230895"/>
          </a:xfrm>
          <a:prstGeom prst="rect">
            <a:avLst/>
          </a:prstGeom>
        </p:spPr>
      </p:pic>
      <p:sp>
        <p:nvSpPr>
          <p:cNvPr id="10" name="TextBox 9">
            <a:extLst>
              <a:ext uri="{FF2B5EF4-FFF2-40B4-BE49-F238E27FC236}">
                <a16:creationId xmlns:a16="http://schemas.microsoft.com/office/drawing/2014/main" id="{2A86787E-3335-0BA0-B0D2-7329E7716B73}"/>
              </a:ext>
            </a:extLst>
          </p:cNvPr>
          <p:cNvSpPr txBox="1"/>
          <p:nvPr/>
        </p:nvSpPr>
        <p:spPr>
          <a:xfrm>
            <a:off x="3803904" y="4657345"/>
            <a:ext cx="3117410" cy="1323439"/>
          </a:xfrm>
          <a:prstGeom prst="rect">
            <a:avLst/>
          </a:prstGeom>
          <a:solidFill>
            <a:srgbClr val="FFFF00"/>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dirty="0" err="1">
                <a:ln>
                  <a:noFill/>
                </a:ln>
                <a:solidFill>
                  <a:srgbClr val="FF0000"/>
                </a:solidFill>
                <a:effectLst/>
                <a:uLnTx/>
                <a:uFillTx/>
                <a:latin typeface="Corbel" panose="020B0503020204020204"/>
                <a:ea typeface="+mn-ea"/>
                <a:cs typeface="+mn-cs"/>
              </a:rPr>
              <a:t>Learners</a:t>
            </a:r>
            <a:r>
              <a:rPr kumimoji="0" lang="de-DE" sz="4000" b="1" i="0" u="none" strike="noStrike" kern="1200" cap="none" spc="0" normalizeH="0" baseline="0" noProof="0" dirty="0">
                <a:ln>
                  <a:noFill/>
                </a:ln>
                <a:solidFill>
                  <a:srgbClr val="FF0000"/>
                </a:solidFill>
                <a:effectLst/>
                <a:uLnTx/>
                <a:uFillTx/>
                <a:latin typeface="Corbel" panose="020B0503020204020204"/>
                <a:ea typeface="+mn-ea"/>
                <a:cs typeface="+mn-cs"/>
              </a:rPr>
              <a:t>‘ </a:t>
            </a:r>
            <a:r>
              <a:rPr kumimoji="0" lang="de-DE" sz="4000" b="1" i="0" u="none" strike="noStrike" kern="1200" cap="none" spc="0" normalizeH="0" baseline="0" noProof="0" dirty="0" err="1">
                <a:ln>
                  <a:noFill/>
                </a:ln>
                <a:solidFill>
                  <a:srgbClr val="FF0000"/>
                </a:solidFill>
                <a:effectLst/>
                <a:uLnTx/>
                <a:uFillTx/>
                <a:latin typeface="Corbel" panose="020B0503020204020204"/>
                <a:ea typeface="+mn-ea"/>
                <a:cs typeface="+mn-cs"/>
              </a:rPr>
              <a:t>Perspective</a:t>
            </a:r>
            <a:endParaRPr kumimoji="0" lang="en-US" sz="4000" b="1" i="0" u="none" strike="noStrike" kern="1200" cap="none" spc="0" normalizeH="0" baseline="0" noProof="0" dirty="0">
              <a:ln>
                <a:noFill/>
              </a:ln>
              <a:solidFill>
                <a:srgbClr val="FF0000"/>
              </a:solidFill>
              <a:effectLst/>
              <a:uLnTx/>
              <a:uFillTx/>
              <a:latin typeface="Corbel" panose="020B0503020204020204"/>
              <a:ea typeface="+mn-ea"/>
              <a:cs typeface="+mn-cs"/>
            </a:endParaRPr>
          </a:p>
        </p:txBody>
      </p:sp>
      <p:pic>
        <p:nvPicPr>
          <p:cNvPr id="12" name="Picture 11">
            <a:extLst>
              <a:ext uri="{FF2B5EF4-FFF2-40B4-BE49-F238E27FC236}">
                <a16:creationId xmlns:a16="http://schemas.microsoft.com/office/drawing/2014/main" id="{F4F80ECD-34EA-99DF-79AB-F941BD8EC05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1345960">
            <a:off x="8041310" y="893625"/>
            <a:ext cx="3611836" cy="2328960"/>
          </a:xfrm>
          <a:prstGeom prst="rect">
            <a:avLst/>
          </a:prstGeom>
        </p:spPr>
      </p:pic>
      <p:sp>
        <p:nvSpPr>
          <p:cNvPr id="14" name="TextBox 13">
            <a:extLst>
              <a:ext uri="{FF2B5EF4-FFF2-40B4-BE49-F238E27FC236}">
                <a16:creationId xmlns:a16="http://schemas.microsoft.com/office/drawing/2014/main" id="{9112A656-5586-B1EE-EAF3-5CB081F598BA}"/>
              </a:ext>
            </a:extLst>
          </p:cNvPr>
          <p:cNvSpPr txBox="1"/>
          <p:nvPr/>
        </p:nvSpPr>
        <p:spPr>
          <a:xfrm>
            <a:off x="7831381" y="3014469"/>
            <a:ext cx="4401312" cy="2031325"/>
          </a:xfrm>
          <a:prstGeom prst="rect">
            <a:avLst/>
          </a:prstGeom>
          <a:noFill/>
        </p:spPr>
        <p:txBody>
          <a:bodyPr wrap="square">
            <a:spAutoFit/>
          </a:bodyPr>
          <a:lstStyle/>
          <a:p>
            <a:pPr marL="0" indent="0">
              <a:buNone/>
            </a:pPr>
            <a:r>
              <a:rPr lang="en-US" sz="1800" b="1" dirty="0"/>
              <a:t>Learning Outcomes and Progression</a:t>
            </a:r>
          </a:p>
          <a:p>
            <a:pPr marL="171450" indent="-171450">
              <a:buFont typeface="Arial" panose="020B0604020202020204" pitchFamily="34" charset="0"/>
              <a:buChar char="•"/>
            </a:pPr>
            <a:r>
              <a:rPr lang="en-US" sz="1800" dirty="0"/>
              <a:t>Outlines learning outcomes for 10 coast guard functions</a:t>
            </a:r>
          </a:p>
          <a:p>
            <a:pPr marL="171450" indent="-171450">
              <a:buFont typeface="Arial" panose="020B0604020202020204" pitchFamily="34" charset="0"/>
              <a:buChar char="•"/>
            </a:pPr>
            <a:r>
              <a:rPr lang="en-US" sz="1800" dirty="0"/>
              <a:t>Demonstrates </a:t>
            </a:r>
            <a:r>
              <a:rPr lang="en-US" sz="1800" b="1" dirty="0"/>
              <a:t>POL</a:t>
            </a:r>
            <a:r>
              <a:rPr lang="en-US" sz="1800" dirty="0"/>
              <a:t> from level 4 to level 7</a:t>
            </a:r>
          </a:p>
          <a:p>
            <a:pPr marL="171450" indent="-171450">
              <a:buFont typeface="Arial" panose="020B0604020202020204" pitchFamily="34" charset="0"/>
              <a:buChar char="•"/>
            </a:pPr>
            <a:r>
              <a:rPr lang="en-US" sz="1800" dirty="0"/>
              <a:t>Aligns with European Qualifications Framework (EQF)</a:t>
            </a:r>
          </a:p>
        </p:txBody>
      </p:sp>
      <p:sp>
        <p:nvSpPr>
          <p:cNvPr id="15" name="Thought Bubble: Cloud 14">
            <a:extLst>
              <a:ext uri="{FF2B5EF4-FFF2-40B4-BE49-F238E27FC236}">
                <a16:creationId xmlns:a16="http://schemas.microsoft.com/office/drawing/2014/main" id="{05C3F171-384D-1849-9853-D8612FC4E528}"/>
              </a:ext>
            </a:extLst>
          </p:cNvPr>
          <p:cNvSpPr/>
          <p:nvPr/>
        </p:nvSpPr>
        <p:spPr>
          <a:xfrm>
            <a:off x="6921314" y="5319064"/>
            <a:ext cx="2551870" cy="1323439"/>
          </a:xfrm>
          <a:prstGeom prst="cloudCallout">
            <a:avLst>
              <a:gd name="adj1" fmla="val -90057"/>
              <a:gd name="adj2" fmla="val 5328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strike="sngStrike" dirty="0"/>
              <a:t>Teacher </a:t>
            </a:r>
            <a:r>
              <a:rPr lang="de-DE" sz="1800" strike="sngStrike" dirty="0" err="1"/>
              <a:t>Centered</a:t>
            </a:r>
            <a:r>
              <a:rPr lang="de-DE" sz="1800" strike="sngStrike" dirty="0"/>
              <a:t> Education</a:t>
            </a:r>
            <a:endParaRPr lang="en-US" sz="1800" strike="sngStrike" dirty="0"/>
          </a:p>
        </p:txBody>
      </p:sp>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A328679D-3E06-7CA7-89A3-D09C62F42DF7}"/>
                  </a:ext>
                </a:extLst>
              </p14:cNvPr>
              <p14:cNvContentPartPr/>
              <p14:nvPr/>
            </p14:nvContentPartPr>
            <p14:xfrm>
              <a:off x="7326936" y="5022624"/>
              <a:ext cx="1812240" cy="1545120"/>
            </p14:xfrm>
          </p:contentPart>
        </mc:Choice>
        <mc:Fallback xmlns="">
          <p:pic>
            <p:nvPicPr>
              <p:cNvPr id="16" name="Ink 15">
                <a:extLst>
                  <a:ext uri="{FF2B5EF4-FFF2-40B4-BE49-F238E27FC236}">
                    <a16:creationId xmlns:a16="http://schemas.microsoft.com/office/drawing/2014/main" id="{A328679D-3E06-7CA7-89A3-D09C62F42DF7}"/>
                  </a:ext>
                </a:extLst>
              </p:cNvPr>
              <p:cNvPicPr/>
              <p:nvPr/>
            </p:nvPicPr>
            <p:blipFill>
              <a:blip r:embed="rId7"/>
              <a:stretch>
                <a:fillRect/>
              </a:stretch>
            </p:blipFill>
            <p:spPr>
              <a:xfrm>
                <a:off x="7317936" y="5013624"/>
                <a:ext cx="1829880" cy="15627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Ink 16">
                <a:extLst>
                  <a:ext uri="{FF2B5EF4-FFF2-40B4-BE49-F238E27FC236}">
                    <a16:creationId xmlns:a16="http://schemas.microsoft.com/office/drawing/2014/main" id="{9C39E708-1AB8-BC9F-E8FB-FE553B13BB8D}"/>
                  </a:ext>
                </a:extLst>
              </p14:cNvPr>
              <p14:cNvContentPartPr/>
              <p14:nvPr/>
            </p14:nvContentPartPr>
            <p14:xfrm>
              <a:off x="7238376" y="5120184"/>
              <a:ext cx="1674000" cy="1447200"/>
            </p14:xfrm>
          </p:contentPart>
        </mc:Choice>
        <mc:Fallback xmlns="">
          <p:pic>
            <p:nvPicPr>
              <p:cNvPr id="17" name="Ink 16">
                <a:extLst>
                  <a:ext uri="{FF2B5EF4-FFF2-40B4-BE49-F238E27FC236}">
                    <a16:creationId xmlns:a16="http://schemas.microsoft.com/office/drawing/2014/main" id="{9C39E708-1AB8-BC9F-E8FB-FE553B13BB8D}"/>
                  </a:ext>
                </a:extLst>
              </p:cNvPr>
              <p:cNvPicPr/>
              <p:nvPr/>
            </p:nvPicPr>
            <p:blipFill>
              <a:blip r:embed="rId9"/>
              <a:stretch>
                <a:fillRect/>
              </a:stretch>
            </p:blipFill>
            <p:spPr>
              <a:xfrm>
                <a:off x="7229736" y="5111544"/>
                <a:ext cx="1691640" cy="1464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C3CD3291-5336-B358-F9A4-ABE98125D052}"/>
                  </a:ext>
                </a:extLst>
              </p14:cNvPr>
              <p14:cNvContentPartPr/>
              <p14:nvPr/>
            </p14:nvContentPartPr>
            <p14:xfrm>
              <a:off x="10521216" y="5619864"/>
              <a:ext cx="14400" cy="7560"/>
            </p14:xfrm>
          </p:contentPart>
        </mc:Choice>
        <mc:Fallback xmlns="">
          <p:pic>
            <p:nvPicPr>
              <p:cNvPr id="18" name="Ink 17">
                <a:extLst>
                  <a:ext uri="{FF2B5EF4-FFF2-40B4-BE49-F238E27FC236}">
                    <a16:creationId xmlns:a16="http://schemas.microsoft.com/office/drawing/2014/main" id="{C3CD3291-5336-B358-F9A4-ABE98125D052}"/>
                  </a:ext>
                </a:extLst>
              </p:cNvPr>
              <p:cNvPicPr/>
              <p:nvPr/>
            </p:nvPicPr>
            <p:blipFill>
              <a:blip r:embed="rId11"/>
              <a:stretch>
                <a:fillRect/>
              </a:stretch>
            </p:blipFill>
            <p:spPr>
              <a:xfrm>
                <a:off x="10512216" y="5610864"/>
                <a:ext cx="320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87301623-C52D-CDD2-C655-59605EB3EEF4}"/>
                  </a:ext>
                </a:extLst>
              </p14:cNvPr>
              <p14:cNvContentPartPr/>
              <p14:nvPr/>
            </p14:nvContentPartPr>
            <p14:xfrm>
              <a:off x="1700856" y="5790144"/>
              <a:ext cx="1725480" cy="654840"/>
            </p14:xfrm>
          </p:contentPart>
        </mc:Choice>
        <mc:Fallback xmlns="">
          <p:pic>
            <p:nvPicPr>
              <p:cNvPr id="19" name="Ink 18">
                <a:extLst>
                  <a:ext uri="{FF2B5EF4-FFF2-40B4-BE49-F238E27FC236}">
                    <a16:creationId xmlns:a16="http://schemas.microsoft.com/office/drawing/2014/main" id="{87301623-C52D-CDD2-C655-59605EB3EEF4}"/>
                  </a:ext>
                </a:extLst>
              </p:cNvPr>
              <p:cNvPicPr/>
              <p:nvPr/>
            </p:nvPicPr>
            <p:blipFill>
              <a:blip r:embed="rId13"/>
              <a:stretch>
                <a:fillRect/>
              </a:stretch>
            </p:blipFill>
            <p:spPr>
              <a:xfrm>
                <a:off x="1691856" y="5781504"/>
                <a:ext cx="1743120" cy="6724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0" name="Ink 19">
                <a:extLst>
                  <a:ext uri="{FF2B5EF4-FFF2-40B4-BE49-F238E27FC236}">
                    <a16:creationId xmlns:a16="http://schemas.microsoft.com/office/drawing/2014/main" id="{917808F3-FBB4-2042-653A-DBD1C1A624E9}"/>
                  </a:ext>
                </a:extLst>
              </p14:cNvPr>
              <p14:cNvContentPartPr/>
              <p14:nvPr/>
            </p14:nvContentPartPr>
            <p14:xfrm>
              <a:off x="2608416" y="5792664"/>
              <a:ext cx="804600" cy="738000"/>
            </p14:xfrm>
          </p:contentPart>
        </mc:Choice>
        <mc:Fallback xmlns="">
          <p:pic>
            <p:nvPicPr>
              <p:cNvPr id="20" name="Ink 19">
                <a:extLst>
                  <a:ext uri="{FF2B5EF4-FFF2-40B4-BE49-F238E27FC236}">
                    <a16:creationId xmlns:a16="http://schemas.microsoft.com/office/drawing/2014/main" id="{917808F3-FBB4-2042-653A-DBD1C1A624E9}"/>
                  </a:ext>
                </a:extLst>
              </p:cNvPr>
              <p:cNvPicPr/>
              <p:nvPr/>
            </p:nvPicPr>
            <p:blipFill>
              <a:blip r:embed="rId15"/>
              <a:stretch>
                <a:fillRect/>
              </a:stretch>
            </p:blipFill>
            <p:spPr>
              <a:xfrm>
                <a:off x="2599416" y="5783664"/>
                <a:ext cx="822240" cy="755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1" name="Ink 20">
                <a:extLst>
                  <a:ext uri="{FF2B5EF4-FFF2-40B4-BE49-F238E27FC236}">
                    <a16:creationId xmlns:a16="http://schemas.microsoft.com/office/drawing/2014/main" id="{664AE847-9B8F-88CE-60AF-89647869C949}"/>
                  </a:ext>
                </a:extLst>
              </p14:cNvPr>
              <p14:cNvContentPartPr/>
              <p14:nvPr/>
            </p14:nvContentPartPr>
            <p14:xfrm>
              <a:off x="2580336" y="5713824"/>
              <a:ext cx="805680" cy="113760"/>
            </p14:xfrm>
          </p:contentPart>
        </mc:Choice>
        <mc:Fallback xmlns="">
          <p:pic>
            <p:nvPicPr>
              <p:cNvPr id="21" name="Ink 20">
                <a:extLst>
                  <a:ext uri="{FF2B5EF4-FFF2-40B4-BE49-F238E27FC236}">
                    <a16:creationId xmlns:a16="http://schemas.microsoft.com/office/drawing/2014/main" id="{664AE847-9B8F-88CE-60AF-89647869C949}"/>
                  </a:ext>
                </a:extLst>
              </p:cNvPr>
              <p:cNvPicPr/>
              <p:nvPr/>
            </p:nvPicPr>
            <p:blipFill>
              <a:blip r:embed="rId17"/>
              <a:stretch>
                <a:fillRect/>
              </a:stretch>
            </p:blipFill>
            <p:spPr>
              <a:xfrm>
                <a:off x="2571696" y="5705184"/>
                <a:ext cx="82332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2" name="Ink 21">
                <a:extLst>
                  <a:ext uri="{FF2B5EF4-FFF2-40B4-BE49-F238E27FC236}">
                    <a16:creationId xmlns:a16="http://schemas.microsoft.com/office/drawing/2014/main" id="{0962F139-7B04-95B7-69DE-785F4DA85569}"/>
                  </a:ext>
                </a:extLst>
              </p14:cNvPr>
              <p14:cNvContentPartPr/>
              <p14:nvPr/>
            </p14:nvContentPartPr>
            <p14:xfrm>
              <a:off x="1730736" y="5827224"/>
              <a:ext cx="1414080" cy="599040"/>
            </p14:xfrm>
          </p:contentPart>
        </mc:Choice>
        <mc:Fallback xmlns="">
          <p:pic>
            <p:nvPicPr>
              <p:cNvPr id="22" name="Ink 21">
                <a:extLst>
                  <a:ext uri="{FF2B5EF4-FFF2-40B4-BE49-F238E27FC236}">
                    <a16:creationId xmlns:a16="http://schemas.microsoft.com/office/drawing/2014/main" id="{0962F139-7B04-95B7-69DE-785F4DA85569}"/>
                  </a:ext>
                </a:extLst>
              </p:cNvPr>
              <p:cNvPicPr/>
              <p:nvPr/>
            </p:nvPicPr>
            <p:blipFill>
              <a:blip r:embed="rId19"/>
              <a:stretch>
                <a:fillRect/>
              </a:stretch>
            </p:blipFill>
            <p:spPr>
              <a:xfrm>
                <a:off x="1722096" y="5818224"/>
                <a:ext cx="1431720" cy="616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5" name="Ink 24">
                <a:extLst>
                  <a:ext uri="{FF2B5EF4-FFF2-40B4-BE49-F238E27FC236}">
                    <a16:creationId xmlns:a16="http://schemas.microsoft.com/office/drawing/2014/main" id="{E5C7434A-41CF-C3E1-41F8-678021D4A5C4}"/>
                  </a:ext>
                </a:extLst>
              </p14:cNvPr>
              <p14:cNvContentPartPr/>
              <p14:nvPr/>
            </p14:nvContentPartPr>
            <p14:xfrm>
              <a:off x="1726416" y="5912904"/>
              <a:ext cx="1516320" cy="517320"/>
            </p14:xfrm>
          </p:contentPart>
        </mc:Choice>
        <mc:Fallback xmlns="">
          <p:pic>
            <p:nvPicPr>
              <p:cNvPr id="25" name="Ink 24">
                <a:extLst>
                  <a:ext uri="{FF2B5EF4-FFF2-40B4-BE49-F238E27FC236}">
                    <a16:creationId xmlns:a16="http://schemas.microsoft.com/office/drawing/2014/main" id="{E5C7434A-41CF-C3E1-41F8-678021D4A5C4}"/>
                  </a:ext>
                </a:extLst>
              </p:cNvPr>
              <p:cNvPicPr/>
              <p:nvPr/>
            </p:nvPicPr>
            <p:blipFill>
              <a:blip r:embed="rId21"/>
              <a:stretch>
                <a:fillRect/>
              </a:stretch>
            </p:blipFill>
            <p:spPr>
              <a:xfrm>
                <a:off x="1717416" y="5903904"/>
                <a:ext cx="1533960" cy="534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6" name="Ink 25">
                <a:extLst>
                  <a:ext uri="{FF2B5EF4-FFF2-40B4-BE49-F238E27FC236}">
                    <a16:creationId xmlns:a16="http://schemas.microsoft.com/office/drawing/2014/main" id="{BA0C79A7-CBBC-E614-76B5-839BD04DC385}"/>
                  </a:ext>
                </a:extLst>
              </p14:cNvPr>
              <p14:cNvContentPartPr/>
              <p14:nvPr/>
            </p14:nvContentPartPr>
            <p14:xfrm>
              <a:off x="1828296" y="5922984"/>
              <a:ext cx="1390680" cy="534240"/>
            </p14:xfrm>
          </p:contentPart>
        </mc:Choice>
        <mc:Fallback xmlns="">
          <p:pic>
            <p:nvPicPr>
              <p:cNvPr id="26" name="Ink 25">
                <a:extLst>
                  <a:ext uri="{FF2B5EF4-FFF2-40B4-BE49-F238E27FC236}">
                    <a16:creationId xmlns:a16="http://schemas.microsoft.com/office/drawing/2014/main" id="{BA0C79A7-CBBC-E614-76B5-839BD04DC385}"/>
                  </a:ext>
                </a:extLst>
              </p:cNvPr>
              <p:cNvPicPr/>
              <p:nvPr/>
            </p:nvPicPr>
            <p:blipFill>
              <a:blip r:embed="rId23"/>
              <a:stretch>
                <a:fillRect/>
              </a:stretch>
            </p:blipFill>
            <p:spPr>
              <a:xfrm>
                <a:off x="1819296" y="5914344"/>
                <a:ext cx="1408320" cy="551880"/>
              </a:xfrm>
              <a:prstGeom prst="rect">
                <a:avLst/>
              </a:prstGeom>
            </p:spPr>
          </p:pic>
        </mc:Fallback>
      </mc:AlternateContent>
    </p:spTree>
    <p:extLst>
      <p:ext uri="{BB962C8B-B14F-4D97-AF65-F5344CB8AC3E}">
        <p14:creationId xmlns:p14="http://schemas.microsoft.com/office/powerpoint/2010/main" val="3975966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4AF8D0-873F-1485-E4C1-104AD9D7FFAC}"/>
              </a:ext>
            </a:extLst>
          </p:cNvPr>
          <p:cNvSpPr>
            <a:spLocks noGrp="1"/>
          </p:cNvSpPr>
          <p:nvPr>
            <p:ph type="sldNum" sz="quarter" idx="12"/>
          </p:nvPr>
        </p:nvSpPr>
        <p:spPr/>
        <p:txBody>
          <a:bodyPr/>
          <a:lstStyle/>
          <a:p>
            <a:fld id="{C1FF6DA9-008F-8B48-92A6-B652298478BF}" type="slidenum">
              <a:rPr lang="en-US" smtClean="0"/>
              <a:t>6</a:t>
            </a:fld>
            <a:endParaRPr lang="en-US"/>
          </a:p>
        </p:txBody>
      </p:sp>
      <p:pic>
        <p:nvPicPr>
          <p:cNvPr id="5" name="Picture 4">
            <a:extLst>
              <a:ext uri="{FF2B5EF4-FFF2-40B4-BE49-F238E27FC236}">
                <a16:creationId xmlns:a16="http://schemas.microsoft.com/office/drawing/2014/main" id="{F5937F8B-A690-389B-39DB-CA34C636AB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 y="0"/>
            <a:ext cx="6096528" cy="3429297"/>
          </a:xfrm>
          <a:prstGeom prst="rect">
            <a:avLst/>
          </a:prstGeom>
        </p:spPr>
      </p:pic>
      <p:sp>
        <p:nvSpPr>
          <p:cNvPr id="7" name="TextBox 6">
            <a:extLst>
              <a:ext uri="{FF2B5EF4-FFF2-40B4-BE49-F238E27FC236}">
                <a16:creationId xmlns:a16="http://schemas.microsoft.com/office/drawing/2014/main" id="{6AAFFCD5-13B5-E90B-D573-D6BC765575D0}"/>
              </a:ext>
            </a:extLst>
          </p:cNvPr>
          <p:cNvSpPr txBox="1"/>
          <p:nvPr/>
        </p:nvSpPr>
        <p:spPr>
          <a:xfrm>
            <a:off x="6336632" y="609600"/>
            <a:ext cx="5710989" cy="2585323"/>
          </a:xfrm>
          <a:prstGeom prst="rect">
            <a:avLst/>
          </a:prstGeom>
          <a:noFill/>
        </p:spPr>
        <p:txBody>
          <a:bodyPr wrap="square">
            <a:spAutoFit/>
          </a:bodyPr>
          <a:lstStyle/>
          <a:p>
            <a:r>
              <a:rPr lang="en-US" dirty="0"/>
              <a:t>LOs are: </a:t>
            </a:r>
          </a:p>
          <a:p>
            <a:r>
              <a:rPr lang="en-US" dirty="0"/>
              <a:t>Explicit description of what a learner should know, understand and be able to do as a result of learning.</a:t>
            </a:r>
          </a:p>
          <a:p>
            <a:endParaRPr lang="en-US" dirty="0"/>
          </a:p>
          <a:p>
            <a:r>
              <a:rPr lang="en-US" dirty="0"/>
              <a:t>They indicate a ‘threshold’ of learning, a minimum standard of learning.</a:t>
            </a:r>
          </a:p>
          <a:p>
            <a:endParaRPr lang="en-US" dirty="0"/>
          </a:p>
          <a:p>
            <a:r>
              <a:rPr lang="en-US" dirty="0"/>
              <a:t>LOs do not include the word ‘teach’!</a:t>
            </a:r>
          </a:p>
          <a:p>
            <a:endParaRPr lang="en-US" dirty="0"/>
          </a:p>
        </p:txBody>
      </p:sp>
      <p:pic>
        <p:nvPicPr>
          <p:cNvPr id="8" name="Picture 7">
            <a:extLst>
              <a:ext uri="{FF2B5EF4-FFF2-40B4-BE49-F238E27FC236}">
                <a16:creationId xmlns:a16="http://schemas.microsoft.com/office/drawing/2014/main" id="{B6240646-BD12-E583-4733-FD73447F80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99" y="3878453"/>
            <a:ext cx="12192000" cy="2511188"/>
          </a:xfrm>
          <a:prstGeom prst="rect">
            <a:avLst/>
          </a:prstGeom>
        </p:spPr>
      </p:pic>
    </p:spTree>
    <p:extLst>
      <p:ext uri="{BB962C8B-B14F-4D97-AF65-F5344CB8AC3E}">
        <p14:creationId xmlns:p14="http://schemas.microsoft.com/office/powerpoint/2010/main" val="2916932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107BB95-A310-7CDC-F830-7B0D12DC0A26}"/>
              </a:ext>
            </a:extLst>
          </p:cNvPr>
          <p:cNvSpPr>
            <a:spLocks noGrp="1"/>
          </p:cNvSpPr>
          <p:nvPr>
            <p:ph type="sldNum" sz="quarter" idx="12"/>
          </p:nvPr>
        </p:nvSpPr>
        <p:spPr>
          <a:xfrm>
            <a:off x="11153383" y="6348496"/>
            <a:ext cx="753545" cy="365125"/>
          </a:xfrm>
        </p:spPr>
        <p:txBody>
          <a:bodyPr/>
          <a:lstStyle/>
          <a:p>
            <a:fld id="{C1FF6DA9-008F-8B48-92A6-B652298478BF}" type="slidenum">
              <a:rPr lang="en-US" smtClean="0"/>
              <a:t>7</a:t>
            </a:fld>
            <a:endParaRPr lang="en-US" dirty="0"/>
          </a:p>
        </p:txBody>
      </p:sp>
      <p:pic>
        <p:nvPicPr>
          <p:cNvPr id="5" name="Grafik 8">
            <a:extLst>
              <a:ext uri="{FF2B5EF4-FFF2-40B4-BE49-F238E27FC236}">
                <a16:creationId xmlns:a16="http://schemas.microsoft.com/office/drawing/2014/main" id="{98FF3D12-90BB-CC6B-0676-F55DC3D5A5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778" y="417094"/>
            <a:ext cx="4168854" cy="4168854"/>
          </a:xfrm>
          <a:prstGeom prst="rect">
            <a:avLst/>
          </a:prstGeom>
        </p:spPr>
      </p:pic>
      <p:pic>
        <p:nvPicPr>
          <p:cNvPr id="6" name="Picture 5">
            <a:extLst>
              <a:ext uri="{FF2B5EF4-FFF2-40B4-BE49-F238E27FC236}">
                <a16:creationId xmlns:a16="http://schemas.microsoft.com/office/drawing/2014/main" id="{7B92EA9D-1980-66F0-3E27-22107E9456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632" y="1832814"/>
            <a:ext cx="7411296" cy="4168854"/>
          </a:xfrm>
          <a:prstGeom prst="rect">
            <a:avLst/>
          </a:prstGeom>
        </p:spPr>
      </p:pic>
    </p:spTree>
    <p:extLst>
      <p:ext uri="{BB962C8B-B14F-4D97-AF65-F5344CB8AC3E}">
        <p14:creationId xmlns:p14="http://schemas.microsoft.com/office/powerpoint/2010/main" val="3519426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75C88D20-65DB-20D9-B673-348EC2FF43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679" y="235656"/>
            <a:ext cx="6414526" cy="6414526"/>
          </a:xfrm>
          <a:prstGeom prst="rect">
            <a:avLst/>
          </a:prstGeom>
        </p:spPr>
      </p:pic>
      <p:pic>
        <p:nvPicPr>
          <p:cNvPr id="4" name="Picture 3" descr="A_visually_appealing_image_of_coast_guard_ships_at_sea.png"/>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374334" y="2933205"/>
            <a:ext cx="2489980" cy="1175194"/>
          </a:xfrm>
          <a:prstGeom prst="rect">
            <a:avLst/>
          </a:prstGeom>
          <a:ln w="57150">
            <a:solidFill>
              <a:schemeClr val="tx1"/>
            </a:solidFill>
          </a:ln>
        </p:spPr>
      </p:pic>
      <p:pic>
        <p:nvPicPr>
          <p:cNvPr id="9" name="Grafik 8">
            <a:extLst>
              <a:ext uri="{FF2B5EF4-FFF2-40B4-BE49-F238E27FC236}">
                <a16:creationId xmlns:a16="http://schemas.microsoft.com/office/drawing/2014/main" id="{D23DCA88-701A-2102-A9F8-756F89A16D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9205" y="93150"/>
            <a:ext cx="2483793" cy="2483793"/>
          </a:xfrm>
          <a:prstGeom prst="rect">
            <a:avLst/>
          </a:prstGeom>
        </p:spPr>
      </p:pic>
      <p:pic>
        <p:nvPicPr>
          <p:cNvPr id="10" name="Grafik 9">
            <a:extLst>
              <a:ext uri="{FF2B5EF4-FFF2-40B4-BE49-F238E27FC236}">
                <a16:creationId xmlns:a16="http://schemas.microsoft.com/office/drawing/2014/main" id="{1D536F6F-524F-73D5-AF89-78DE1FD729B2}"/>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7512675" y="2820393"/>
            <a:ext cx="3761626" cy="1559776"/>
          </a:xfrm>
          <a:prstGeom prst="rect">
            <a:avLst/>
          </a:prstGeom>
        </p:spPr>
      </p:pic>
      <p:pic>
        <p:nvPicPr>
          <p:cNvPr id="11" name="Grafik 10">
            <a:extLst>
              <a:ext uri="{FF2B5EF4-FFF2-40B4-BE49-F238E27FC236}">
                <a16:creationId xmlns:a16="http://schemas.microsoft.com/office/drawing/2014/main" id="{E2A23EA6-BD30-D004-A675-400BA56B63E7}"/>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10669432" y="3779324"/>
            <a:ext cx="777286" cy="2490848"/>
          </a:xfrm>
          <a:prstGeom prst="rect">
            <a:avLst/>
          </a:prstGeom>
        </p:spPr>
      </p:pic>
      <p:pic>
        <p:nvPicPr>
          <p:cNvPr id="12" name="Grafik 11">
            <a:extLst>
              <a:ext uri="{FF2B5EF4-FFF2-40B4-BE49-F238E27FC236}">
                <a16:creationId xmlns:a16="http://schemas.microsoft.com/office/drawing/2014/main" id="{0CF650AF-58DF-0C15-F919-C5799DF446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83505" y="4281058"/>
            <a:ext cx="1470575" cy="1746136"/>
          </a:xfrm>
          <a:prstGeom prst="rect">
            <a:avLst/>
          </a:prstGeom>
        </p:spPr>
      </p:pic>
      <p:pic>
        <p:nvPicPr>
          <p:cNvPr id="13" name="Grafik 12">
            <a:extLst>
              <a:ext uri="{FF2B5EF4-FFF2-40B4-BE49-F238E27FC236}">
                <a16:creationId xmlns:a16="http://schemas.microsoft.com/office/drawing/2014/main" id="{7AFD6291-D162-4A20-F090-BC35A98A4183}"/>
              </a:ext>
            </a:extLst>
          </p:cNvPr>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8326497" y="4293969"/>
            <a:ext cx="2137620" cy="2356213"/>
          </a:xfrm>
          <a:prstGeom prst="rect">
            <a:avLst/>
          </a:prstGeom>
        </p:spPr>
      </p:pic>
      <p:pic>
        <p:nvPicPr>
          <p:cNvPr id="14" name="Grafik 13">
            <a:extLst>
              <a:ext uri="{FF2B5EF4-FFF2-40B4-BE49-F238E27FC236}">
                <a16:creationId xmlns:a16="http://schemas.microsoft.com/office/drawing/2014/main" id="{B1379129-BD03-7626-64DD-D7D9F53E25A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67084">
            <a:off x="9009221" y="358219"/>
            <a:ext cx="2991823" cy="286093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3B1D01F-0076-AAB3-8F7D-1B13DD39E6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786185"/>
            <a:ext cx="5591272" cy="5591272"/>
          </a:xfrm>
          <a:prstGeom prst="rect">
            <a:avLst/>
          </a:prstGeom>
        </p:spPr>
      </p:pic>
      <p:pic>
        <p:nvPicPr>
          <p:cNvPr id="4" name="Grafik 3">
            <a:extLst>
              <a:ext uri="{FF2B5EF4-FFF2-40B4-BE49-F238E27FC236}">
                <a16:creationId xmlns:a16="http://schemas.microsoft.com/office/drawing/2014/main" id="{CC40074C-9F81-F165-C35B-4220AF2BDD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08559" y="1130422"/>
            <a:ext cx="4467803" cy="4467803"/>
          </a:xfrm>
          <a:prstGeom prst="rect">
            <a:avLst/>
          </a:prstGeom>
        </p:spPr>
      </p:pic>
      <p:pic>
        <p:nvPicPr>
          <p:cNvPr id="6" name="Grafik 5">
            <a:extLst>
              <a:ext uri="{FF2B5EF4-FFF2-40B4-BE49-F238E27FC236}">
                <a16:creationId xmlns:a16="http://schemas.microsoft.com/office/drawing/2014/main" id="{1DDAC031-C303-9722-29DA-1296E4FFF1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74670" y="4504266"/>
            <a:ext cx="1118116" cy="1093959"/>
          </a:xfrm>
          <a:prstGeom prst="rect">
            <a:avLst/>
          </a:prstGeom>
        </p:spPr>
      </p:pic>
      <p:pic>
        <p:nvPicPr>
          <p:cNvPr id="8" name="Grafik 7">
            <a:extLst>
              <a:ext uri="{FF2B5EF4-FFF2-40B4-BE49-F238E27FC236}">
                <a16:creationId xmlns:a16="http://schemas.microsoft.com/office/drawing/2014/main" id="{6D000676-AC1F-8C90-3CA0-D6A06C2066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15703" y="2106965"/>
            <a:ext cx="933884" cy="913471"/>
          </a:xfrm>
          <a:prstGeom prst="rect">
            <a:avLst/>
          </a:prstGeom>
        </p:spPr>
      </p:pic>
      <p:pic>
        <p:nvPicPr>
          <p:cNvPr id="9" name="Grafik 8">
            <a:extLst>
              <a:ext uri="{FF2B5EF4-FFF2-40B4-BE49-F238E27FC236}">
                <a16:creationId xmlns:a16="http://schemas.microsoft.com/office/drawing/2014/main" id="{5E2108B7-9249-B9D0-CCB8-1A7131DACD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15246" y="2563700"/>
            <a:ext cx="736388" cy="712480"/>
          </a:xfrm>
          <a:prstGeom prst="rect">
            <a:avLst/>
          </a:prstGeom>
        </p:spPr>
      </p:pic>
      <p:pic>
        <p:nvPicPr>
          <p:cNvPr id="2" name="Grafik 1">
            <a:extLst>
              <a:ext uri="{FF2B5EF4-FFF2-40B4-BE49-F238E27FC236}">
                <a16:creationId xmlns:a16="http://schemas.microsoft.com/office/drawing/2014/main" id="{8ABA8277-D284-7D2F-2323-004E7DC0EA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245714">
            <a:off x="4117028" y="917918"/>
            <a:ext cx="1220591" cy="1193345"/>
          </a:xfrm>
          <a:prstGeom prst="rect">
            <a:avLst/>
          </a:prstGeom>
        </p:spPr>
      </p:pic>
    </p:spTree>
    <p:extLst>
      <p:ext uri="{BB962C8B-B14F-4D97-AF65-F5344CB8AC3E}">
        <p14:creationId xmlns:p14="http://schemas.microsoft.com/office/powerpoint/2010/main" val="652568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46D30E8-867C-36A3-70B2-B0BA977FB213}"/>
              </a:ext>
            </a:extLst>
          </p:cNvPr>
          <p:cNvSpPr>
            <a:spLocks noGrp="1"/>
          </p:cNvSpPr>
          <p:nvPr>
            <p:ph type="sldNum" sz="quarter" idx="12"/>
          </p:nvPr>
        </p:nvSpPr>
        <p:spPr/>
        <p:txBody>
          <a:bodyPr/>
          <a:lstStyle/>
          <a:p>
            <a:fld id="{C1FF6DA9-008F-8B48-92A6-B652298478BF}" type="slidenum">
              <a:rPr lang="en-US" smtClean="0"/>
              <a:t>10</a:t>
            </a:fld>
            <a:endParaRPr lang="en-US"/>
          </a:p>
        </p:txBody>
      </p:sp>
      <p:pic>
        <p:nvPicPr>
          <p:cNvPr id="5" name="Picture 4">
            <a:extLst>
              <a:ext uri="{FF2B5EF4-FFF2-40B4-BE49-F238E27FC236}">
                <a16:creationId xmlns:a16="http://schemas.microsoft.com/office/drawing/2014/main" id="{BD9E7DA1-3D9F-ACFA-0783-053EC42FDE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925" y="216620"/>
            <a:ext cx="6200169" cy="6200169"/>
          </a:xfrm>
          <a:prstGeom prst="rect">
            <a:avLst/>
          </a:prstGeom>
        </p:spPr>
      </p:pic>
      <p:sp>
        <p:nvSpPr>
          <p:cNvPr id="7" name="TextBox 6">
            <a:extLst>
              <a:ext uri="{FF2B5EF4-FFF2-40B4-BE49-F238E27FC236}">
                <a16:creationId xmlns:a16="http://schemas.microsoft.com/office/drawing/2014/main" id="{ECC5CD3B-B900-E3D3-CBB4-AAF7743D2DBC}"/>
              </a:ext>
            </a:extLst>
          </p:cNvPr>
          <p:cNvSpPr txBox="1"/>
          <p:nvPr/>
        </p:nvSpPr>
        <p:spPr>
          <a:xfrm>
            <a:off x="6757683" y="216620"/>
            <a:ext cx="5101392" cy="6124754"/>
          </a:xfrm>
          <a:prstGeom prst="rect">
            <a:avLst/>
          </a:prstGeom>
          <a:noFill/>
        </p:spPr>
        <p:txBody>
          <a:bodyPr wrap="square">
            <a:spAutoFit/>
          </a:bodyPr>
          <a:lstStyle/>
          <a:p>
            <a:r>
              <a:rPr lang="en-US" sz="2800" dirty="0"/>
              <a:t>Conclusions of the Session on Strategy: </a:t>
            </a:r>
          </a:p>
          <a:p>
            <a:r>
              <a:rPr lang="en-US" sz="2800" dirty="0"/>
              <a:t>The SQFCGF…</a:t>
            </a:r>
          </a:p>
          <a:p>
            <a:r>
              <a:rPr lang="en-US" sz="2800" dirty="0"/>
              <a:t>…is essential for aligning CGF with EU goals</a:t>
            </a:r>
          </a:p>
          <a:p>
            <a:endParaRPr lang="en-US" sz="2800" dirty="0"/>
          </a:p>
          <a:p>
            <a:r>
              <a:rPr lang="en-US" sz="2800" dirty="0"/>
              <a:t>…supports cross-border compatibility, QA processes, and organizational agility</a:t>
            </a:r>
          </a:p>
          <a:p>
            <a:endParaRPr lang="en-US" sz="2800" dirty="0"/>
          </a:p>
          <a:p>
            <a:r>
              <a:rPr lang="en-US" sz="2800" dirty="0"/>
              <a:t>…facilitates adaptation to evolving maritime security, environmental, and law enforcement needs</a:t>
            </a:r>
          </a:p>
        </p:txBody>
      </p:sp>
    </p:spTree>
    <p:extLst>
      <p:ext uri="{BB962C8B-B14F-4D97-AF65-F5344CB8AC3E}">
        <p14:creationId xmlns:p14="http://schemas.microsoft.com/office/powerpoint/2010/main" val="1859496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170279-2343-2776-213F-F7F66E78AAB6}"/>
              </a:ext>
            </a:extLst>
          </p:cNvPr>
          <p:cNvSpPr>
            <a:spLocks noGrp="1"/>
          </p:cNvSpPr>
          <p:nvPr>
            <p:ph type="sldNum" sz="quarter" idx="12"/>
          </p:nvPr>
        </p:nvSpPr>
        <p:spPr/>
        <p:txBody>
          <a:bodyPr/>
          <a:lstStyle/>
          <a:p>
            <a:fld id="{C1FF6DA9-008F-8B48-92A6-B652298478BF}" type="slidenum">
              <a:rPr lang="en-US" smtClean="0"/>
              <a:t>11</a:t>
            </a:fld>
            <a:endParaRPr lang="en-US"/>
          </a:p>
        </p:txBody>
      </p:sp>
      <p:pic>
        <p:nvPicPr>
          <p:cNvPr id="5" name="Picture 4">
            <a:extLst>
              <a:ext uri="{FF2B5EF4-FFF2-40B4-BE49-F238E27FC236}">
                <a16:creationId xmlns:a16="http://schemas.microsoft.com/office/drawing/2014/main" id="{1CD5BAFA-E394-43C4-CE1D-B379AB8FCB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065" y="415057"/>
            <a:ext cx="4574005" cy="6027885"/>
          </a:xfrm>
          <a:prstGeom prst="rect">
            <a:avLst/>
          </a:prstGeom>
        </p:spPr>
      </p:pic>
      <p:sp>
        <p:nvSpPr>
          <p:cNvPr id="6" name="TextBox 5">
            <a:extLst>
              <a:ext uri="{FF2B5EF4-FFF2-40B4-BE49-F238E27FC236}">
                <a16:creationId xmlns:a16="http://schemas.microsoft.com/office/drawing/2014/main" id="{40C476E0-5C08-AA35-1BC7-AFCC1E7C802A}"/>
              </a:ext>
            </a:extLst>
          </p:cNvPr>
          <p:cNvSpPr txBox="1"/>
          <p:nvPr/>
        </p:nvSpPr>
        <p:spPr>
          <a:xfrm>
            <a:off x="5807242" y="1042737"/>
            <a:ext cx="5951621" cy="4031873"/>
          </a:xfrm>
          <a:prstGeom prst="rect">
            <a:avLst/>
          </a:prstGeom>
          <a:noFill/>
        </p:spPr>
        <p:txBody>
          <a:bodyPr wrap="square" rtlCol="0">
            <a:spAutoFit/>
          </a:bodyPr>
          <a:lstStyle/>
          <a:p>
            <a:r>
              <a:rPr lang="de-DE" sz="3200" dirty="0"/>
              <a:t>The SQFCGF </a:t>
            </a:r>
            <a:r>
              <a:rPr lang="de-DE" sz="3200" dirty="0" err="1"/>
              <a:t>is</a:t>
            </a:r>
            <a:r>
              <a:rPr lang="de-DE" sz="3200" dirty="0"/>
              <a:t> a </a:t>
            </a:r>
            <a:r>
              <a:rPr lang="de-DE" sz="3200" dirty="0" err="1"/>
              <a:t>valuable</a:t>
            </a:r>
            <a:r>
              <a:rPr lang="de-DE" sz="3200" dirty="0"/>
              <a:t> </a:t>
            </a:r>
            <a:r>
              <a:rPr lang="de-DE" sz="3200" dirty="0" err="1"/>
              <a:t>tool</a:t>
            </a:r>
            <a:r>
              <a:rPr lang="de-DE" sz="3200" dirty="0"/>
              <a:t> </a:t>
            </a:r>
            <a:r>
              <a:rPr lang="de-DE" sz="3200" dirty="0" err="1"/>
              <a:t>that</a:t>
            </a:r>
            <a:r>
              <a:rPr lang="de-DE" sz="3200" dirty="0"/>
              <a:t> </a:t>
            </a:r>
            <a:r>
              <a:rPr lang="de-DE" sz="3200" dirty="0" err="1"/>
              <a:t>needs</a:t>
            </a:r>
            <a:r>
              <a:rPr lang="de-DE" sz="3200" dirty="0"/>
              <a:t> </a:t>
            </a:r>
            <a:r>
              <a:rPr lang="de-DE" sz="3200" dirty="0" err="1"/>
              <a:t>to</a:t>
            </a:r>
            <a:r>
              <a:rPr lang="de-DE" sz="3200" dirty="0"/>
              <a:t> </a:t>
            </a:r>
            <a:r>
              <a:rPr lang="de-DE" sz="3200" dirty="0" err="1"/>
              <a:t>be</a:t>
            </a:r>
            <a:r>
              <a:rPr lang="de-DE" sz="3200" dirty="0"/>
              <a:t> </a:t>
            </a:r>
            <a:r>
              <a:rPr lang="de-DE" sz="3200" dirty="0" err="1"/>
              <a:t>used</a:t>
            </a:r>
            <a:r>
              <a:rPr lang="de-DE" sz="3200" dirty="0"/>
              <a:t>.</a:t>
            </a:r>
          </a:p>
          <a:p>
            <a:endParaRPr lang="de-DE" sz="3200" dirty="0"/>
          </a:p>
          <a:p>
            <a:r>
              <a:rPr lang="de-DE" sz="3200" dirty="0"/>
              <a:t>The national Learning Outcomes </a:t>
            </a:r>
            <a:r>
              <a:rPr lang="de-DE" sz="3200" dirty="0" err="1"/>
              <a:t>shall</a:t>
            </a:r>
            <a:r>
              <a:rPr lang="de-DE" sz="3200" dirty="0"/>
              <a:t> </a:t>
            </a:r>
            <a:r>
              <a:rPr lang="de-DE" sz="3200" dirty="0" err="1"/>
              <a:t>be</a:t>
            </a:r>
            <a:r>
              <a:rPr lang="de-DE" sz="3200" dirty="0"/>
              <a:t> </a:t>
            </a:r>
            <a:r>
              <a:rPr lang="de-DE" sz="3200" dirty="0" err="1"/>
              <a:t>tailored</a:t>
            </a:r>
            <a:r>
              <a:rPr lang="de-DE" sz="3200" dirty="0"/>
              <a:t> </a:t>
            </a:r>
            <a:r>
              <a:rPr lang="de-DE" sz="3200" dirty="0" err="1"/>
              <a:t>from</a:t>
            </a:r>
            <a:r>
              <a:rPr lang="de-DE" sz="3200" dirty="0"/>
              <a:t> </a:t>
            </a:r>
            <a:r>
              <a:rPr lang="de-DE" sz="3200" dirty="0" err="1"/>
              <a:t>the</a:t>
            </a:r>
            <a:r>
              <a:rPr lang="de-DE" sz="3200" dirty="0"/>
              <a:t> SQFCGF Learning Outcomes. The </a:t>
            </a:r>
            <a:r>
              <a:rPr lang="de-DE" sz="3200" dirty="0" err="1"/>
              <a:t>rest</a:t>
            </a:r>
            <a:r>
              <a:rPr lang="de-DE" sz="3200" dirty="0"/>
              <a:t> </a:t>
            </a:r>
            <a:r>
              <a:rPr lang="de-DE" sz="3200" dirty="0" err="1"/>
              <a:t>is</a:t>
            </a:r>
            <a:r>
              <a:rPr lang="de-DE" sz="3200" dirty="0"/>
              <a:t> </a:t>
            </a:r>
            <a:r>
              <a:rPr lang="de-DE" sz="3200" dirty="0" err="1"/>
              <a:t>curriculum</a:t>
            </a:r>
            <a:r>
              <a:rPr lang="de-DE" sz="3200" dirty="0"/>
              <a:t> design.</a:t>
            </a:r>
            <a:endParaRPr lang="de-AT" sz="3200" dirty="0"/>
          </a:p>
        </p:txBody>
      </p:sp>
    </p:spTree>
    <p:extLst>
      <p:ext uri="{BB962C8B-B14F-4D97-AF65-F5344CB8AC3E}">
        <p14:creationId xmlns:p14="http://schemas.microsoft.com/office/powerpoint/2010/main" val="1472858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0637F6B-0D91-2EB0-542E-3D5AE0538136}"/>
              </a:ext>
            </a:extLst>
          </p:cNvPr>
          <p:cNvSpPr>
            <a:spLocks noGrp="1"/>
          </p:cNvSpPr>
          <p:nvPr>
            <p:ph type="sldNum" sz="quarter" idx="12"/>
          </p:nvPr>
        </p:nvSpPr>
        <p:spPr>
          <a:xfrm>
            <a:off x="11260682" y="6388297"/>
            <a:ext cx="753545" cy="365125"/>
          </a:xfrm>
        </p:spPr>
        <p:txBody>
          <a:bodyPr/>
          <a:lstStyle/>
          <a:p>
            <a:fld id="{C1FF6DA9-008F-8B48-92A6-B652298478BF}" type="slidenum">
              <a:rPr lang="en-US" smtClean="0"/>
              <a:t>12</a:t>
            </a:fld>
            <a:endParaRPr lang="en-US" dirty="0"/>
          </a:p>
        </p:txBody>
      </p:sp>
      <p:pic>
        <p:nvPicPr>
          <p:cNvPr id="5" name="Picture 4">
            <a:extLst>
              <a:ext uri="{FF2B5EF4-FFF2-40B4-BE49-F238E27FC236}">
                <a16:creationId xmlns:a16="http://schemas.microsoft.com/office/drawing/2014/main" id="{E16BC2D4-2752-C84E-E1C2-8F9CB7FEA4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 y="0"/>
            <a:ext cx="5161993" cy="2903621"/>
          </a:xfrm>
          <a:prstGeom prst="rect">
            <a:avLst/>
          </a:prstGeom>
        </p:spPr>
      </p:pic>
      <p:pic>
        <p:nvPicPr>
          <p:cNvPr id="6" name="Picture 5">
            <a:extLst>
              <a:ext uri="{FF2B5EF4-FFF2-40B4-BE49-F238E27FC236}">
                <a16:creationId xmlns:a16="http://schemas.microsoft.com/office/drawing/2014/main" id="{6A45A591-E3CC-AA92-B8AA-E8C3FE743B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4570" y="2777409"/>
            <a:ext cx="6647430" cy="3739179"/>
          </a:xfrm>
          <a:prstGeom prst="rect">
            <a:avLst/>
          </a:prstGeom>
        </p:spPr>
      </p:pic>
      <p:sp>
        <p:nvSpPr>
          <p:cNvPr id="7" name="Arrow: Right 6">
            <a:extLst>
              <a:ext uri="{FF2B5EF4-FFF2-40B4-BE49-F238E27FC236}">
                <a16:creationId xmlns:a16="http://schemas.microsoft.com/office/drawing/2014/main" id="{2EEAB544-9894-23FD-FC60-93D125E29A25}"/>
              </a:ext>
            </a:extLst>
          </p:cNvPr>
          <p:cNvSpPr/>
          <p:nvPr/>
        </p:nvSpPr>
        <p:spPr>
          <a:xfrm rot="2313219">
            <a:off x="2691890" y="1967251"/>
            <a:ext cx="2212849" cy="15977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8" name="Picture 7">
            <a:extLst>
              <a:ext uri="{FF2B5EF4-FFF2-40B4-BE49-F238E27FC236}">
                <a16:creationId xmlns:a16="http://schemas.microsoft.com/office/drawing/2014/main" id="{58DCEFA2-12EF-AA25-0C89-90A5DBBCB3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0572" y="274982"/>
            <a:ext cx="2326424" cy="2323839"/>
          </a:xfrm>
          <a:prstGeom prst="rect">
            <a:avLst/>
          </a:prstGeom>
        </p:spPr>
      </p:pic>
      <p:pic>
        <p:nvPicPr>
          <p:cNvPr id="9" name="Picture 8">
            <a:extLst>
              <a:ext uri="{FF2B5EF4-FFF2-40B4-BE49-F238E27FC236}">
                <a16:creationId xmlns:a16="http://schemas.microsoft.com/office/drawing/2014/main" id="{149D4A6B-8F0C-778C-51B3-60A263E59F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56836" y="341412"/>
            <a:ext cx="2205887" cy="2205887"/>
          </a:xfrm>
          <a:prstGeom prst="rect">
            <a:avLst/>
          </a:prstGeom>
        </p:spPr>
      </p:pic>
      <p:sp>
        <p:nvSpPr>
          <p:cNvPr id="10" name="TextBox 9">
            <a:extLst>
              <a:ext uri="{FF2B5EF4-FFF2-40B4-BE49-F238E27FC236}">
                <a16:creationId xmlns:a16="http://schemas.microsoft.com/office/drawing/2014/main" id="{FE6F8A14-6B41-3418-3DC5-49603845A5F7}"/>
              </a:ext>
            </a:extLst>
          </p:cNvPr>
          <p:cNvSpPr txBox="1"/>
          <p:nvPr/>
        </p:nvSpPr>
        <p:spPr>
          <a:xfrm>
            <a:off x="7748337" y="2019062"/>
            <a:ext cx="3304674" cy="369332"/>
          </a:xfrm>
          <a:prstGeom prst="rect">
            <a:avLst/>
          </a:prstGeom>
          <a:solidFill>
            <a:schemeClr val="tx1"/>
          </a:solidFill>
        </p:spPr>
        <p:txBody>
          <a:bodyPr wrap="square" rtlCol="0">
            <a:spAutoFit/>
          </a:bodyPr>
          <a:lstStyle/>
          <a:p>
            <a:r>
              <a:rPr lang="de-DE" b="1" dirty="0">
                <a:ln w="22225">
                  <a:solidFill>
                    <a:schemeClr val="accent2"/>
                  </a:solidFill>
                  <a:prstDash val="solid"/>
                </a:ln>
                <a:solidFill>
                  <a:schemeClr val="bg1"/>
                </a:solidFill>
              </a:rPr>
              <a:t>Teacher </a:t>
            </a:r>
            <a:r>
              <a:rPr lang="de-DE" b="1" dirty="0" err="1">
                <a:ln w="22225">
                  <a:solidFill>
                    <a:schemeClr val="accent2"/>
                  </a:solidFill>
                  <a:prstDash val="solid"/>
                </a:ln>
                <a:solidFill>
                  <a:schemeClr val="bg1"/>
                </a:solidFill>
              </a:rPr>
              <a:t>centred</a:t>
            </a:r>
            <a:r>
              <a:rPr lang="de-DE" b="1" dirty="0">
                <a:ln w="22225">
                  <a:solidFill>
                    <a:schemeClr val="accent2"/>
                  </a:solidFill>
                  <a:prstDash val="solid"/>
                </a:ln>
                <a:solidFill>
                  <a:schemeClr val="bg1"/>
                </a:solidFill>
              </a:rPr>
              <a:t> </a:t>
            </a:r>
            <a:r>
              <a:rPr lang="de-DE" b="1" dirty="0" err="1">
                <a:ln w="22225">
                  <a:solidFill>
                    <a:schemeClr val="accent2"/>
                  </a:solidFill>
                  <a:prstDash val="solid"/>
                </a:ln>
                <a:solidFill>
                  <a:schemeClr val="bg1"/>
                </a:solidFill>
              </a:rPr>
              <a:t>approach</a:t>
            </a:r>
            <a:endParaRPr lang="de-AT" b="1" dirty="0">
              <a:ln w="22225">
                <a:solidFill>
                  <a:schemeClr val="accent2"/>
                </a:solidFill>
                <a:prstDash val="solid"/>
              </a:ln>
              <a:solidFill>
                <a:schemeClr val="bg1"/>
              </a:solidFill>
            </a:endParaRPr>
          </a:p>
        </p:txBody>
      </p:sp>
      <p:pic>
        <p:nvPicPr>
          <p:cNvPr id="11" name="Picture 10">
            <a:extLst>
              <a:ext uri="{FF2B5EF4-FFF2-40B4-BE49-F238E27FC236}">
                <a16:creationId xmlns:a16="http://schemas.microsoft.com/office/drawing/2014/main" id="{EA728799-0CDC-0D31-D7CB-982E8C8E7A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5872" y="3619761"/>
            <a:ext cx="2628639" cy="2628639"/>
          </a:xfrm>
          <a:prstGeom prst="rect">
            <a:avLst/>
          </a:prstGeom>
        </p:spPr>
      </p:pic>
      <p:pic>
        <p:nvPicPr>
          <p:cNvPr id="12" name="Picture 11">
            <a:extLst>
              <a:ext uri="{FF2B5EF4-FFF2-40B4-BE49-F238E27FC236}">
                <a16:creationId xmlns:a16="http://schemas.microsoft.com/office/drawing/2014/main" id="{10AB0603-BD33-A49A-03F8-0F2D820111A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61952" y="4662976"/>
            <a:ext cx="2099513" cy="2099513"/>
          </a:xfrm>
          <a:prstGeom prst="rect">
            <a:avLst/>
          </a:prstGeom>
        </p:spPr>
      </p:pic>
      <p:pic>
        <p:nvPicPr>
          <p:cNvPr id="13" name="Picture 12">
            <a:extLst>
              <a:ext uri="{FF2B5EF4-FFF2-40B4-BE49-F238E27FC236}">
                <a16:creationId xmlns:a16="http://schemas.microsoft.com/office/drawing/2014/main" id="{0643A66C-F810-A4AA-C6BC-E4A666194D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07851" y="4664021"/>
            <a:ext cx="2099513" cy="2097422"/>
          </a:xfrm>
          <a:prstGeom prst="rect">
            <a:avLst/>
          </a:prstGeom>
        </p:spPr>
      </p:pic>
      <p:sp>
        <p:nvSpPr>
          <p:cNvPr id="14" name="TextBox 13">
            <a:extLst>
              <a:ext uri="{FF2B5EF4-FFF2-40B4-BE49-F238E27FC236}">
                <a16:creationId xmlns:a16="http://schemas.microsoft.com/office/drawing/2014/main" id="{687A1048-B563-1E7A-0F3A-270A195C576A}"/>
              </a:ext>
            </a:extLst>
          </p:cNvPr>
          <p:cNvSpPr txBox="1"/>
          <p:nvPr/>
        </p:nvSpPr>
        <p:spPr>
          <a:xfrm>
            <a:off x="223235" y="6278249"/>
            <a:ext cx="3304674" cy="369332"/>
          </a:xfrm>
          <a:prstGeom prst="rect">
            <a:avLst/>
          </a:prstGeom>
          <a:solidFill>
            <a:schemeClr val="tx1"/>
          </a:solidFill>
        </p:spPr>
        <p:txBody>
          <a:bodyPr wrap="square" rtlCol="0">
            <a:spAutoFit/>
          </a:bodyPr>
          <a:lstStyle/>
          <a:p>
            <a:r>
              <a:rPr lang="de-DE" b="1" dirty="0" err="1">
                <a:ln w="22225">
                  <a:solidFill>
                    <a:schemeClr val="accent2"/>
                  </a:solidFill>
                  <a:prstDash val="solid"/>
                </a:ln>
                <a:solidFill>
                  <a:schemeClr val="bg1"/>
                </a:solidFill>
              </a:rPr>
              <a:t>Learner</a:t>
            </a:r>
            <a:r>
              <a:rPr lang="de-DE" b="1" dirty="0">
                <a:ln w="22225">
                  <a:solidFill>
                    <a:schemeClr val="accent2"/>
                  </a:solidFill>
                  <a:prstDash val="solid"/>
                </a:ln>
                <a:solidFill>
                  <a:schemeClr val="bg1"/>
                </a:solidFill>
              </a:rPr>
              <a:t> </a:t>
            </a:r>
            <a:r>
              <a:rPr lang="de-DE" b="1" dirty="0" err="1">
                <a:ln w="22225">
                  <a:solidFill>
                    <a:schemeClr val="accent2"/>
                  </a:solidFill>
                  <a:prstDash val="solid"/>
                </a:ln>
                <a:solidFill>
                  <a:schemeClr val="bg1"/>
                </a:solidFill>
              </a:rPr>
              <a:t>centred</a:t>
            </a:r>
            <a:r>
              <a:rPr lang="de-DE" b="1" dirty="0">
                <a:ln w="22225">
                  <a:solidFill>
                    <a:schemeClr val="accent2"/>
                  </a:solidFill>
                  <a:prstDash val="solid"/>
                </a:ln>
                <a:solidFill>
                  <a:schemeClr val="bg1"/>
                </a:solidFill>
              </a:rPr>
              <a:t> </a:t>
            </a:r>
            <a:r>
              <a:rPr lang="de-DE" b="1" dirty="0" err="1">
                <a:ln w="22225">
                  <a:solidFill>
                    <a:schemeClr val="accent2"/>
                  </a:solidFill>
                  <a:prstDash val="solid"/>
                </a:ln>
                <a:solidFill>
                  <a:schemeClr val="bg1"/>
                </a:solidFill>
              </a:rPr>
              <a:t>approach</a:t>
            </a:r>
            <a:endParaRPr lang="de-AT" b="1" dirty="0">
              <a:ln w="22225">
                <a:solidFill>
                  <a:schemeClr val="accent2"/>
                </a:solidFill>
                <a:prstDash val="solid"/>
              </a:ln>
              <a:solidFill>
                <a:schemeClr val="bg1"/>
              </a:solidFill>
            </a:endParaRPr>
          </a:p>
        </p:txBody>
      </p:sp>
    </p:spTree>
    <p:extLst>
      <p:ext uri="{BB962C8B-B14F-4D97-AF65-F5344CB8AC3E}">
        <p14:creationId xmlns:p14="http://schemas.microsoft.com/office/powerpoint/2010/main" val="2676841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9B07F61-19B1-3334-6906-3275F225A01C}"/>
              </a:ext>
            </a:extLst>
          </p:cNvPr>
          <p:cNvSpPr>
            <a:spLocks noGrp="1"/>
          </p:cNvSpPr>
          <p:nvPr>
            <p:ph type="sldNum" sz="quarter" idx="12"/>
          </p:nvPr>
        </p:nvSpPr>
        <p:spPr/>
        <p:txBody>
          <a:bodyPr/>
          <a:lstStyle/>
          <a:p>
            <a:fld id="{C1FF6DA9-008F-8B48-92A6-B652298478BF}" type="slidenum">
              <a:rPr lang="en-US" smtClean="0"/>
              <a:t>13</a:t>
            </a:fld>
            <a:endParaRPr lang="en-US"/>
          </a:p>
        </p:txBody>
      </p:sp>
      <p:pic>
        <p:nvPicPr>
          <p:cNvPr id="5" name="Picture 4">
            <a:extLst>
              <a:ext uri="{FF2B5EF4-FFF2-40B4-BE49-F238E27FC236}">
                <a16:creationId xmlns:a16="http://schemas.microsoft.com/office/drawing/2014/main" id="{2042DC5E-CDCC-E091-B507-79AFC4BCED01}"/>
              </a:ext>
            </a:extLst>
          </p:cNvPr>
          <p:cNvPicPr>
            <a:picLocks noChangeAspect="1"/>
          </p:cNvPicPr>
          <p:nvPr/>
        </p:nvPicPr>
        <p:blipFill>
          <a:blip r:embed="rId3">
            <a:extLst>
              <a:ext uri="{28A0092B-C50C-407E-A947-70E740481C1C}">
                <a14:useLocalDpi xmlns:a14="http://schemas.microsoft.com/office/drawing/2010/main" val="0"/>
              </a:ext>
            </a:extLst>
          </a:blip>
          <a:srcRect b="14417"/>
          <a:stretch/>
        </p:blipFill>
        <p:spPr>
          <a:xfrm>
            <a:off x="671477" y="247651"/>
            <a:ext cx="10668000" cy="5135621"/>
          </a:xfrm>
          <a:prstGeom prst="rect">
            <a:avLst/>
          </a:prstGeom>
        </p:spPr>
      </p:pic>
    </p:spTree>
    <p:extLst>
      <p:ext uri="{BB962C8B-B14F-4D97-AF65-F5344CB8AC3E}">
        <p14:creationId xmlns:p14="http://schemas.microsoft.com/office/powerpoint/2010/main" val="26512048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277</TotalTime>
  <Words>2217</Words>
  <Application>Microsoft Office PowerPoint</Application>
  <PresentationFormat>Widescreen</PresentationFormat>
  <Paragraphs>176</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Bookman Old Style</vt:lpstr>
      <vt:lpstr>Calibri</vt:lpstr>
      <vt:lpstr>Corbel</vt:lpstr>
      <vt:lpstr>Rockwell</vt:lpstr>
      <vt:lpstr>Symbol</vt:lpstr>
      <vt:lpstr>Tw Cen MT</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SCHNEIDER Heinz (BMI-I-A-5-ZIA)</dc:creator>
  <cp:lastModifiedBy>HARTESCU Ioana (EFCA)</cp:lastModifiedBy>
  <cp:revision>61</cp:revision>
  <cp:lastPrinted>2024-05-05T13:30:02Z</cp:lastPrinted>
  <dcterms:created xsi:type="dcterms:W3CDTF">2024-04-07T10:53:12Z</dcterms:created>
  <dcterms:modified xsi:type="dcterms:W3CDTF">2024-11-15T13:55:53Z</dcterms:modified>
</cp:coreProperties>
</file>